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3" r:id="rId15"/>
    <p:sldId id="277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mola Bartosz" initials="O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CCFF"/>
    <a:srgbClr val="6E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4" autoAdjust="0"/>
    <p:restoredTop sz="94660"/>
  </p:normalViewPr>
  <p:slideViewPr>
    <p:cSldViewPr>
      <p:cViewPr varScale="1">
        <p:scale>
          <a:sx n="107" d="100"/>
          <a:sy n="107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B686A8-155A-4657-8847-A05F44808D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80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B6438-9F60-41A5-872B-ED881C6C6795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35EC7-024C-48DA-9907-28022A149C71}" type="slidenum">
              <a:rPr lang="pl-PL" smtClean="0"/>
              <a:pPr/>
              <a:t>10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35EC7-024C-48DA-9907-28022A149C71}" type="slidenum">
              <a:rPr lang="pl-PL" smtClean="0"/>
              <a:pPr/>
              <a:t>11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2D6B3-E7A0-4D54-B779-8BBC8849A5FC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52318-1A75-4D24-87A6-8667E1AB64AC}" type="slidenum">
              <a:rPr lang="pl-PL" smtClean="0"/>
              <a:pPr/>
              <a:t>13</a:t>
            </a:fld>
            <a:endParaRPr lang="pl-P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F1031-504F-4EC2-8557-60ABC345CA0F}" type="slidenum">
              <a:rPr lang="pl-PL" smtClean="0"/>
              <a:pPr/>
              <a:t>15</a:t>
            </a:fld>
            <a:endParaRPr lang="pl-PL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F84C6C-6567-43A2-A379-0534BC010DEC}" type="slidenum">
              <a:rPr lang="pl-PL" smtClean="0"/>
              <a:pPr eaLnBrk="1" hangingPunct="1"/>
              <a:t>2</a:t>
            </a:fld>
            <a:endParaRPr lang="pl-PL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14DE5-9A58-4E51-A6BC-99A9603D3929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302BF-D623-4AEB-802E-873F08FD9203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302BF-D623-4AEB-802E-873F08FD9203}" type="slidenum">
              <a:rPr lang="pl-PL" smtClean="0"/>
              <a:pPr/>
              <a:t>5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1F3B48-15FC-4C23-80CF-01D0067DC7CA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48198-D3BA-4C73-972C-51711019ED8F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302BF-D623-4AEB-802E-873F08FD9203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48198-D3BA-4C73-972C-51711019ED8F}" type="slidenum">
              <a:rPr lang="pl-PL" smtClean="0"/>
              <a:pPr/>
              <a:t>9</a:t>
            </a:fld>
            <a:endParaRPr lang="pl-PL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5420-1944-41FF-B8F5-0A0A002211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C86B0-81C9-4CB3-8962-71181AA80C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7485A-02EA-4330-B794-4E752B0BC8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76D3-80C2-4666-B2BE-CA769FF882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1F521-AC3A-4D32-93F7-E248F78732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99268-879C-4A41-A9EF-27103B4EBE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30E09-9268-460B-A073-32BA17397A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FC81-42E4-4712-9EAF-B48D198426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812C-3C03-4C2C-815F-1891BB4BB4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D2891-6A9F-49F0-81FE-B2D78A3C73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446B9-2CCD-4002-A2B4-F288260301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C82A5-8210-4368-827E-100C1A211E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D378F8-7C34-4D3A-A0B4-4C635AAA1F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lid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17732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14128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Struktura materiałowa wyrobu</a:t>
            </a:r>
            <a:endParaRPr lang="pl-P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013325"/>
            <a:ext cx="543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>
            <a:spAutoFit/>
          </a:bodyPr>
          <a:lstStyle/>
          <a:p>
            <a:r>
              <a:rPr lang="pl-PL" b="1" dirty="0">
                <a:latin typeface="Calibri" pitchFamily="34" charset="0"/>
              </a:rPr>
              <a:t>autor:</a:t>
            </a:r>
            <a:r>
              <a:rPr lang="pl-PL" dirty="0"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mgr Krzysztof Celka</a:t>
            </a:r>
            <a:endParaRPr lang="pl-PL" dirty="0">
              <a:latin typeface="Calibri" pitchFamily="34" charset="0"/>
            </a:endParaRPr>
          </a:p>
          <a:p>
            <a:pPr eaLnBrk="1" hangingPunct="1"/>
            <a:r>
              <a:rPr lang="pl-PL" b="1" dirty="0">
                <a:latin typeface="Calibri" pitchFamily="34" charset="0"/>
              </a:rPr>
              <a:t>recenzent:</a:t>
            </a:r>
            <a:r>
              <a:rPr lang="pl-PL" dirty="0"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mgr inż. Adam Koliński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0" y="6165850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l-PL" sz="1000" b="1"/>
              <a:t>Opracowanie prezentacji współfinansowane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l-PL" sz="1000" b="1"/>
              <a:t>przez Unię Europejską w ramach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l-PL" sz="1000" b="1"/>
              <a:t>Europejskiego Funduszu Społecznego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0825" y="977900"/>
            <a:ext cx="86423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pl-PL" sz="1150" b="0" dirty="0">
                <a:solidFill>
                  <a:schemeClr val="bg1"/>
                </a:solidFill>
                <a:latin typeface="Calibri" pitchFamily="34" charset="0"/>
              </a:rPr>
              <a:t>aktualizacja: 26.09.2011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0825" y="5630863"/>
            <a:ext cx="72009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pl-PL" sz="900" b="0" dirty="0" smtClean="0">
                <a:latin typeface="Calibri" pitchFamily="34" charset="0"/>
              </a:rPr>
              <a:t> Prezentacja </a:t>
            </a:r>
            <a:r>
              <a:rPr lang="pl-PL" sz="900" b="0" dirty="0">
                <a:latin typeface="Calibri" pitchFamily="34" charset="0"/>
              </a:rPr>
              <a:t>dystrybuowana bezpłatnie, udostępniana do celów dydaktycznych.</a:t>
            </a:r>
            <a:endParaRPr lang="pl-PL" sz="1000" b="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lide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65163" y="1046163"/>
            <a:ext cx="818673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/>
          <a:lstStyle/>
          <a:p>
            <a:pPr algn="just">
              <a:defRPr/>
            </a:pPr>
            <a:r>
              <a:rPr lang="pl-PL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Struktura materiałowa wyrobu - </a:t>
            </a:r>
            <a:r>
              <a:rPr lang="pl-PL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przykład</a:t>
            </a:r>
            <a:endParaRPr lang="pl-PL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defRPr/>
            </a:pPr>
            <a:endParaRPr lang="pl-PL" sz="1200" b="1" dirty="0"/>
          </a:p>
          <a:p>
            <a:pPr algn="just">
              <a:defRPr/>
            </a:pPr>
            <a:r>
              <a:rPr lang="pl-PL" sz="1600" b="1" dirty="0" smtClean="0"/>
              <a:t>Postanowiliśmy sprawdzić, jak struktura materiałowa wyrobu ma się do praktyki. </a:t>
            </a:r>
            <a:br>
              <a:rPr lang="pl-PL" sz="1600" b="1" dirty="0" smtClean="0"/>
            </a:br>
            <a:r>
              <a:rPr lang="pl-PL" sz="1600" b="1" dirty="0" smtClean="0"/>
              <a:t>W tym celu odwiedziliśmy firmę </a:t>
            </a:r>
            <a:r>
              <a:rPr lang="pl-PL" sz="1600" b="1" dirty="0"/>
              <a:t>P.P.H. Tina W.K.B.J Michałowscy </a:t>
            </a:r>
            <a:r>
              <a:rPr lang="pl-PL" sz="1600" b="1" dirty="0" err="1"/>
              <a:t>sp.j</a:t>
            </a:r>
            <a:r>
              <a:rPr lang="pl-PL" sz="1600" b="1" dirty="0"/>
              <a:t>. na </a:t>
            </a:r>
            <a:r>
              <a:rPr lang="pl-PL" sz="1600" b="1" dirty="0" smtClean="0"/>
              <a:t>ulicy </a:t>
            </a:r>
            <a:br>
              <a:rPr lang="pl-PL" sz="1600" b="1" dirty="0" smtClean="0"/>
            </a:br>
            <a:r>
              <a:rPr lang="pl-PL" sz="1600" b="1" dirty="0" smtClean="0"/>
              <a:t>ul. Podkomorskiej 8 w Gnieźnie.</a:t>
            </a:r>
          </a:p>
          <a:p>
            <a:pPr algn="just">
              <a:defRPr/>
            </a:pPr>
            <a:endParaRPr lang="pl-PL" sz="1600" b="1" dirty="0" smtClean="0"/>
          </a:p>
          <a:p>
            <a:pPr algn="just">
              <a:defRPr/>
            </a:pPr>
            <a:r>
              <a:rPr lang="pl-PL" sz="1600" b="1" dirty="0" smtClean="0"/>
              <a:t>Współwłaściciel firmy, pan Jacek Michałowski, przekazał nam informacje dotyczące struktury materiałowej biurka i jego produkcji.</a:t>
            </a:r>
            <a:endParaRPr lang="pl-PL" sz="1600" b="1" dirty="0"/>
          </a:p>
        </p:txBody>
      </p:sp>
      <p:pic>
        <p:nvPicPr>
          <p:cNvPr id="9" name="Obraz 8" descr="foto06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00" y="3913200"/>
            <a:ext cx="8191500" cy="26670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76275" y="588963"/>
            <a:ext cx="26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Struktura materiałowa wyrobu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9"/>
          <a:stretch>
            <a:fillRect/>
          </a:stretch>
        </p:blipFill>
        <p:spPr bwMode="auto">
          <a:xfrm>
            <a:off x="658813" y="6267450"/>
            <a:ext cx="8197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19150" y="6346825"/>
            <a:ext cx="5113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000" b="1" dirty="0"/>
              <a:t>foto: P.P.H. Tina W.K.B.J Michałowscy </a:t>
            </a:r>
            <a:r>
              <a:rPr lang="pl-PL" sz="1000" b="1" dirty="0" err="1"/>
              <a:t>sp.j</a:t>
            </a:r>
            <a:r>
              <a:rPr lang="pl-PL" sz="1000" b="1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lide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65163" y="1046163"/>
            <a:ext cx="818673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/>
          <a:lstStyle/>
          <a:p>
            <a:pPr algn="just">
              <a:defRPr/>
            </a:pPr>
            <a:r>
              <a:rPr lang="pl-PL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Struktura materiałowa wyrobu - </a:t>
            </a:r>
            <a:r>
              <a:rPr lang="pl-PL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przykład</a:t>
            </a:r>
            <a:endParaRPr lang="pl-PL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defRPr/>
            </a:pPr>
            <a:endParaRPr lang="pl-PL" sz="1200" b="1" dirty="0"/>
          </a:p>
          <a:p>
            <a:pPr algn="just">
              <a:defRPr/>
            </a:pPr>
            <a:r>
              <a:rPr lang="pl-PL" sz="1600" b="1" dirty="0" smtClean="0"/>
              <a:t>Biurko, składa się z trzech głównych części: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600" b="1" dirty="0" smtClean="0"/>
              <a:t>bok biurka (72 x 68 cm),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600" b="1" dirty="0" smtClean="0"/>
              <a:t>blat biurka (140 x 70 cm),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600" b="1" dirty="0" smtClean="0"/>
              <a:t>łącznica (128 x 40 cm).</a:t>
            </a:r>
            <a:endParaRPr lang="pl-PL" sz="1600" b="1" dirty="0"/>
          </a:p>
        </p:txBody>
      </p:sp>
      <p:pic>
        <p:nvPicPr>
          <p:cNvPr id="9" name="Obraz 8" descr="foto07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00" y="3913200"/>
            <a:ext cx="8191500" cy="26670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76275" y="588963"/>
            <a:ext cx="26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Struktura materiałowa wyrobu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9"/>
          <a:stretch>
            <a:fillRect/>
          </a:stretch>
        </p:blipFill>
        <p:spPr bwMode="auto">
          <a:xfrm>
            <a:off x="658813" y="6267450"/>
            <a:ext cx="8197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19150" y="6346825"/>
            <a:ext cx="5113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000" b="1" dirty="0"/>
              <a:t>foto: P.P.H. Tina W.K.B.J Michałowscy </a:t>
            </a:r>
            <a:r>
              <a:rPr lang="pl-PL" sz="1000" b="1" dirty="0" err="1"/>
              <a:t>sp.j</a:t>
            </a:r>
            <a:r>
              <a:rPr lang="pl-PL" sz="1000" b="1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lide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65163" y="1046163"/>
            <a:ext cx="3998912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/>
          <a:lstStyle/>
          <a:p>
            <a:pPr algn="just">
              <a:defRPr/>
            </a:pPr>
            <a:r>
              <a:rPr lang="pl-PL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Struktura materiałowa wyrobu - </a:t>
            </a:r>
            <a:r>
              <a:rPr lang="pl-PL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przykład</a:t>
            </a:r>
            <a:endParaRPr lang="pl-PL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defRPr/>
            </a:pPr>
            <a:endParaRPr lang="pl-PL" sz="1200" b="1" dirty="0"/>
          </a:p>
          <a:p>
            <a:pPr algn="just"/>
            <a:r>
              <a:rPr lang="pl-PL" sz="1400" b="1" dirty="0" smtClean="0"/>
              <a:t>Elementy konstrukcyjne biurka są ze sobą mocowane za pomocą następujących elementów:</a:t>
            </a:r>
          </a:p>
          <a:p>
            <a:endParaRPr lang="pl-PL" sz="5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l-PL" sz="1400" b="1" dirty="0" smtClean="0"/>
              <a:t>kołek Ø 8mm: 8 szt.,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400" b="1" dirty="0" smtClean="0"/>
              <a:t>mimośród Ø 20mm: 6 szt.,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400" b="1" dirty="0" smtClean="0"/>
              <a:t>zaczep mimośrodu: 6 szt.,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400" b="1" dirty="0" err="1" smtClean="0"/>
              <a:t>konfirmat</a:t>
            </a:r>
            <a:r>
              <a:rPr lang="pl-PL" sz="1400" b="1" dirty="0" smtClean="0"/>
              <a:t>: 4 szt.,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400" b="1" dirty="0" smtClean="0"/>
              <a:t>zaślepki A: 4 szt.,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400" b="1" dirty="0" smtClean="0"/>
              <a:t>zaślepki B: 6 szt.</a:t>
            </a:r>
          </a:p>
          <a:p>
            <a:pPr algn="just"/>
            <a:endParaRPr lang="pl-PL" sz="1400" b="1" dirty="0" smtClean="0"/>
          </a:p>
          <a:p>
            <a:pPr algn="just"/>
            <a:r>
              <a:rPr lang="pl-PL" sz="1400" b="1" dirty="0" smtClean="0"/>
              <a:t>W  firmie, którą odwiedziliśmy produkcja biurka jest czynnością często powtarzalną. Wszyscy pracownicy mają strukturę biurka w głowie. Harmonogram produkcji wygląda następująco:</a:t>
            </a:r>
          </a:p>
          <a:p>
            <a:pPr algn="just"/>
            <a:endParaRPr lang="pl-PL" sz="5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l-PL" sz="1400" b="1" dirty="0" smtClean="0"/>
              <a:t>cięcie płyt,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400" b="1" dirty="0" smtClean="0"/>
              <a:t>oklejanie brzegów,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400" b="1" dirty="0" smtClean="0"/>
              <a:t>wiercenie otworów,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400" b="1" dirty="0" smtClean="0"/>
              <a:t>pakowanie,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400" b="1" dirty="0" smtClean="0"/>
              <a:t>montaż u klienta.</a:t>
            </a:r>
          </a:p>
        </p:txBody>
      </p:sp>
      <p:pic>
        <p:nvPicPr>
          <p:cNvPr id="9" name="Obraz 8" descr="schem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6400" y="1058400"/>
            <a:ext cx="4000500" cy="55245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76275" y="588963"/>
            <a:ext cx="26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Struktura materiałowa wyrobu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/>
          <a:stretch/>
        </p:blipFill>
        <p:spPr bwMode="auto">
          <a:xfrm>
            <a:off x="4860032" y="6268260"/>
            <a:ext cx="40005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024284" y="6343666"/>
            <a:ext cx="3816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pl-PL" sz="1000" b="1" dirty="0">
                <a:solidFill>
                  <a:srgbClr val="000000"/>
                </a:solidFill>
              </a:rPr>
              <a:t>foto: P.P.H. Tina W.K.B.J Michałowscy </a:t>
            </a:r>
            <a:r>
              <a:rPr lang="pl-PL" sz="1000" b="1" dirty="0" err="1">
                <a:solidFill>
                  <a:srgbClr val="000000"/>
                </a:solidFill>
              </a:rPr>
              <a:t>sp.j</a:t>
            </a:r>
            <a:r>
              <a:rPr lang="pl-PL" sz="100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lide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 descr="foto08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00" y="1058400"/>
            <a:ext cx="4000500" cy="2667000"/>
          </a:xfrm>
          <a:prstGeom prst="rect">
            <a:avLst/>
          </a:prstGeom>
        </p:spPr>
      </p:pic>
      <p:sp>
        <p:nvSpPr>
          <p:cNvPr id="15" name="Prostokąt z rogami zaokrąglonymi z jednej strony 14"/>
          <p:cNvSpPr/>
          <p:nvPr/>
        </p:nvSpPr>
        <p:spPr>
          <a:xfrm>
            <a:off x="666750" y="3330575"/>
            <a:ext cx="4002088" cy="395288"/>
          </a:xfrm>
          <a:prstGeom prst="round2SameRect">
            <a:avLst>
              <a:gd name="adj1" fmla="val 0"/>
              <a:gd name="adj2" fmla="val 46392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144000" anchor="ctr"/>
          <a:lstStyle/>
          <a:p>
            <a:pPr>
              <a:lnSpc>
                <a:spcPts val="600"/>
              </a:lnSpc>
              <a:spcBef>
                <a:spcPct val="50000"/>
              </a:spcBef>
              <a:defRPr/>
            </a:pPr>
            <a:r>
              <a:rPr lang="pl-PL" sz="1000" b="1" dirty="0" smtClean="0">
                <a:solidFill>
                  <a:schemeClr val="tx1"/>
                </a:solidFill>
              </a:rPr>
              <a:t>1) CIĘCIE PŁYT</a:t>
            </a:r>
          </a:p>
          <a:p>
            <a:pPr>
              <a:lnSpc>
                <a:spcPts val="600"/>
              </a:lnSpc>
              <a:spcBef>
                <a:spcPct val="50000"/>
              </a:spcBef>
              <a:defRPr/>
            </a:pPr>
            <a:r>
              <a:rPr lang="pl-PL" sz="1000" b="1" dirty="0" smtClean="0">
                <a:solidFill>
                  <a:schemeClr val="tx1"/>
                </a:solidFill>
              </a:rPr>
              <a:t>foto: P.P.H. Tina W.K.B.J Michałowscy </a:t>
            </a:r>
            <a:r>
              <a:rPr lang="pl-PL" sz="1000" b="1" dirty="0" err="1" smtClean="0">
                <a:solidFill>
                  <a:schemeClr val="tx1"/>
                </a:solidFill>
              </a:rPr>
              <a:t>sp.j</a:t>
            </a:r>
            <a:r>
              <a:rPr lang="pl-PL" sz="1000" b="1" dirty="0" smtClean="0">
                <a:solidFill>
                  <a:schemeClr val="tx1"/>
                </a:solidFill>
              </a:rPr>
              <a:t>. </a:t>
            </a:r>
            <a:endParaRPr lang="pl-PL" sz="1000" dirty="0" smtClean="0">
              <a:solidFill>
                <a:schemeClr val="tx1"/>
              </a:solidFill>
            </a:endParaRPr>
          </a:p>
        </p:txBody>
      </p:sp>
      <p:pic>
        <p:nvPicPr>
          <p:cNvPr id="20" name="Obraz 19" descr="foto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6400" y="3913200"/>
            <a:ext cx="4000500" cy="2667000"/>
          </a:xfrm>
          <a:prstGeom prst="rect">
            <a:avLst/>
          </a:prstGeom>
        </p:spPr>
      </p:pic>
      <p:sp>
        <p:nvSpPr>
          <p:cNvPr id="12" name="Prostokąt z rogami zaokrąglonymi z jednej strony 11"/>
          <p:cNvSpPr/>
          <p:nvPr/>
        </p:nvSpPr>
        <p:spPr>
          <a:xfrm>
            <a:off x="4856400" y="6191251"/>
            <a:ext cx="4000263" cy="388950"/>
          </a:xfrm>
          <a:prstGeom prst="round2SameRect">
            <a:avLst>
              <a:gd name="adj1" fmla="val 0"/>
              <a:gd name="adj2" fmla="val 46392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144000" anchor="ctr"/>
          <a:lstStyle/>
          <a:p>
            <a:pPr>
              <a:lnSpc>
                <a:spcPts val="600"/>
              </a:lnSpc>
              <a:spcBef>
                <a:spcPct val="50000"/>
              </a:spcBef>
              <a:defRPr/>
            </a:pPr>
            <a:r>
              <a:rPr lang="pl-PL" sz="1000" b="1" dirty="0" smtClean="0">
                <a:solidFill>
                  <a:schemeClr val="tx1"/>
                </a:solidFill>
              </a:rPr>
              <a:t>4) PAKOWANIE</a:t>
            </a:r>
          </a:p>
          <a:p>
            <a:pPr>
              <a:lnSpc>
                <a:spcPts val="600"/>
              </a:lnSpc>
              <a:spcBef>
                <a:spcPct val="50000"/>
              </a:spcBef>
              <a:defRPr/>
            </a:pPr>
            <a:r>
              <a:rPr lang="pl-PL" sz="1000" b="1" dirty="0" smtClean="0">
                <a:solidFill>
                  <a:schemeClr val="tx1"/>
                </a:solidFill>
              </a:rPr>
              <a:t>foto: P.P.H. Tina W.K.B.J Michałowscy </a:t>
            </a:r>
            <a:r>
              <a:rPr lang="pl-PL" sz="1000" b="1" dirty="0" err="1" smtClean="0">
                <a:solidFill>
                  <a:schemeClr val="tx1"/>
                </a:solidFill>
              </a:rPr>
              <a:t>sp.j</a:t>
            </a:r>
            <a:r>
              <a:rPr lang="pl-PL" sz="1000" b="1" dirty="0" smtClean="0">
                <a:solidFill>
                  <a:schemeClr val="tx1"/>
                </a:solidFill>
              </a:rPr>
              <a:t>. </a:t>
            </a:r>
            <a:endParaRPr lang="pl-PL" sz="1000" dirty="0" smtClean="0">
              <a:solidFill>
                <a:schemeClr val="tx1"/>
              </a:solidFill>
            </a:endParaRPr>
          </a:p>
        </p:txBody>
      </p:sp>
      <p:pic>
        <p:nvPicPr>
          <p:cNvPr id="18" name="Obraz 17" descr="foto09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6400" y="1058400"/>
            <a:ext cx="4000500" cy="2667000"/>
          </a:xfrm>
          <a:prstGeom prst="rect">
            <a:avLst/>
          </a:prstGeom>
        </p:spPr>
      </p:pic>
      <p:sp>
        <p:nvSpPr>
          <p:cNvPr id="13" name="Prostokąt z rogami zaokrąglonymi z jednej strony 12"/>
          <p:cNvSpPr/>
          <p:nvPr/>
        </p:nvSpPr>
        <p:spPr>
          <a:xfrm>
            <a:off x="4856400" y="3330575"/>
            <a:ext cx="4000263" cy="395288"/>
          </a:xfrm>
          <a:prstGeom prst="round2SameRect">
            <a:avLst>
              <a:gd name="adj1" fmla="val 0"/>
              <a:gd name="adj2" fmla="val 46392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144000" anchor="ctr"/>
          <a:lstStyle/>
          <a:p>
            <a:pPr>
              <a:lnSpc>
                <a:spcPts val="600"/>
              </a:lnSpc>
              <a:spcBef>
                <a:spcPct val="50000"/>
              </a:spcBef>
              <a:defRPr/>
            </a:pPr>
            <a:r>
              <a:rPr lang="pl-PL" sz="1000" b="1" dirty="0" smtClean="0">
                <a:solidFill>
                  <a:schemeClr val="tx1"/>
                </a:solidFill>
              </a:rPr>
              <a:t>2) OKLEJANIE BRZEGÓW</a:t>
            </a:r>
          </a:p>
          <a:p>
            <a:pPr>
              <a:lnSpc>
                <a:spcPts val="600"/>
              </a:lnSpc>
              <a:spcBef>
                <a:spcPct val="50000"/>
              </a:spcBef>
              <a:defRPr/>
            </a:pPr>
            <a:r>
              <a:rPr lang="pl-PL" sz="1000" b="1" dirty="0" smtClean="0">
                <a:solidFill>
                  <a:schemeClr val="tx1"/>
                </a:solidFill>
              </a:rPr>
              <a:t>foto: P.P.H. Tina W.K.B.J Michałowscy </a:t>
            </a:r>
            <a:r>
              <a:rPr lang="pl-PL" sz="1000" b="1" dirty="0" err="1" smtClean="0">
                <a:solidFill>
                  <a:schemeClr val="tx1"/>
                </a:solidFill>
              </a:rPr>
              <a:t>sp.j</a:t>
            </a:r>
            <a:r>
              <a:rPr lang="pl-PL" sz="1000" b="1" dirty="0" smtClean="0">
                <a:solidFill>
                  <a:schemeClr val="tx1"/>
                </a:solidFill>
              </a:rPr>
              <a:t>. </a:t>
            </a:r>
            <a:endParaRPr lang="pl-PL" sz="1000" dirty="0" smtClean="0">
              <a:solidFill>
                <a:schemeClr val="tx1"/>
              </a:solidFill>
            </a:endParaRPr>
          </a:p>
        </p:txBody>
      </p:sp>
      <p:pic>
        <p:nvPicPr>
          <p:cNvPr id="19" name="Obraz 18" descr="foto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6000" y="3913200"/>
            <a:ext cx="4000500" cy="2667000"/>
          </a:xfrm>
          <a:prstGeom prst="rect">
            <a:avLst/>
          </a:prstGeom>
        </p:spPr>
      </p:pic>
      <p:sp>
        <p:nvSpPr>
          <p:cNvPr id="14" name="Prostokąt z rogami zaokrąglonymi z jednej strony 13"/>
          <p:cNvSpPr/>
          <p:nvPr/>
        </p:nvSpPr>
        <p:spPr>
          <a:xfrm>
            <a:off x="666750" y="6191251"/>
            <a:ext cx="3999750" cy="388950"/>
          </a:xfrm>
          <a:prstGeom prst="round2SameRect">
            <a:avLst>
              <a:gd name="adj1" fmla="val 0"/>
              <a:gd name="adj2" fmla="val 46392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144000" anchor="ctr"/>
          <a:lstStyle/>
          <a:p>
            <a:pPr>
              <a:lnSpc>
                <a:spcPts val="600"/>
              </a:lnSpc>
              <a:spcBef>
                <a:spcPct val="50000"/>
              </a:spcBef>
              <a:defRPr/>
            </a:pPr>
            <a:r>
              <a:rPr lang="pl-PL" sz="1000" b="1" dirty="0" smtClean="0">
                <a:solidFill>
                  <a:schemeClr val="tx1"/>
                </a:solidFill>
              </a:rPr>
              <a:t>3) WIERCENIE OTWORÓW</a:t>
            </a:r>
          </a:p>
          <a:p>
            <a:pPr>
              <a:lnSpc>
                <a:spcPts val="600"/>
              </a:lnSpc>
              <a:spcBef>
                <a:spcPct val="50000"/>
              </a:spcBef>
              <a:defRPr/>
            </a:pPr>
            <a:r>
              <a:rPr lang="pl-PL" sz="1000" b="1" dirty="0" smtClean="0">
                <a:solidFill>
                  <a:schemeClr val="tx1"/>
                </a:solidFill>
              </a:rPr>
              <a:t>foto: P.P.H. Tina W.K.B.J Michałowscy </a:t>
            </a:r>
            <a:r>
              <a:rPr lang="pl-PL" sz="1000" b="1" dirty="0" err="1" smtClean="0">
                <a:solidFill>
                  <a:schemeClr val="tx1"/>
                </a:solidFill>
              </a:rPr>
              <a:t>sp.j</a:t>
            </a:r>
            <a:r>
              <a:rPr lang="pl-PL" sz="1000" b="1" dirty="0" smtClean="0">
                <a:solidFill>
                  <a:schemeClr val="tx1"/>
                </a:solidFill>
              </a:rPr>
              <a:t>. </a:t>
            </a:r>
            <a:endParaRPr lang="pl-PL" sz="1000" dirty="0" smtClean="0">
              <a:solidFill>
                <a:schemeClr val="tx1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76275" y="588963"/>
            <a:ext cx="26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Struktura materiałowa wyrobu</a:t>
            </a:r>
            <a:endParaRPr lang="pl-PL" sz="16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3" descr="slide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14"/>
          <p:cNvSpPr txBox="1">
            <a:spLocks noChangeArrowheads="1"/>
          </p:cNvSpPr>
          <p:nvPr/>
        </p:nvSpPr>
        <p:spPr bwMode="auto">
          <a:xfrm>
            <a:off x="676275" y="588963"/>
            <a:ext cx="26250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 b="1" dirty="0">
                <a:solidFill>
                  <a:schemeClr val="bg1"/>
                </a:solidFill>
                <a:latin typeface="Calibri" pitchFamily="34" charset="0"/>
              </a:rPr>
              <a:t>Struktura materiałowa wyrobu</a:t>
            </a:r>
            <a:endParaRPr lang="pl-PL" sz="1600" dirty="0">
              <a:latin typeface="Calibri" pitchFamily="34" charset="0"/>
            </a:endParaRPr>
          </a:p>
        </p:txBody>
      </p:sp>
      <p:sp>
        <p:nvSpPr>
          <p:cNvPr id="18436" name="Text Box 15"/>
          <p:cNvSpPr txBox="1">
            <a:spLocks noChangeArrowheads="1"/>
          </p:cNvSpPr>
          <p:nvPr/>
        </p:nvSpPr>
        <p:spPr bwMode="auto">
          <a:xfrm>
            <a:off x="665163" y="1046163"/>
            <a:ext cx="818673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144000" rIns="144000" bIns="144000"/>
          <a:lstStyle/>
          <a:p>
            <a:pPr>
              <a:defRPr/>
            </a:pPr>
            <a:r>
              <a:rPr lang="pl-PL" sz="2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Literatura pomocnicza</a:t>
            </a:r>
          </a:p>
          <a:p>
            <a:pPr>
              <a:buFontTx/>
              <a:buChar char="•"/>
              <a:defRPr/>
            </a:pPr>
            <a:endParaRPr lang="pl-PL" sz="1200" b="1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  <a:defRPr/>
            </a:pPr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</a:rPr>
              <a:t>P. Fajfer, R. Pawlak, B. Swoboda, Procesowe zarządzanie w zintegrowanych systemach informatycznych, Tom 1, Wyższa Szkoła Logistyki, Poznań 2009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  <a:defRPr/>
            </a:pPr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</a:rPr>
              <a:t>M. Fertsch, Podstawy zarządzania przepływem materiałów w przykładach, </a:t>
            </a:r>
            <a:br>
              <a:rPr lang="pl-PL" sz="14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</a:rPr>
              <a:t>Instytut Logistyki i Magazynowania, Poznań 2003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  <a:defRPr/>
            </a:pPr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</a:rPr>
              <a:t>M. Fertsch (red.), Słownik terminologii logistycznej, Instytut Logistyki i Magazynowania, Poznań 2006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  <a:defRPr/>
            </a:pPr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</a:rPr>
              <a:t>B. Śliwczyński, Controlling w zarządzaniu logistyką, Wyższa Szkoła Logistyki</a:t>
            </a:r>
            <a:r>
              <a:rPr lang="pl-PL" sz="1400" b="1" smtClean="0">
                <a:solidFill>
                  <a:srgbClr val="000000"/>
                </a:solidFill>
                <a:latin typeface="Arial" pitchFamily="34" charset="0"/>
              </a:rPr>
              <a:t>, </a:t>
            </a:r>
            <a:br>
              <a:rPr lang="pl-PL" sz="1400" b="1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1400" b="1" smtClean="0">
                <a:solidFill>
                  <a:srgbClr val="000000"/>
                </a:solidFill>
                <a:latin typeface="Arial" pitchFamily="34" charset="0"/>
              </a:rPr>
              <a:t>Poznań </a:t>
            </a:r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</a:rPr>
              <a:t>2007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  <a:defRPr/>
            </a:pPr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pl-PL" sz="1400" b="1" dirty="0">
                <a:solidFill>
                  <a:srgbClr val="000000"/>
                </a:solidFill>
                <a:latin typeface="Arial" pitchFamily="34" charset="0"/>
              </a:rPr>
              <a:t>. Śliwczyński, Planowanie Logistyczne, Instytut Logistyki i Magazynowania, </a:t>
            </a:r>
            <a:br>
              <a:rPr lang="pl-PL" sz="14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1400" b="1" dirty="0">
                <a:solidFill>
                  <a:srgbClr val="000000"/>
                </a:solidFill>
                <a:latin typeface="Arial" pitchFamily="34" charset="0"/>
              </a:rPr>
              <a:t>Poznań </a:t>
            </a:r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</a:rPr>
              <a:t>2008</a:t>
            </a:r>
          </a:p>
          <a:p>
            <a:pPr algn="just">
              <a:defRPr/>
            </a:pPr>
            <a:endParaRPr lang="pl-PL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8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lide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65163" y="1046163"/>
            <a:ext cx="61436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/>
          <a:lstStyle/>
          <a:p>
            <a:pPr algn="just">
              <a:defRPr/>
            </a:pPr>
            <a:r>
              <a:rPr lang="pl-PL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Wyższa Szkoła Logistyki</a:t>
            </a:r>
          </a:p>
          <a:p>
            <a:pPr algn="just">
              <a:defRPr/>
            </a:pPr>
            <a:endParaRPr lang="pl-PL" sz="1200" dirty="0"/>
          </a:p>
          <a:p>
            <a:pPr algn="just">
              <a:defRPr/>
            </a:pPr>
            <a:r>
              <a:rPr lang="pl-PL" sz="1300" b="1" dirty="0"/>
              <a:t>Wyższa Szkoła Logistyki </a:t>
            </a:r>
            <a:r>
              <a:rPr lang="pl-PL" sz="1300" dirty="0"/>
              <a:t>jest pierwszą w Polsce uczelnią logistyczną, utworzoną w 2001 roku z inicjatywy Instytutu Logistyki i Magazynowania oraz Centrum Edukacji Logistycznej. Kadra uczelni składa się z wybitnych specjalistów z zakresu logistyki i praktyków gospodarczych. Doceniając wagę doświadczenia jakiego wymaga się dzisiaj od absolwentów uczelni wyższych, WSL umożliwia również odbywanie praktyk i staży w wiodących firmach logistycznych będących partnerami uczelni. Dzięki umowom bilateralnym podpisanym z uczelniami z krajów europejskich studenci WSL korzystający </a:t>
            </a:r>
            <a:br>
              <a:rPr lang="pl-PL" sz="1300" dirty="0"/>
            </a:br>
            <a:r>
              <a:rPr lang="pl-PL" sz="1300" dirty="0"/>
              <a:t>z programu Erasmus wyjeżdżają na studia za granicę. W ramach współpracy </a:t>
            </a:r>
            <a:br>
              <a:rPr lang="pl-PL" sz="1300" dirty="0"/>
            </a:br>
            <a:r>
              <a:rPr lang="pl-PL" sz="1300" dirty="0"/>
              <a:t>z uczelniami z Niemiec i Wielkiej Brytanii mają także możliwość zdobywania podwójnych dyplomów z zakresu logistyki.</a:t>
            </a:r>
          </a:p>
          <a:p>
            <a:pPr algn="just">
              <a:defRPr/>
            </a:pPr>
            <a:endParaRPr lang="pl-PL" sz="1300" dirty="0"/>
          </a:p>
          <a:p>
            <a:pPr algn="just">
              <a:defRPr/>
            </a:pPr>
            <a:r>
              <a:rPr lang="pl-PL" sz="1300" b="1" dirty="0"/>
              <a:t>Wyższa Szkoła Logistyki </a:t>
            </a:r>
            <a:r>
              <a:rPr lang="pl-PL" sz="1300" dirty="0"/>
              <a:t>przejęła rolę patrona edukacyjnego dla szkół </a:t>
            </a:r>
            <a:r>
              <a:rPr lang="pl-PL" sz="1300" dirty="0" err="1"/>
              <a:t>ponadgimnazjalnych</a:t>
            </a:r>
            <a:r>
              <a:rPr lang="pl-PL" sz="1300" dirty="0"/>
              <a:t> kształcących w zawodach: technik logistyk i technik spedytor w zakresie nowoczesnego kształcenia dostosowanego do potrzeb rynku. Uczelnia realizuje unikatowy w skali kraju program współpracy z ponad 200 szkołami </a:t>
            </a:r>
            <a:r>
              <a:rPr lang="pl-PL" sz="1300" dirty="0" err="1"/>
              <a:t>ponadgimnazjalnymi</a:t>
            </a:r>
            <a:r>
              <a:rPr lang="pl-PL" sz="1300" dirty="0"/>
              <a:t>.</a:t>
            </a:r>
          </a:p>
          <a:p>
            <a:pPr algn="just">
              <a:defRPr/>
            </a:pPr>
            <a:endParaRPr lang="pl-PL" sz="1300" dirty="0"/>
          </a:p>
          <a:p>
            <a:pPr algn="just">
              <a:defRPr/>
            </a:pPr>
            <a:r>
              <a:rPr lang="pl-PL" sz="1300" dirty="0"/>
              <a:t>Niniejsza prezentacja została opracowana w ramach projektu </a:t>
            </a:r>
            <a:br>
              <a:rPr lang="pl-PL" sz="1300" dirty="0"/>
            </a:br>
            <a:r>
              <a:rPr lang="pl-PL" sz="1300" i="1" dirty="0"/>
              <a:t>"Wielkopolska musi wiedzieć" - partnerstwo szkolnictwa zawodowego i rynku pracy kluczem do podniesienia atrakcyjności zawodów technik logistyk i technik spedytor w województwie wielkopolskim</a:t>
            </a:r>
            <a:r>
              <a:rPr lang="pl-PL" sz="1300" dirty="0"/>
              <a:t> (projekt numer: POKL.09.02.00-30-077/09) współfinansowanego przez Unię Europejską w ramach Europejskiego Funduszu Społecznego.</a:t>
            </a:r>
          </a:p>
        </p:txBody>
      </p:sp>
      <p:pic>
        <p:nvPicPr>
          <p:cNvPr id="16389" name="Picture 7" descr="foto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288" y="1057275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foto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9288" y="2486025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foto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9288" y="3911600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foto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9288" y="5340350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76275" y="588963"/>
            <a:ext cx="26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Struktura materiałowa wyrobu</a:t>
            </a:r>
            <a:endParaRPr lang="pl-PL" sz="16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12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upa 6"/>
          <p:cNvGrpSpPr>
            <a:grpSpLocks/>
          </p:cNvGrpSpPr>
          <p:nvPr/>
        </p:nvGrpSpPr>
        <p:grpSpPr bwMode="auto">
          <a:xfrm>
            <a:off x="676275" y="1057275"/>
            <a:ext cx="1728788" cy="1724025"/>
            <a:chOff x="676274" y="1057275"/>
            <a:chExt cx="1728000" cy="1723653"/>
          </a:xfrm>
        </p:grpSpPr>
        <p:pic>
          <p:nvPicPr>
            <p:cNvPr id="35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4" y="1057275"/>
              <a:ext cx="1728000" cy="17236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Prostokąt 35"/>
            <p:cNvSpPr/>
            <p:nvPr/>
          </p:nvSpPr>
          <p:spPr bwMode="auto">
            <a:xfrm rot="2712546">
              <a:off x="1840892" y="1609664"/>
              <a:ext cx="634863" cy="488727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44000" tIns="144000" rIns="144000" bIns="144000"/>
            <a:lstStyle/>
            <a:p>
              <a:pPr marL="342900" indent="-342900">
                <a:buFontTx/>
                <a:buAutoNum type="arabicPeriod"/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22533" name="Text Box 33"/>
          <p:cNvSpPr txBox="1">
            <a:spLocks noChangeArrowheads="1"/>
          </p:cNvSpPr>
          <p:nvPr/>
        </p:nvSpPr>
        <p:spPr bwMode="auto">
          <a:xfrm>
            <a:off x="676275" y="588963"/>
            <a:ext cx="5060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600" b="1">
                <a:solidFill>
                  <a:schemeClr val="bg1"/>
                </a:solidFill>
                <a:latin typeface="Calibri" pitchFamily="34" charset="0"/>
              </a:rPr>
              <a:t>Przedsiębiorstwa zaangażowane w opracowanie prezentacji</a:t>
            </a:r>
            <a:endParaRPr lang="pl-PL" sz="1600">
              <a:latin typeface="Calibri" pitchFamily="34" charset="0"/>
            </a:endParaRPr>
          </a:p>
        </p:txBody>
      </p:sp>
      <p:sp>
        <p:nvSpPr>
          <p:cNvPr id="22535" name="Text Box 19"/>
          <p:cNvSpPr txBox="1">
            <a:spLocks noChangeArrowheads="1"/>
          </p:cNvSpPr>
          <p:nvPr/>
        </p:nvSpPr>
        <p:spPr bwMode="auto">
          <a:xfrm>
            <a:off x="3203575" y="198913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203575" y="19891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203575" y="177323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2428875" y="1057275"/>
            <a:ext cx="6427788" cy="175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24000" tIns="144000" rIns="144000" bIns="144000">
            <a:spAutoFit/>
          </a:bodyPr>
          <a:lstStyle/>
          <a:p>
            <a:pPr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P.P.H. T</a:t>
            </a:r>
            <a:r>
              <a:rPr lang="pl-PL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ina</a:t>
            </a: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W.K.B.J M</a:t>
            </a:r>
            <a:r>
              <a:rPr lang="pl-PL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ichałowscy</a:t>
            </a: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sp.j</a:t>
            </a:r>
            <a:r>
              <a:rPr lang="pl-PL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pl-PL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defRPr/>
            </a:pPr>
            <a:endParaRPr lang="pl-PL" sz="800" b="1" dirty="0" smtClean="0"/>
          </a:p>
          <a:p>
            <a:pPr algn="just">
              <a:defRPr/>
            </a:pPr>
            <a:r>
              <a:rPr lang="pl-PL" sz="1300" b="1" dirty="0">
                <a:latin typeface="Arial" pitchFamily="34" charset="0"/>
              </a:rPr>
              <a:t>Firma powstała we wrześniu 1993 roku i zajmuje się wyposażaniem wnętrz biurowych, banków oraz obiektów użyteczności publicznej. Od wielu lat współpracujemy z renomowanymi polskimi producentami mebli biurowych takimi jak MDD, </a:t>
            </a:r>
            <a:r>
              <a:rPr lang="pl-PL" sz="1300" b="1" dirty="0" err="1">
                <a:latin typeface="Arial" pitchFamily="34" charset="0"/>
              </a:rPr>
              <a:t>Wutech</a:t>
            </a:r>
            <a:r>
              <a:rPr lang="pl-PL" sz="1300" b="1" dirty="0">
                <a:latin typeface="Arial" pitchFamily="34" charset="0"/>
              </a:rPr>
              <a:t>, Nowy Styl, Forte, Jarocińskie Fabryki Mebli, </a:t>
            </a:r>
            <a:r>
              <a:rPr lang="pl-PL" sz="1300" b="1" dirty="0" err="1">
                <a:latin typeface="Arial" pitchFamily="34" charset="0"/>
              </a:rPr>
              <a:t>Mikomax</a:t>
            </a:r>
            <a:r>
              <a:rPr lang="pl-PL" sz="1300" b="1" dirty="0">
                <a:latin typeface="Arial" pitchFamily="34" charset="0"/>
              </a:rPr>
              <a:t>.</a:t>
            </a:r>
          </a:p>
        </p:txBody>
      </p:sp>
      <p:pic>
        <p:nvPicPr>
          <p:cNvPr id="23" name="Obraz 22" descr="logo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6800" y="1620000"/>
            <a:ext cx="13335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77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lide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76275" y="588963"/>
            <a:ext cx="26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Struktura materiałowa wyrobu</a:t>
            </a:r>
            <a:endParaRPr lang="pl-PL" sz="1600" dirty="0">
              <a:latin typeface="Calibri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5163" y="1046163"/>
            <a:ext cx="397884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/>
          <a:lstStyle/>
          <a:p>
            <a:pPr marL="342900" indent="-342900" algn="just">
              <a:defRPr/>
            </a:pPr>
            <a:r>
              <a:rPr lang="pl-PL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Plan prezentacji</a:t>
            </a:r>
          </a:p>
          <a:p>
            <a:pPr marL="342900" indent="-342900" algn="just">
              <a:defRPr/>
            </a:pPr>
            <a:endParaRPr lang="pl-PL" sz="1200" b="1" dirty="0"/>
          </a:p>
          <a:p>
            <a:pPr marL="342900" indent="-342900" algn="just" eaLnBrk="0" hangingPunct="0">
              <a:lnSpc>
                <a:spcPct val="150000"/>
              </a:lnSpc>
              <a:buFontTx/>
              <a:buAutoNum type="arabicParenR"/>
              <a:defRPr/>
            </a:pPr>
            <a:r>
              <a:rPr lang="pl-PL" sz="1600" b="1" dirty="0">
                <a:latin typeface="Arial" pitchFamily="34" charset="0"/>
              </a:rPr>
              <a:t>Struktura materiałowa wyrobu  </a:t>
            </a:r>
            <a:r>
              <a:rPr lang="pl-PL" sz="1600" b="1" dirty="0" smtClean="0">
                <a:latin typeface="Arial" pitchFamily="34" charset="0"/>
              </a:rPr>
              <a:t/>
            </a:r>
            <a:br>
              <a:rPr lang="pl-PL" sz="1600" b="1" dirty="0" smtClean="0">
                <a:latin typeface="Arial" pitchFamily="34" charset="0"/>
              </a:rPr>
            </a:br>
            <a:r>
              <a:rPr lang="pl-PL" sz="1600" b="1" dirty="0" smtClean="0">
                <a:latin typeface="Arial" pitchFamily="34" charset="0"/>
              </a:rPr>
              <a:t>- </a:t>
            </a:r>
            <a:r>
              <a:rPr lang="pl-PL" sz="1600" b="1" dirty="0">
                <a:latin typeface="Arial" pitchFamily="34" charset="0"/>
              </a:rPr>
              <a:t>definicja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rabicParenR"/>
              <a:defRPr/>
            </a:pPr>
            <a:r>
              <a:rPr lang="pl-PL" sz="1600" b="1" dirty="0">
                <a:latin typeface="Arial" pitchFamily="34" charset="0"/>
              </a:rPr>
              <a:t>Indeks materiałowy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rabicParenR"/>
              <a:defRPr/>
            </a:pPr>
            <a:r>
              <a:rPr lang="pl-PL" sz="1600" b="1" dirty="0">
                <a:latin typeface="Arial" pitchFamily="34" charset="0"/>
              </a:rPr>
              <a:t>Drzewo struktury wyboru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rabicParenR"/>
              <a:defRPr/>
            </a:pPr>
            <a:r>
              <a:rPr lang="pl-PL" sz="1600" b="1" dirty="0">
                <a:latin typeface="Arial" pitchFamily="34" charset="0"/>
              </a:rPr>
              <a:t>Potrzeby materiałowe (MRP)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rabicParenR"/>
              <a:defRPr/>
            </a:pPr>
            <a:r>
              <a:rPr lang="pl-PL" sz="1600" b="1" dirty="0">
                <a:latin typeface="Arial" pitchFamily="34" charset="0"/>
              </a:rPr>
              <a:t>Struktura materiałowa wyrobu </a:t>
            </a:r>
            <a:r>
              <a:rPr lang="pl-PL" sz="1600" b="1" dirty="0" smtClean="0">
                <a:latin typeface="Arial" pitchFamily="34" charset="0"/>
              </a:rPr>
              <a:t/>
            </a:r>
            <a:br>
              <a:rPr lang="pl-PL" sz="1600" b="1" dirty="0" smtClean="0">
                <a:latin typeface="Arial" pitchFamily="34" charset="0"/>
              </a:rPr>
            </a:br>
            <a:r>
              <a:rPr lang="pl-PL" sz="1600" b="1" dirty="0" smtClean="0">
                <a:latin typeface="Arial" pitchFamily="34" charset="0"/>
              </a:rPr>
              <a:t>- </a:t>
            </a:r>
            <a:r>
              <a:rPr lang="pl-PL" sz="1600" b="1" dirty="0" smtClean="0">
                <a:latin typeface="Arial" pitchFamily="34" charset="0"/>
              </a:rPr>
              <a:t>przykład  </a:t>
            </a:r>
            <a:endParaRPr lang="pl-PL" sz="1600" b="1" dirty="0">
              <a:latin typeface="Arial" pitchFamily="34" charset="0"/>
            </a:endParaRPr>
          </a:p>
          <a:p>
            <a:pPr marL="342900" indent="-342900" algn="just">
              <a:defRPr/>
            </a:pPr>
            <a:endParaRPr lang="pl-PL" sz="1400" b="1" dirty="0"/>
          </a:p>
        </p:txBody>
      </p:sp>
      <p:pic>
        <p:nvPicPr>
          <p:cNvPr id="11" name="Obraz 10" descr="foto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6400" y="1058400"/>
            <a:ext cx="4000500" cy="551226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/>
          <a:stretch/>
        </p:blipFill>
        <p:spPr bwMode="auto">
          <a:xfrm>
            <a:off x="4860032" y="6268260"/>
            <a:ext cx="40005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024284" y="6343666"/>
            <a:ext cx="3816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000" b="1" dirty="0">
                <a:latin typeface="Arial" pitchFamily="34" charset="0"/>
              </a:rPr>
              <a:t>foto: iStockphoto.com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lide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65163" y="1046163"/>
            <a:ext cx="818673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/>
          <a:lstStyle/>
          <a:p>
            <a:pPr algn="just">
              <a:defRPr/>
            </a:pPr>
            <a:r>
              <a:rPr lang="pl-PL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Struktura materiałowa </a:t>
            </a:r>
            <a:r>
              <a:rPr lang="pl-PL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wyrobu - Definicja</a:t>
            </a:r>
            <a:endParaRPr lang="pl-PL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defRPr/>
            </a:pPr>
            <a:endParaRPr lang="pl-PL" sz="1200" b="1" dirty="0" smtClean="0"/>
          </a:p>
          <a:p>
            <a:pPr algn="just">
              <a:defRPr/>
            </a:pP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</a:rPr>
              <a:t>Struktura materiałowa wyrobu (BOM – Bill of Materials – rachunek materiałowy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1600" b="1" dirty="0" smtClean="0"/>
              <a:t>to </a:t>
            </a:r>
            <a:r>
              <a:rPr lang="pl-PL" sz="1600" b="1" dirty="0"/>
              <a:t>zestawienie </a:t>
            </a:r>
            <a:r>
              <a:rPr lang="pl-PL" sz="1600" b="1" dirty="0" smtClean="0"/>
              <a:t>wszystkich zespołów, podzespołów, części i materiałów składających się na konkretny wyrób z określeniem relacji pomiędzy nimi i ilości koniecznych do wykonania jednej sztuki wyrobu.</a:t>
            </a:r>
            <a:r>
              <a:rPr lang="pl-PL" sz="1600" b="1" baseline="30000" dirty="0" smtClean="0"/>
              <a:t>1)</a:t>
            </a:r>
          </a:p>
          <a:p>
            <a:pPr algn="just">
              <a:defRPr/>
            </a:pPr>
            <a:endParaRPr lang="pl-PL" sz="1400" b="1" dirty="0"/>
          </a:p>
          <a:p>
            <a:pPr algn="just">
              <a:defRPr/>
            </a:pPr>
            <a:r>
              <a:rPr lang="pl-PL" sz="1400" b="1" i="1" dirty="0"/>
              <a:t>Innymi słowy, jest to zestawienie wszystkich materiałów i podzespołów, które wchodzą </a:t>
            </a:r>
            <a:r>
              <a:rPr lang="pl-PL" sz="1400" b="1" i="1" dirty="0" smtClean="0"/>
              <a:t>         w </a:t>
            </a:r>
            <a:r>
              <a:rPr lang="pl-PL" sz="1400" b="1" i="1" dirty="0"/>
              <a:t>skład produktu gotowego</a:t>
            </a:r>
            <a:r>
              <a:rPr lang="pl-PL" sz="1400" b="1" i="1" dirty="0" smtClean="0"/>
              <a:t>.</a:t>
            </a:r>
          </a:p>
          <a:p>
            <a:pPr algn="just">
              <a:defRPr/>
            </a:pPr>
            <a:endParaRPr lang="pl-PL" sz="1400" b="1" dirty="0"/>
          </a:p>
          <a:p>
            <a:pPr algn="just">
              <a:defRPr/>
            </a:pPr>
            <a:r>
              <a:rPr lang="pl-PL" sz="1000" b="1" i="1" dirty="0"/>
              <a:t>1) </a:t>
            </a:r>
            <a:r>
              <a:rPr lang="pl-PL" sz="1000" b="1" i="1" dirty="0" smtClean="0"/>
              <a:t>M. Fertsch (red.), Słownik terminologii logistycznej, Instytut Logistyki i Magazynowania, Poznań 2006, s. 189</a:t>
            </a:r>
            <a:endParaRPr lang="pl-PL" sz="1000" b="1" i="1" dirty="0"/>
          </a:p>
          <a:p>
            <a:pPr algn="just">
              <a:defRPr/>
            </a:pPr>
            <a:endParaRPr lang="pl-PL" sz="1400" b="1" baseline="30000" dirty="0"/>
          </a:p>
        </p:txBody>
      </p:sp>
      <p:pic>
        <p:nvPicPr>
          <p:cNvPr id="11" name="Obraz 10" descr="foto02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00" y="3913200"/>
            <a:ext cx="8191500" cy="26670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76275" y="588963"/>
            <a:ext cx="26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Struktura materiałowa wyrobu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9"/>
          <a:stretch>
            <a:fillRect/>
          </a:stretch>
        </p:blipFill>
        <p:spPr bwMode="auto">
          <a:xfrm>
            <a:off x="658813" y="6267450"/>
            <a:ext cx="8197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19150" y="6346825"/>
            <a:ext cx="5113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000" b="1"/>
              <a:t>foto: istockphoto.com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lide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65163" y="1046163"/>
            <a:ext cx="8186737" cy="267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/>
          <a:lstStyle/>
          <a:p>
            <a:pPr algn="just">
              <a:defRPr/>
            </a:pPr>
            <a:r>
              <a:rPr lang="pl-PL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Struktura materiałowa wyrobu </a:t>
            </a:r>
            <a:r>
              <a:rPr lang="pl-PL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przykład</a:t>
            </a:r>
          </a:p>
          <a:p>
            <a:pPr algn="just">
              <a:defRPr/>
            </a:pPr>
            <a:endParaRPr lang="pl-PL" sz="1200" b="1" dirty="0" smtClean="0"/>
          </a:p>
          <a:p>
            <a:pPr algn="just"/>
            <a:r>
              <a:rPr lang="pl-PL" sz="1600" b="1" dirty="0"/>
              <a:t>Struktura materiałowa wyrobu, jest podstawą w każdym przedsiębiorstwie produkcyjnym. Dzięki niej wiemy dokładnie ile jakich części potrzebujemy,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aby </a:t>
            </a:r>
            <a:r>
              <a:rPr lang="pl-PL" sz="1600" b="1" dirty="0"/>
              <a:t>wyprodukować gotowy wyrób. </a:t>
            </a:r>
            <a:r>
              <a:rPr lang="pl-PL" sz="1600" b="1" dirty="0" smtClean="0"/>
              <a:t>Wyobraźmy </a:t>
            </a:r>
            <a:r>
              <a:rPr lang="pl-PL" sz="1600" b="1" dirty="0"/>
              <a:t>sobie produkt, który składamy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w </a:t>
            </a:r>
            <a:r>
              <a:rPr lang="pl-PL" sz="1600" b="1" dirty="0"/>
              <a:t>firmie ze 100 elementów. Jeśli, choć jeden z elementów nie zostanie dostarczony na produkcję, to powstaje tak zwane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</a:rPr>
              <a:t>„wąskie gardło” </a:t>
            </a:r>
            <a:r>
              <a:rPr lang="pl-PL" sz="1600" b="1" dirty="0"/>
              <a:t>i mamy przestój produkcyjny. Nie możemy przykładowo wyprodukować roweru,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jeśli nie </a:t>
            </a:r>
            <a:r>
              <a:rPr lang="pl-PL" sz="1600" b="1" dirty="0"/>
              <a:t>będziemy mieli na produkcji szprych</a:t>
            </a:r>
            <a:r>
              <a:rPr lang="pl-PL" sz="1600" b="1" dirty="0" smtClean="0"/>
              <a:t>.</a:t>
            </a:r>
          </a:p>
          <a:p>
            <a:pPr algn="just">
              <a:defRPr/>
            </a:pPr>
            <a:endParaRPr lang="pl-PL" sz="1400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76275" y="588963"/>
            <a:ext cx="26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Struktura materiałowa wyrobu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12" name="Obraz 8" descr="foto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913188"/>
            <a:ext cx="819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ostokąt z rogami zaokrąglonymi z jednej strony 12"/>
          <p:cNvSpPr/>
          <p:nvPr/>
        </p:nvSpPr>
        <p:spPr>
          <a:xfrm>
            <a:off x="666750" y="6191250"/>
            <a:ext cx="8189913" cy="396875"/>
          </a:xfrm>
          <a:prstGeom prst="round2SameRect">
            <a:avLst>
              <a:gd name="adj1" fmla="val 0"/>
              <a:gd name="adj2" fmla="val 46392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144000" anchor="ctr"/>
          <a:lstStyle/>
          <a:p>
            <a:pPr>
              <a:lnSpc>
                <a:spcPts val="600"/>
              </a:lnSpc>
              <a:spcBef>
                <a:spcPct val="50000"/>
              </a:spcBef>
              <a:defRPr/>
            </a:pPr>
            <a:r>
              <a:rPr lang="pl-PL" sz="1000" b="1" dirty="0">
                <a:solidFill>
                  <a:schemeClr val="tx1"/>
                </a:solidFill>
              </a:rPr>
              <a:t>foto: </a:t>
            </a:r>
            <a:r>
              <a:rPr lang="pl-PL" sz="1000" b="1" dirty="0" smtClean="0">
                <a:solidFill>
                  <a:schemeClr val="tx1"/>
                </a:solidFill>
              </a:rPr>
              <a:t>istockphoto.com</a:t>
            </a:r>
            <a:endParaRPr lang="pl-PL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lide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65163" y="1046163"/>
            <a:ext cx="3998912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/>
          <a:lstStyle/>
          <a:p>
            <a:pPr algn="just">
              <a:defRPr/>
            </a:pPr>
            <a:r>
              <a:rPr lang="pl-PL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Indeks materiałowy</a:t>
            </a:r>
            <a:endParaRPr lang="pl-PL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defRPr/>
            </a:pPr>
            <a:endParaRPr lang="pl-PL" sz="1200" b="1" dirty="0"/>
          </a:p>
          <a:p>
            <a:pPr algn="just">
              <a:defRPr/>
            </a:pPr>
            <a:r>
              <a:rPr lang="pl-PL" sz="1600" b="1" dirty="0"/>
              <a:t>Ze strukturą materiałową wyrobu powiązane jest pojęcie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</a:rPr>
              <a:t>indeksu materiałowego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>
              <a:defRPr/>
            </a:pPr>
            <a:endParaRPr lang="pl-PL" sz="1600" b="1" dirty="0"/>
          </a:p>
          <a:p>
            <a:pPr algn="just">
              <a:defRPr/>
            </a:pP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</a:rPr>
              <a:t>Indeks materiałowy jest to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numer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</a:rPr>
              <a:t>przypisany danemu materiałowi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w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</a:rPr>
              <a:t>danym przedsiębiorstwie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>
              <a:defRPr/>
            </a:pPr>
            <a:endParaRPr lang="pl-PL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1600" b="1" dirty="0" smtClean="0"/>
              <a:t>Przykładowo </a:t>
            </a:r>
            <a:r>
              <a:rPr lang="pl-PL" sz="1600" b="1" dirty="0"/>
              <a:t>w firmie produkującej rowery, łańcuch może posiadać indeks 000034, </a:t>
            </a:r>
            <a:r>
              <a:rPr lang="pl-PL" sz="1600" b="1" dirty="0" smtClean="0"/>
              <a:t>a </a:t>
            </a:r>
            <a:r>
              <a:rPr lang="pl-PL" sz="1600" b="1" dirty="0"/>
              <a:t>siodełko ABCD333</a:t>
            </a:r>
            <a:r>
              <a:rPr lang="pl-PL" sz="1600" b="1" dirty="0" smtClean="0"/>
              <a:t>. Indeksy nadaje dane przedsiębiorstwo w celach porządkowych. </a:t>
            </a:r>
          </a:p>
          <a:p>
            <a:pPr algn="just">
              <a:defRPr/>
            </a:pPr>
            <a:endParaRPr lang="pl-PL" sz="700" b="1" dirty="0"/>
          </a:p>
        </p:txBody>
      </p:sp>
      <p:pic>
        <p:nvPicPr>
          <p:cNvPr id="9" name="Obraz 8" descr="foto04.p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22"/>
          <a:stretch/>
        </p:blipFill>
        <p:spPr>
          <a:xfrm>
            <a:off x="4856400" y="1058400"/>
            <a:ext cx="4000500" cy="5512263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76275" y="588963"/>
            <a:ext cx="26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Struktura materiałowa wyrobu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7"/>
          <a:stretch>
            <a:fillRect/>
          </a:stretch>
        </p:blipFill>
        <p:spPr bwMode="auto">
          <a:xfrm>
            <a:off x="4854575" y="6275388"/>
            <a:ext cx="40005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08563" y="6351588"/>
            <a:ext cx="3816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000" b="1">
                <a:solidFill>
                  <a:srgbClr val="000000"/>
                </a:solidFill>
              </a:rPr>
              <a:t>foto: istockphoto.com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slide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65163" y="1046163"/>
            <a:ext cx="818673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/>
          <a:lstStyle/>
          <a:p>
            <a:pPr algn="just">
              <a:defRPr/>
            </a:pPr>
            <a:r>
              <a:rPr lang="pl-PL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Drzewo struktury wyboru</a:t>
            </a:r>
            <a:endParaRPr lang="pl-PL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defRPr/>
            </a:pPr>
            <a:endParaRPr lang="pl-PL" sz="1200" b="1" dirty="0"/>
          </a:p>
          <a:p>
            <a:pPr algn="just">
              <a:defRPr/>
            </a:pPr>
            <a:r>
              <a:rPr lang="pl-PL" sz="1500" b="1" dirty="0"/>
              <a:t>Powszechnie wykorzystywaną formą graficzną jest </a:t>
            </a:r>
            <a:r>
              <a:rPr lang="pl-PL" sz="1500" b="1" dirty="0">
                <a:solidFill>
                  <a:schemeClr val="accent2">
                    <a:lumMod val="75000"/>
                  </a:schemeClr>
                </a:solidFill>
              </a:rPr>
              <a:t>drzewo struktury wyrobu</a:t>
            </a:r>
            <a:r>
              <a:rPr lang="pl-PL" sz="1500" b="1" dirty="0"/>
              <a:t>, </a:t>
            </a:r>
            <a:r>
              <a:rPr lang="pl-PL" sz="1500" b="1" dirty="0" smtClean="0"/>
              <a:t/>
            </a:r>
            <a:br>
              <a:rPr lang="pl-PL" sz="1500" b="1" dirty="0" smtClean="0"/>
            </a:br>
            <a:r>
              <a:rPr lang="pl-PL" sz="1500" b="1" dirty="0" smtClean="0"/>
              <a:t>z </a:t>
            </a:r>
            <a:r>
              <a:rPr lang="pl-PL" sz="1500" b="1" dirty="0"/>
              <a:t>naniesioną ilością zużycia materiałów </a:t>
            </a:r>
            <a:r>
              <a:rPr lang="pl-PL" sz="1500" b="1" dirty="0" smtClean="0"/>
              <a:t>(</a:t>
            </a:r>
            <a:r>
              <a:rPr lang="pl-PL" sz="1500" b="1" dirty="0"/>
              <a:t>w nawiasach) dla jednej sztuki wyrobu gotowego, indeksami materiałowymi oraz oznaczeniem poziomu złożoności wyrobu. Poziom złożoności wyrobu jest odniesieniem do procesu produkcyjnego – np. poziom produktu gotowego (poziom 0), poziom półproduktu (poziom 1), poziom podzespołu (poziom 2) i poziom elementu </a:t>
            </a:r>
            <a:r>
              <a:rPr lang="pl-PL" sz="1500" b="1" dirty="0" smtClean="0"/>
              <a:t>(poziom 3).</a:t>
            </a:r>
            <a:r>
              <a:rPr lang="pl-PL" sz="1500" b="1" baseline="30000" dirty="0" smtClean="0"/>
              <a:t>2)</a:t>
            </a:r>
          </a:p>
          <a:p>
            <a:pPr algn="just">
              <a:defRPr/>
            </a:pPr>
            <a:endParaRPr lang="pl-PL" sz="1500" b="1" dirty="0"/>
          </a:p>
          <a:p>
            <a:pPr algn="just">
              <a:defRPr/>
            </a:pPr>
            <a:endParaRPr lang="pl-PL" sz="1400" b="1" dirty="0" smtClean="0"/>
          </a:p>
          <a:p>
            <a:pPr algn="just">
              <a:defRPr/>
            </a:pPr>
            <a:endParaRPr lang="pl-PL" sz="1400" b="1" dirty="0"/>
          </a:p>
          <a:p>
            <a:pPr algn="just">
              <a:defRPr/>
            </a:pPr>
            <a:endParaRPr lang="pl-PL" sz="1400" b="1" dirty="0" smtClean="0"/>
          </a:p>
          <a:p>
            <a:pPr algn="just">
              <a:defRPr/>
            </a:pPr>
            <a:endParaRPr lang="pl-PL" sz="1400" b="1" dirty="0"/>
          </a:p>
          <a:p>
            <a:pPr algn="just">
              <a:defRPr/>
            </a:pPr>
            <a:endParaRPr lang="pl-PL" sz="1400" b="1" dirty="0" smtClean="0"/>
          </a:p>
          <a:p>
            <a:pPr algn="just">
              <a:defRPr/>
            </a:pPr>
            <a:endParaRPr lang="pl-PL" sz="1400" b="1" dirty="0"/>
          </a:p>
          <a:p>
            <a:pPr algn="just">
              <a:defRPr/>
            </a:pPr>
            <a:endParaRPr lang="pl-PL" sz="1400" b="1" dirty="0" smtClean="0"/>
          </a:p>
          <a:p>
            <a:pPr algn="just">
              <a:defRPr/>
            </a:pPr>
            <a:endParaRPr lang="pl-PL" sz="1400" b="1" dirty="0"/>
          </a:p>
          <a:p>
            <a:pPr algn="just">
              <a:defRPr/>
            </a:pPr>
            <a:endParaRPr lang="pl-PL" sz="1400" b="1" dirty="0" smtClean="0"/>
          </a:p>
          <a:p>
            <a:pPr algn="just">
              <a:defRPr/>
            </a:pPr>
            <a:endParaRPr lang="pl-PL" sz="1400" b="1" dirty="0"/>
          </a:p>
          <a:p>
            <a:pPr algn="just">
              <a:defRPr/>
            </a:pPr>
            <a:endParaRPr lang="pl-PL" sz="1400" b="1" dirty="0" smtClean="0"/>
          </a:p>
          <a:p>
            <a:pPr algn="just">
              <a:defRPr/>
            </a:pPr>
            <a:endParaRPr lang="pl-PL" sz="1400" b="1" dirty="0"/>
          </a:p>
          <a:p>
            <a:pPr algn="just">
              <a:defRPr/>
            </a:pPr>
            <a:endParaRPr lang="pl-PL" sz="1900" b="1" dirty="0" smtClean="0"/>
          </a:p>
          <a:p>
            <a:pPr algn="just">
              <a:defRPr/>
            </a:pPr>
            <a:endParaRPr lang="pl-PL" sz="1000" b="1" i="1" dirty="0" smtClean="0"/>
          </a:p>
          <a:p>
            <a:pPr lvl="0" algn="just">
              <a:defRPr/>
            </a:pPr>
            <a:r>
              <a:rPr lang="pl-PL" sz="1000" b="1" i="1" dirty="0" smtClean="0">
                <a:solidFill>
                  <a:srgbClr val="000000"/>
                </a:solidFill>
              </a:rPr>
              <a:t>2) </a:t>
            </a:r>
            <a:r>
              <a:rPr lang="pl-PL" sz="1000" b="1" i="1" dirty="0">
                <a:solidFill>
                  <a:srgbClr val="000000"/>
                </a:solidFill>
              </a:rPr>
              <a:t>B. Śliwczyński, Planowanie Logistyczne, Instytut Logistyki i Magazynowania, Poznań 2008</a:t>
            </a:r>
          </a:p>
          <a:p>
            <a:pPr algn="just">
              <a:defRPr/>
            </a:pPr>
            <a:endParaRPr lang="pl-PL" sz="14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6275" y="588963"/>
            <a:ext cx="26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Struktura materiałowa wyrobu</a:t>
            </a:r>
            <a:endParaRPr lang="pl-PL" sz="1600" dirty="0">
              <a:latin typeface="Calibri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793722" y="3197381"/>
            <a:ext cx="7929618" cy="879691"/>
            <a:chOff x="0" y="784143"/>
            <a:chExt cx="7929618" cy="879691"/>
          </a:xfrm>
        </p:grpSpPr>
        <p:sp>
          <p:nvSpPr>
            <p:cNvPr id="11" name="Prostokąt zaokrąglony 10"/>
            <p:cNvSpPr/>
            <p:nvPr/>
          </p:nvSpPr>
          <p:spPr>
            <a:xfrm>
              <a:off x="0" y="784143"/>
              <a:ext cx="7929618" cy="879691"/>
            </a:xfrm>
            <a:prstGeom prst="roundRect">
              <a:avLst>
                <a:gd name="adj" fmla="val 10000"/>
              </a:avLst>
            </a:prstGeom>
            <a:solidFill>
              <a:srgbClr val="00B0F0">
                <a:alpha val="25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5550732" y="784143"/>
              <a:ext cx="2378885" cy="879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/>
                <a:t>Poziom 0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/>
                <a:t>(poziom wyrobu)</a:t>
              </a:r>
              <a:endParaRPr lang="pl-PL" sz="1200" kern="1200" dirty="0"/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3574825" y="3270689"/>
            <a:ext cx="1576616" cy="733076"/>
            <a:chOff x="2781103" y="857451"/>
            <a:chExt cx="1576616" cy="733076"/>
          </a:xfrm>
        </p:grpSpPr>
        <p:sp>
          <p:nvSpPr>
            <p:cNvPr id="9" name="Prostokąt zaokrąglony 8"/>
            <p:cNvSpPr/>
            <p:nvPr/>
          </p:nvSpPr>
          <p:spPr>
            <a:xfrm>
              <a:off x="2781103" y="857451"/>
              <a:ext cx="1576616" cy="733076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 9"/>
            <p:cNvSpPr/>
            <p:nvPr/>
          </p:nvSpPr>
          <p:spPr>
            <a:xfrm>
              <a:off x="2802574" y="878922"/>
              <a:ext cx="1533674" cy="690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</a:rPr>
                <a:t>Czujnik elektryczny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>
                  <a:solidFill>
                    <a:schemeClr val="tx1"/>
                  </a:solidFill>
                </a:rPr>
                <a:t>MR – 24 (1)</a:t>
              </a:r>
              <a:endParaRPr lang="pl-PL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793721" y="4219277"/>
            <a:ext cx="7929618" cy="879691"/>
            <a:chOff x="0" y="1810451"/>
            <a:chExt cx="7929618" cy="879691"/>
          </a:xfrm>
        </p:grpSpPr>
        <p:sp>
          <p:nvSpPr>
            <p:cNvPr id="26" name="Prostokąt zaokrąglony 25"/>
            <p:cNvSpPr/>
            <p:nvPr/>
          </p:nvSpPr>
          <p:spPr>
            <a:xfrm>
              <a:off x="0" y="1810451"/>
              <a:ext cx="7929618" cy="879691"/>
            </a:xfrm>
            <a:prstGeom prst="roundRect">
              <a:avLst>
                <a:gd name="adj" fmla="val 10000"/>
              </a:avLst>
            </a:prstGeom>
            <a:solidFill>
              <a:srgbClr val="00B0F0">
                <a:alpha val="25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Prostokąt 26"/>
            <p:cNvSpPr/>
            <p:nvPr/>
          </p:nvSpPr>
          <p:spPr>
            <a:xfrm>
              <a:off x="5550732" y="1810451"/>
              <a:ext cx="2378885" cy="879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/>
                <a:t>Poziom 1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/>
                <a:t>(poziom półwyrobu)</a:t>
              </a:r>
              <a:endParaRPr lang="pl-PL" sz="1200" kern="1200" dirty="0"/>
            </a:p>
          </p:txBody>
        </p:sp>
      </p:grpSp>
      <p:sp>
        <p:nvSpPr>
          <p:cNvPr id="14" name="Łącznik prostoliniowy 5"/>
          <p:cNvSpPr/>
          <p:nvPr/>
        </p:nvSpPr>
        <p:spPr>
          <a:xfrm>
            <a:off x="4363133" y="3999354"/>
            <a:ext cx="1429499" cy="2932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6615"/>
                </a:lnTo>
                <a:lnTo>
                  <a:pt x="1429499" y="146615"/>
                </a:lnTo>
                <a:lnTo>
                  <a:pt x="1429499" y="293230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upa 14"/>
          <p:cNvGrpSpPr/>
          <p:nvPr/>
        </p:nvGrpSpPr>
        <p:grpSpPr>
          <a:xfrm>
            <a:off x="5242825" y="4292584"/>
            <a:ext cx="1099614" cy="733076"/>
            <a:chOff x="4449104" y="1883758"/>
            <a:chExt cx="1099614" cy="733076"/>
          </a:xfrm>
        </p:grpSpPr>
        <p:sp>
          <p:nvSpPr>
            <p:cNvPr id="24" name="Prostokąt zaokrąglony 23"/>
            <p:cNvSpPr/>
            <p:nvPr/>
          </p:nvSpPr>
          <p:spPr>
            <a:xfrm>
              <a:off x="4449104" y="1883758"/>
              <a:ext cx="1099614" cy="733076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rostokąt 24"/>
            <p:cNvSpPr/>
            <p:nvPr/>
          </p:nvSpPr>
          <p:spPr>
            <a:xfrm>
              <a:off x="4470575" y="1905229"/>
              <a:ext cx="1056672" cy="690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</a:rPr>
                <a:t>Układ pomiarowy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>
                  <a:solidFill>
                    <a:schemeClr val="tx1"/>
                  </a:solidFill>
                </a:rPr>
                <a:t>MCFK-1 (1)</a:t>
              </a:r>
              <a:endParaRPr lang="pl-PL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Łącznik prostoliniowy 8"/>
          <p:cNvSpPr/>
          <p:nvPr/>
        </p:nvSpPr>
        <p:spPr>
          <a:xfrm>
            <a:off x="4317413" y="3999354"/>
            <a:ext cx="91440" cy="2932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93230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a 16"/>
          <p:cNvGrpSpPr/>
          <p:nvPr/>
        </p:nvGrpSpPr>
        <p:grpSpPr>
          <a:xfrm>
            <a:off x="3813325" y="4292584"/>
            <a:ext cx="1099614" cy="733076"/>
            <a:chOff x="3019604" y="1883758"/>
            <a:chExt cx="1099614" cy="733076"/>
          </a:xfrm>
        </p:grpSpPr>
        <p:sp>
          <p:nvSpPr>
            <p:cNvPr id="22" name="Prostokąt zaokrąglony 21"/>
            <p:cNvSpPr/>
            <p:nvPr/>
          </p:nvSpPr>
          <p:spPr>
            <a:xfrm>
              <a:off x="3019604" y="1883758"/>
              <a:ext cx="1099614" cy="733076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rostokąt 22"/>
            <p:cNvSpPr/>
            <p:nvPr/>
          </p:nvSpPr>
          <p:spPr>
            <a:xfrm>
              <a:off x="3041075" y="1905229"/>
              <a:ext cx="1056672" cy="690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</a:rPr>
                <a:t>Bateria</a:t>
              </a:r>
              <a:r>
                <a:rPr lang="pl-PL" sz="1200" kern="1200" dirty="0" smtClean="0">
                  <a:solidFill>
                    <a:schemeClr val="tx1"/>
                  </a:solidFill>
                </a:rPr>
                <a:t>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>
                  <a:solidFill>
                    <a:schemeClr val="tx1"/>
                  </a:solidFill>
                </a:rPr>
                <a:t>R-33  (2)</a:t>
              </a:r>
              <a:endParaRPr lang="pl-PL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Łącznik prostoliniowy 11"/>
          <p:cNvSpPr/>
          <p:nvPr/>
        </p:nvSpPr>
        <p:spPr>
          <a:xfrm>
            <a:off x="2933633" y="3999354"/>
            <a:ext cx="1429499" cy="2932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29499" y="0"/>
                </a:moveTo>
                <a:lnTo>
                  <a:pt x="1429499" y="146615"/>
                </a:lnTo>
                <a:lnTo>
                  <a:pt x="0" y="146615"/>
                </a:lnTo>
                <a:lnTo>
                  <a:pt x="0" y="293230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upa 18"/>
          <p:cNvGrpSpPr/>
          <p:nvPr/>
        </p:nvGrpSpPr>
        <p:grpSpPr>
          <a:xfrm>
            <a:off x="2383826" y="4292584"/>
            <a:ext cx="1099614" cy="733076"/>
            <a:chOff x="1590105" y="1883758"/>
            <a:chExt cx="1099614" cy="733076"/>
          </a:xfrm>
        </p:grpSpPr>
        <p:sp>
          <p:nvSpPr>
            <p:cNvPr id="20" name="Prostokąt zaokrąglony 19"/>
            <p:cNvSpPr/>
            <p:nvPr/>
          </p:nvSpPr>
          <p:spPr>
            <a:xfrm>
              <a:off x="1590105" y="1883758"/>
              <a:ext cx="1099614" cy="733076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rostokąt 20"/>
            <p:cNvSpPr/>
            <p:nvPr/>
          </p:nvSpPr>
          <p:spPr>
            <a:xfrm>
              <a:off x="1611576" y="1905229"/>
              <a:ext cx="1056672" cy="690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</a:rPr>
                <a:t>Konstrukcja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>
                  <a:solidFill>
                    <a:schemeClr val="tx1"/>
                  </a:solidFill>
                </a:rPr>
                <a:t> KCF-33 (1)</a:t>
              </a:r>
              <a:endParaRPr lang="pl-PL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793722" y="5229200"/>
            <a:ext cx="7929618" cy="879691"/>
            <a:chOff x="0" y="2836758"/>
            <a:chExt cx="7929618" cy="879691"/>
          </a:xfrm>
        </p:grpSpPr>
        <p:sp>
          <p:nvSpPr>
            <p:cNvPr id="41" name="Prostokąt zaokrąglony 40"/>
            <p:cNvSpPr/>
            <p:nvPr/>
          </p:nvSpPr>
          <p:spPr>
            <a:xfrm>
              <a:off x="0" y="2836758"/>
              <a:ext cx="7929618" cy="879691"/>
            </a:xfrm>
            <a:prstGeom prst="roundRect">
              <a:avLst>
                <a:gd name="adj" fmla="val 10000"/>
              </a:avLst>
            </a:prstGeom>
            <a:solidFill>
              <a:srgbClr val="00B0F0">
                <a:alpha val="25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Prostokąt 41"/>
            <p:cNvSpPr/>
            <p:nvPr/>
          </p:nvSpPr>
          <p:spPr>
            <a:xfrm>
              <a:off x="5550732" y="2836758"/>
              <a:ext cx="2378885" cy="879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/>
                <a:t>Poziom 2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/>
                <a:t>(poziom zespołu)</a:t>
              </a:r>
              <a:endParaRPr lang="pl-PL" sz="1200" kern="1200" dirty="0"/>
            </a:p>
          </p:txBody>
        </p:sp>
      </p:grpSp>
      <p:sp>
        <p:nvSpPr>
          <p:cNvPr id="29" name="Łącznik prostoliniowy 5"/>
          <p:cNvSpPr/>
          <p:nvPr/>
        </p:nvSpPr>
        <p:spPr>
          <a:xfrm>
            <a:off x="2933634" y="5009277"/>
            <a:ext cx="1429499" cy="2932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6615"/>
                </a:lnTo>
                <a:lnTo>
                  <a:pt x="1429499" y="146615"/>
                </a:lnTo>
                <a:lnTo>
                  <a:pt x="1429499" y="293230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upa 29"/>
          <p:cNvGrpSpPr/>
          <p:nvPr/>
        </p:nvGrpSpPr>
        <p:grpSpPr>
          <a:xfrm>
            <a:off x="3813326" y="5302507"/>
            <a:ext cx="1099614" cy="733076"/>
            <a:chOff x="3019604" y="2910065"/>
            <a:chExt cx="1099614" cy="733076"/>
          </a:xfrm>
        </p:grpSpPr>
        <p:sp>
          <p:nvSpPr>
            <p:cNvPr id="39" name="Prostokąt zaokrąglony 38"/>
            <p:cNvSpPr/>
            <p:nvPr/>
          </p:nvSpPr>
          <p:spPr>
            <a:xfrm>
              <a:off x="3019604" y="2910065"/>
              <a:ext cx="1099614" cy="733076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Prostokąt 39"/>
            <p:cNvSpPr/>
            <p:nvPr/>
          </p:nvSpPr>
          <p:spPr>
            <a:xfrm>
              <a:off x="3041075" y="2931536"/>
              <a:ext cx="1056672" cy="690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</a:rPr>
                <a:t>Przyciski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>
                  <a:solidFill>
                    <a:schemeClr val="tx1"/>
                  </a:solidFill>
                </a:rPr>
                <a:t>AK-48 (12)</a:t>
              </a:r>
              <a:endParaRPr lang="pl-PL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Łącznik prostoliniowy 8"/>
          <p:cNvSpPr/>
          <p:nvPr/>
        </p:nvSpPr>
        <p:spPr>
          <a:xfrm>
            <a:off x="2887914" y="5009277"/>
            <a:ext cx="91440" cy="2932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93230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upa 31"/>
          <p:cNvGrpSpPr/>
          <p:nvPr/>
        </p:nvGrpSpPr>
        <p:grpSpPr>
          <a:xfrm>
            <a:off x="2383827" y="5302507"/>
            <a:ext cx="1099614" cy="733076"/>
            <a:chOff x="1590105" y="2910065"/>
            <a:chExt cx="1099614" cy="733076"/>
          </a:xfrm>
        </p:grpSpPr>
        <p:sp>
          <p:nvSpPr>
            <p:cNvPr id="37" name="Prostokąt zaokrąglony 36"/>
            <p:cNvSpPr/>
            <p:nvPr/>
          </p:nvSpPr>
          <p:spPr>
            <a:xfrm>
              <a:off x="1590105" y="2910065"/>
              <a:ext cx="1099614" cy="733076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Prostokąt 37"/>
            <p:cNvSpPr/>
            <p:nvPr/>
          </p:nvSpPr>
          <p:spPr>
            <a:xfrm>
              <a:off x="1611576" y="2931536"/>
              <a:ext cx="1056672" cy="690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</a:rPr>
                <a:t>Obudowa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>
                  <a:solidFill>
                    <a:schemeClr val="tx1"/>
                  </a:solidFill>
                </a:rPr>
                <a:t>JKM-51 (1)</a:t>
              </a:r>
              <a:endParaRPr lang="pl-PL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Łącznik prostoliniowy 11"/>
          <p:cNvSpPr/>
          <p:nvPr/>
        </p:nvSpPr>
        <p:spPr>
          <a:xfrm>
            <a:off x="1504135" y="5009277"/>
            <a:ext cx="1429499" cy="2932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29499" y="0"/>
                </a:moveTo>
                <a:lnTo>
                  <a:pt x="1429499" y="146615"/>
                </a:lnTo>
                <a:lnTo>
                  <a:pt x="0" y="146615"/>
                </a:lnTo>
                <a:lnTo>
                  <a:pt x="0" y="293230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Grupa 33"/>
          <p:cNvGrpSpPr/>
          <p:nvPr/>
        </p:nvGrpSpPr>
        <p:grpSpPr>
          <a:xfrm>
            <a:off x="954327" y="5302507"/>
            <a:ext cx="1099614" cy="733076"/>
            <a:chOff x="160605" y="2910065"/>
            <a:chExt cx="1099614" cy="733076"/>
          </a:xfrm>
        </p:grpSpPr>
        <p:sp>
          <p:nvSpPr>
            <p:cNvPr id="35" name="Prostokąt zaokrąglony 34"/>
            <p:cNvSpPr/>
            <p:nvPr/>
          </p:nvSpPr>
          <p:spPr>
            <a:xfrm>
              <a:off x="160605" y="2910065"/>
              <a:ext cx="1099614" cy="733076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Prostokąt 35"/>
            <p:cNvSpPr/>
            <p:nvPr/>
          </p:nvSpPr>
          <p:spPr>
            <a:xfrm>
              <a:off x="182076" y="2931536"/>
              <a:ext cx="1056672" cy="690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</a:rPr>
                <a:t>Wyświetlacz cyfrowy 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>
                  <a:solidFill>
                    <a:schemeClr val="tx1"/>
                  </a:solidFill>
                </a:rPr>
                <a:t>KH-1980 (1)</a:t>
              </a:r>
              <a:endParaRPr lang="pl-PL" sz="12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lide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65163" y="1046163"/>
            <a:ext cx="818673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/>
          <a:lstStyle/>
          <a:p>
            <a:pPr algn="just">
              <a:defRPr/>
            </a:pPr>
            <a:r>
              <a:rPr lang="pl-PL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Potrzeby materiałowe (</a:t>
            </a:r>
            <a:r>
              <a:rPr lang="pl-PL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mrp</a:t>
            </a:r>
            <a:r>
              <a:rPr lang="pl-PL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pl-PL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defRPr/>
            </a:pPr>
            <a:endParaRPr lang="pl-PL" sz="1200" b="1" dirty="0" smtClean="0"/>
          </a:p>
          <a:p>
            <a:pPr algn="just"/>
            <a:r>
              <a:rPr lang="pl-PL" sz="1400" b="1" dirty="0" smtClean="0"/>
              <a:t>Struktura materiałowa wyrobu jest punktem wyjścia do planowania </a:t>
            </a:r>
            <a:r>
              <a:rPr lang="pl-PL" sz="1400" b="1" dirty="0" smtClean="0">
                <a:solidFill>
                  <a:schemeClr val="accent2">
                    <a:lumMod val="75000"/>
                  </a:schemeClr>
                </a:solidFill>
              </a:rPr>
              <a:t>potrzeb materiałowych MRP</a:t>
            </a:r>
            <a:r>
              <a:rPr lang="pl-PL" sz="1400" b="1" dirty="0" smtClean="0"/>
              <a:t>. Dzięki niej i harmonogramowi produkcji, wiemy co, kiedy, w jakiej ilości i gdzie na linii produkcyjnej ma się znaleźć</a:t>
            </a:r>
            <a:r>
              <a:rPr lang="pl-PL" sz="1400" b="1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pl-PL" sz="1400" b="1" dirty="0" smtClean="0"/>
              <a:t>. Inną ważną kwestią jest to, iż każdy materiał posiada swojego dostawcę, albo produkujemy go sami z zamówionych materiałów niższego rzędu. Z każdym dostawcą będziemy mieli nieco inne warunki współpracy. Jeden będzie dostarczał swój produkt tydzień po naszym zamówieniu, inny po miesiącu. Firmy starają się tworzyć </a:t>
            </a:r>
            <a:r>
              <a:rPr lang="pl-PL" sz="1400" b="1" dirty="0" smtClean="0">
                <a:solidFill>
                  <a:schemeClr val="accent2">
                    <a:lumMod val="75000"/>
                  </a:schemeClr>
                </a:solidFill>
              </a:rPr>
              <a:t>„</a:t>
            </a:r>
            <a:r>
              <a:rPr lang="pl-PL" sz="1400" b="1" i="1" dirty="0" smtClean="0">
                <a:solidFill>
                  <a:schemeClr val="accent2">
                    <a:lumMod val="75000"/>
                  </a:schemeClr>
                </a:solidFill>
              </a:rPr>
              <a:t>Supplier </a:t>
            </a:r>
            <a:r>
              <a:rPr lang="pl-PL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manual</a:t>
            </a:r>
            <a:r>
              <a:rPr lang="pl-PL" sz="1400" b="1" i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pl-PL" sz="1400" b="1" i="1" dirty="0" smtClean="0"/>
              <a:t> - </a:t>
            </a:r>
            <a:r>
              <a:rPr lang="pl-PL" sz="1400" b="1" dirty="0" smtClean="0"/>
              <a:t>instrukcje dla dostawców w celu ujednolicenia zasad współpracy, </a:t>
            </a:r>
            <a:br>
              <a:rPr lang="pl-PL" sz="1400" b="1" dirty="0" smtClean="0"/>
            </a:br>
            <a:r>
              <a:rPr lang="pl-PL" sz="1400" b="1" dirty="0" smtClean="0"/>
              <a:t>ale funkcjonowanie tego w praktyce nie jest to takie proste jak w teorii.</a:t>
            </a:r>
            <a:r>
              <a:rPr lang="pl-PL" sz="1400" b="1" i="1" dirty="0"/>
              <a:t> </a:t>
            </a:r>
            <a:endParaRPr lang="pl-PL" sz="1400" b="1" i="1" dirty="0" smtClean="0"/>
          </a:p>
          <a:p>
            <a:pPr algn="just"/>
            <a:endParaRPr lang="pl-PL" sz="800" b="1" i="1" dirty="0" smtClean="0"/>
          </a:p>
          <a:p>
            <a:pPr algn="just"/>
            <a:r>
              <a:rPr lang="pl-PL" sz="1050" b="1" i="1" dirty="0" smtClean="0"/>
              <a:t>*Szczegóły </a:t>
            </a:r>
            <a:r>
              <a:rPr lang="pl-PL" sz="1050" b="1" i="1" dirty="0"/>
              <a:t>planowania potrzeb materiałowych </a:t>
            </a:r>
            <a:r>
              <a:rPr lang="pl-PL" sz="1050" b="1" i="1" dirty="0" smtClean="0"/>
              <a:t>zostało </a:t>
            </a:r>
            <a:r>
              <a:rPr lang="pl-PL" sz="1050" b="1" i="1" dirty="0"/>
              <a:t>omówione </a:t>
            </a:r>
            <a:r>
              <a:rPr lang="pl-PL" sz="1050" b="1" i="1" dirty="0" smtClean="0"/>
              <a:t>w prezentacji</a:t>
            </a:r>
            <a:r>
              <a:rPr lang="pl-PL" sz="1050" b="1" i="1" dirty="0"/>
              <a:t> Planowanie potrzeb materiałowych - MRP</a:t>
            </a:r>
            <a:endParaRPr lang="pl-PL" sz="1050" b="1" dirty="0" smtClean="0"/>
          </a:p>
          <a:p>
            <a:pPr algn="just"/>
            <a:endParaRPr lang="pl-PL" sz="1400" b="1" dirty="0"/>
          </a:p>
        </p:txBody>
      </p:sp>
      <p:pic>
        <p:nvPicPr>
          <p:cNvPr id="9" name="Obraz 8" descr="foto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00" y="3913200"/>
            <a:ext cx="8191500" cy="26670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76275" y="588963"/>
            <a:ext cx="26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Struktura materiałowa wyrobu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9"/>
          <a:stretch>
            <a:fillRect/>
          </a:stretch>
        </p:blipFill>
        <p:spPr bwMode="auto">
          <a:xfrm>
            <a:off x="658813" y="6267450"/>
            <a:ext cx="8197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19150" y="6346825"/>
            <a:ext cx="5113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000" b="1"/>
              <a:t>foto: istockphoto.com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slide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93762" y="1046163"/>
            <a:ext cx="818673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/>
          <a:lstStyle/>
          <a:p>
            <a:pPr algn="just">
              <a:defRPr/>
            </a:pPr>
            <a:r>
              <a:rPr lang="pl-PL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Struktura materiałowa wyrobu </a:t>
            </a:r>
            <a:r>
              <a:rPr lang="pl-PL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przykład</a:t>
            </a:r>
            <a:endParaRPr lang="pl-PL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defRPr/>
            </a:pPr>
            <a:endParaRPr lang="pl-PL" sz="1200" b="1" dirty="0"/>
          </a:p>
          <a:p>
            <a:pPr algn="just"/>
            <a:r>
              <a:rPr lang="pl-PL" sz="1600" b="1" dirty="0" smtClean="0"/>
              <a:t>Poniżej zaprezentowano przykładową strukturę wyrobu. </a:t>
            </a:r>
          </a:p>
          <a:p>
            <a:pPr algn="just"/>
            <a:endParaRPr lang="pl-PL" sz="1400" b="1" dirty="0"/>
          </a:p>
          <a:p>
            <a:pPr algn="just"/>
            <a:endParaRPr lang="pl-PL" sz="1400" b="1" dirty="0" smtClean="0"/>
          </a:p>
          <a:p>
            <a:pPr algn="just"/>
            <a:endParaRPr lang="pl-PL" sz="1400" b="1" dirty="0"/>
          </a:p>
          <a:p>
            <a:pPr algn="just"/>
            <a:endParaRPr lang="pl-PL" sz="1400" b="1" dirty="0" smtClean="0"/>
          </a:p>
          <a:p>
            <a:pPr algn="just"/>
            <a:endParaRPr lang="pl-PL" sz="1400" b="1" dirty="0"/>
          </a:p>
          <a:p>
            <a:pPr algn="just"/>
            <a:endParaRPr lang="pl-PL" sz="1400" b="1" dirty="0" smtClean="0"/>
          </a:p>
          <a:p>
            <a:pPr algn="just"/>
            <a:endParaRPr lang="pl-PL" sz="1400" b="1" dirty="0"/>
          </a:p>
          <a:p>
            <a:pPr algn="just"/>
            <a:endParaRPr lang="pl-PL" sz="1400" b="1" dirty="0" smtClean="0"/>
          </a:p>
          <a:p>
            <a:pPr algn="just"/>
            <a:endParaRPr lang="pl-PL" sz="1400" b="1" dirty="0"/>
          </a:p>
          <a:p>
            <a:pPr algn="just"/>
            <a:endParaRPr lang="pl-PL" sz="1400" b="1" dirty="0" smtClean="0"/>
          </a:p>
          <a:p>
            <a:pPr algn="just"/>
            <a:endParaRPr lang="pl-PL" sz="1400" b="1" dirty="0"/>
          </a:p>
          <a:p>
            <a:pPr algn="just"/>
            <a:endParaRPr lang="pl-PL" sz="1400" b="1" dirty="0" smtClean="0"/>
          </a:p>
          <a:p>
            <a:pPr algn="just"/>
            <a:endParaRPr lang="pl-PL" sz="1400" b="1" dirty="0"/>
          </a:p>
          <a:p>
            <a:pPr algn="just"/>
            <a:endParaRPr lang="pl-PL" sz="1400" b="1" dirty="0" smtClean="0"/>
          </a:p>
          <a:p>
            <a:pPr algn="just"/>
            <a:endParaRPr lang="pl-PL" sz="1400" b="1" dirty="0"/>
          </a:p>
          <a:p>
            <a:pPr algn="just"/>
            <a:endParaRPr lang="pl-PL" sz="1400" b="1" dirty="0" smtClean="0"/>
          </a:p>
          <a:p>
            <a:pPr algn="just"/>
            <a:endParaRPr lang="pl-PL" sz="1400" b="1" dirty="0"/>
          </a:p>
          <a:p>
            <a:pPr algn="just"/>
            <a:endParaRPr lang="pl-PL" sz="1400" b="1" dirty="0" smtClean="0"/>
          </a:p>
          <a:p>
            <a:pPr algn="just"/>
            <a:endParaRPr lang="pl-PL" sz="1400" b="1" dirty="0"/>
          </a:p>
          <a:p>
            <a:pPr algn="just"/>
            <a:endParaRPr lang="pl-PL" sz="800" b="1" dirty="0"/>
          </a:p>
          <a:p>
            <a:pPr algn="just"/>
            <a:endParaRPr lang="pl-PL" sz="1000" b="1" i="1" dirty="0" smtClean="0"/>
          </a:p>
          <a:p>
            <a:pPr algn="just"/>
            <a:r>
              <a:rPr lang="pl-PL" sz="1000" b="1" i="1" dirty="0" smtClean="0"/>
              <a:t>opracowanie: Lidia i Andrzej Kurek</a:t>
            </a:r>
            <a:endParaRPr lang="pl-PL" sz="1000" b="1" i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6275" y="588963"/>
            <a:ext cx="26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Struktura materiałowa wyrobu</a:t>
            </a:r>
            <a:endParaRPr lang="pl-PL" sz="1600" dirty="0">
              <a:latin typeface="Calibri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4181927" y="2653122"/>
            <a:ext cx="1153208" cy="523349"/>
            <a:chOff x="3133071" y="470114"/>
            <a:chExt cx="1153208" cy="523349"/>
          </a:xfrm>
        </p:grpSpPr>
        <p:sp>
          <p:nvSpPr>
            <p:cNvPr id="8" name="Prostokąt zaokrąglony 7"/>
            <p:cNvSpPr/>
            <p:nvPr/>
          </p:nvSpPr>
          <p:spPr>
            <a:xfrm>
              <a:off x="3133071" y="470114"/>
              <a:ext cx="1153208" cy="523349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3148399" y="485442"/>
              <a:ext cx="1122552" cy="49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tx1"/>
                  </a:solidFill>
                </a:rPr>
                <a:t>Parasol</a:t>
              </a:r>
              <a:endParaRPr lang="pl-PL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Łącznik prostoliniowy 3"/>
          <p:cNvSpPr/>
          <p:nvPr/>
        </p:nvSpPr>
        <p:spPr>
          <a:xfrm>
            <a:off x="1960031" y="3174690"/>
            <a:ext cx="2350563" cy="2228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06462" y="0"/>
                </a:moveTo>
                <a:lnTo>
                  <a:pt x="2806462" y="104669"/>
                </a:lnTo>
                <a:lnTo>
                  <a:pt x="0" y="104669"/>
                </a:lnTo>
                <a:lnTo>
                  <a:pt x="0" y="209339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a 10"/>
          <p:cNvGrpSpPr/>
          <p:nvPr/>
        </p:nvGrpSpPr>
        <p:grpSpPr>
          <a:xfrm>
            <a:off x="1403648" y="3384024"/>
            <a:ext cx="1080000" cy="633252"/>
            <a:chOff x="510701" y="1202804"/>
            <a:chExt cx="785024" cy="523349"/>
          </a:xfrm>
        </p:grpSpPr>
        <p:sp>
          <p:nvSpPr>
            <p:cNvPr id="24" name="Prostokąt zaokrąglony 23"/>
            <p:cNvSpPr/>
            <p:nvPr/>
          </p:nvSpPr>
          <p:spPr>
            <a:xfrm>
              <a:off x="510701" y="1202804"/>
              <a:ext cx="785024" cy="523349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rostokąt 24"/>
            <p:cNvSpPr/>
            <p:nvPr/>
          </p:nvSpPr>
          <p:spPr>
            <a:xfrm>
              <a:off x="526029" y="1218132"/>
              <a:ext cx="754368" cy="49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Czasza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parasola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00" b="1" dirty="0">
                  <a:solidFill>
                    <a:schemeClr val="tx1"/>
                  </a:solidFill>
                </a:rPr>
                <a:t>(1 szt</a:t>
              </a:r>
              <a:r>
                <a:rPr lang="pl-PL" sz="1100" b="1" dirty="0" smtClean="0">
                  <a:solidFill>
                    <a:schemeClr val="tx1"/>
                  </a:solidFill>
                </a:rPr>
                <a:t>.)</a:t>
              </a:r>
              <a:endParaRPr lang="pl-PL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Łącznik prostoliniowy 6"/>
          <p:cNvSpPr/>
          <p:nvPr/>
        </p:nvSpPr>
        <p:spPr>
          <a:xfrm>
            <a:off x="3988638" y="3174690"/>
            <a:ext cx="765398" cy="2093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65398" y="0"/>
                </a:moveTo>
                <a:lnTo>
                  <a:pt x="765398" y="104669"/>
                </a:lnTo>
                <a:lnTo>
                  <a:pt x="0" y="104669"/>
                </a:lnTo>
                <a:lnTo>
                  <a:pt x="0" y="209339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a 12"/>
          <p:cNvGrpSpPr/>
          <p:nvPr/>
        </p:nvGrpSpPr>
        <p:grpSpPr>
          <a:xfrm>
            <a:off x="3409736" y="3384024"/>
            <a:ext cx="1080000" cy="633252"/>
            <a:chOff x="2551765" y="1202804"/>
            <a:chExt cx="785024" cy="523349"/>
          </a:xfrm>
        </p:grpSpPr>
        <p:sp>
          <p:nvSpPr>
            <p:cNvPr id="22" name="Prostokąt zaokrąglony 21"/>
            <p:cNvSpPr/>
            <p:nvPr/>
          </p:nvSpPr>
          <p:spPr>
            <a:xfrm>
              <a:off x="2551765" y="1202804"/>
              <a:ext cx="785024" cy="523349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rostokąt 22"/>
            <p:cNvSpPr/>
            <p:nvPr/>
          </p:nvSpPr>
          <p:spPr>
            <a:xfrm>
              <a:off x="2567093" y="1218132"/>
              <a:ext cx="754368" cy="49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Uzbrojenie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parasola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00" b="1" dirty="0">
                  <a:solidFill>
                    <a:schemeClr val="tx1"/>
                  </a:solidFill>
                </a:rPr>
                <a:t>(1 szt</a:t>
              </a:r>
              <a:r>
                <a:rPr lang="pl-PL" sz="1100" b="1" dirty="0" smtClean="0">
                  <a:solidFill>
                    <a:schemeClr val="tx1"/>
                  </a:solidFill>
                </a:rPr>
                <a:t>.)</a:t>
              </a:r>
              <a:endParaRPr lang="pl-PL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Łącznik prostoliniowy 9"/>
          <p:cNvSpPr/>
          <p:nvPr/>
        </p:nvSpPr>
        <p:spPr>
          <a:xfrm>
            <a:off x="4754037" y="3174690"/>
            <a:ext cx="765398" cy="2093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4669"/>
                </a:lnTo>
                <a:lnTo>
                  <a:pt x="765398" y="104669"/>
                </a:lnTo>
                <a:lnTo>
                  <a:pt x="765398" y="209339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upa 14"/>
          <p:cNvGrpSpPr/>
          <p:nvPr/>
        </p:nvGrpSpPr>
        <p:grpSpPr>
          <a:xfrm>
            <a:off x="4993912" y="3384024"/>
            <a:ext cx="1080000" cy="633252"/>
            <a:chOff x="4082562" y="1202804"/>
            <a:chExt cx="785024" cy="523349"/>
          </a:xfrm>
        </p:grpSpPr>
        <p:sp>
          <p:nvSpPr>
            <p:cNvPr id="20" name="Prostokąt zaokrąglony 19"/>
            <p:cNvSpPr/>
            <p:nvPr/>
          </p:nvSpPr>
          <p:spPr>
            <a:xfrm>
              <a:off x="4082562" y="1202804"/>
              <a:ext cx="785024" cy="523349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rostokąt 20"/>
            <p:cNvSpPr/>
            <p:nvPr/>
          </p:nvSpPr>
          <p:spPr>
            <a:xfrm>
              <a:off x="4097890" y="1218132"/>
              <a:ext cx="754368" cy="49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Nasadka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górna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00" b="1" dirty="0">
                  <a:solidFill>
                    <a:schemeClr val="tx1"/>
                  </a:solidFill>
                </a:rPr>
                <a:t>(1 szt</a:t>
              </a:r>
              <a:r>
                <a:rPr lang="pl-PL" sz="1100" b="1" dirty="0" smtClean="0">
                  <a:solidFill>
                    <a:schemeClr val="tx1"/>
                  </a:solidFill>
                </a:rPr>
                <a:t>.)</a:t>
              </a:r>
              <a:endParaRPr lang="pl-PL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Łącznik prostoliniowy 12"/>
          <p:cNvSpPr/>
          <p:nvPr/>
        </p:nvSpPr>
        <p:spPr>
          <a:xfrm>
            <a:off x="4758531" y="3174690"/>
            <a:ext cx="2806462" cy="2093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4669"/>
                </a:lnTo>
                <a:lnTo>
                  <a:pt x="2806462" y="104669"/>
                </a:lnTo>
                <a:lnTo>
                  <a:pt x="2806462" y="209339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a 16"/>
          <p:cNvGrpSpPr/>
          <p:nvPr/>
        </p:nvGrpSpPr>
        <p:grpSpPr>
          <a:xfrm>
            <a:off x="7020392" y="3399352"/>
            <a:ext cx="1080000" cy="633252"/>
            <a:chOff x="6123626" y="1202804"/>
            <a:chExt cx="785024" cy="523349"/>
          </a:xfrm>
        </p:grpSpPr>
        <p:sp>
          <p:nvSpPr>
            <p:cNvPr id="18" name="Prostokąt zaokrąglony 17"/>
            <p:cNvSpPr/>
            <p:nvPr/>
          </p:nvSpPr>
          <p:spPr>
            <a:xfrm>
              <a:off x="6123626" y="1202804"/>
              <a:ext cx="785024" cy="523349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rostokąt 18"/>
            <p:cNvSpPr/>
            <p:nvPr/>
          </p:nvSpPr>
          <p:spPr>
            <a:xfrm>
              <a:off x="6138954" y="1218132"/>
              <a:ext cx="754368" cy="49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Rurka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parasola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00" b="1" dirty="0">
                  <a:solidFill>
                    <a:schemeClr val="tx1"/>
                  </a:solidFill>
                </a:rPr>
                <a:t>(1 szt</a:t>
              </a:r>
              <a:r>
                <a:rPr lang="pl-PL" sz="1100" b="1" dirty="0" smtClean="0">
                  <a:solidFill>
                    <a:schemeClr val="tx1"/>
                  </a:solidFill>
                </a:rPr>
                <a:t>.)</a:t>
              </a:r>
              <a:endParaRPr lang="pl-PL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Łącznik prostoliniowy 3"/>
          <p:cNvSpPr/>
          <p:nvPr/>
        </p:nvSpPr>
        <p:spPr>
          <a:xfrm>
            <a:off x="1407061" y="4030297"/>
            <a:ext cx="510265" cy="2093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10265" y="0"/>
                </a:moveTo>
                <a:lnTo>
                  <a:pt x="510265" y="104669"/>
                </a:lnTo>
                <a:lnTo>
                  <a:pt x="0" y="104669"/>
                </a:lnTo>
                <a:lnTo>
                  <a:pt x="0" y="209339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upa 26"/>
          <p:cNvGrpSpPr/>
          <p:nvPr/>
        </p:nvGrpSpPr>
        <p:grpSpPr>
          <a:xfrm>
            <a:off x="738994" y="4239630"/>
            <a:ext cx="1211554" cy="654186"/>
            <a:chOff x="435" y="1935493"/>
            <a:chExt cx="785024" cy="523349"/>
          </a:xfrm>
        </p:grpSpPr>
        <p:sp>
          <p:nvSpPr>
            <p:cNvPr id="52" name="Prostokąt zaokrąglony 51"/>
            <p:cNvSpPr/>
            <p:nvPr/>
          </p:nvSpPr>
          <p:spPr>
            <a:xfrm>
              <a:off x="435" y="1935493"/>
              <a:ext cx="785024" cy="523349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Prostokąt 52"/>
            <p:cNvSpPr/>
            <p:nvPr/>
          </p:nvSpPr>
          <p:spPr>
            <a:xfrm>
              <a:off x="15763" y="1950821"/>
              <a:ext cx="754368" cy="49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Tkanina</a:t>
              </a:r>
            </a:p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nieprzemakalna (2 szt.)</a:t>
              </a:r>
              <a:r>
                <a:rPr lang="pl-PL" sz="1100" kern="1200" dirty="0" smtClean="0"/>
                <a:t>.</a:t>
              </a:r>
              <a:endParaRPr lang="pl-PL" sz="1100" kern="1200" dirty="0"/>
            </a:p>
          </p:txBody>
        </p:sp>
      </p:grpSp>
      <p:sp>
        <p:nvSpPr>
          <p:cNvPr id="28" name="Łącznik prostoliniowy 6"/>
          <p:cNvSpPr/>
          <p:nvPr/>
        </p:nvSpPr>
        <p:spPr>
          <a:xfrm>
            <a:off x="1917327" y="4030297"/>
            <a:ext cx="510265" cy="2093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4669"/>
                </a:lnTo>
                <a:lnTo>
                  <a:pt x="510265" y="104669"/>
                </a:lnTo>
                <a:lnTo>
                  <a:pt x="510265" y="209339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a 28"/>
          <p:cNvGrpSpPr/>
          <p:nvPr/>
        </p:nvGrpSpPr>
        <p:grpSpPr>
          <a:xfrm>
            <a:off x="2035081" y="4239630"/>
            <a:ext cx="936000" cy="654186"/>
            <a:chOff x="1020967" y="1935493"/>
            <a:chExt cx="785024" cy="523349"/>
          </a:xfrm>
        </p:grpSpPr>
        <p:sp>
          <p:nvSpPr>
            <p:cNvPr id="50" name="Prostokąt zaokrąglony 49"/>
            <p:cNvSpPr/>
            <p:nvPr/>
          </p:nvSpPr>
          <p:spPr>
            <a:xfrm>
              <a:off x="1020967" y="1935493"/>
              <a:ext cx="785024" cy="523349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Prostokąt 50"/>
            <p:cNvSpPr/>
            <p:nvPr/>
          </p:nvSpPr>
          <p:spPr>
            <a:xfrm>
              <a:off x="1036295" y="1950821"/>
              <a:ext cx="754368" cy="49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Nici</a:t>
              </a:r>
              <a:br>
                <a:rPr lang="pl-PL" sz="1100" b="1" kern="1200" dirty="0" smtClean="0">
                  <a:solidFill>
                    <a:schemeClr val="tx1"/>
                  </a:solidFill>
                </a:rPr>
              </a:br>
              <a:r>
                <a:rPr lang="pl-PL" sz="1100" b="1" kern="1200" dirty="0" smtClean="0">
                  <a:solidFill>
                    <a:schemeClr val="tx1"/>
                  </a:solidFill>
                </a:rPr>
                <a:t> (2 szt.)</a:t>
              </a:r>
              <a:endParaRPr lang="pl-PL" sz="11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Łącznik prostoliniowy 9"/>
          <p:cNvSpPr/>
          <p:nvPr/>
        </p:nvSpPr>
        <p:spPr>
          <a:xfrm>
            <a:off x="3448125" y="4030297"/>
            <a:ext cx="510265" cy="2093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10265" y="0"/>
                </a:moveTo>
                <a:lnTo>
                  <a:pt x="510265" y="104669"/>
                </a:lnTo>
                <a:lnTo>
                  <a:pt x="0" y="104669"/>
                </a:lnTo>
                <a:lnTo>
                  <a:pt x="0" y="209339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Grupa 30"/>
          <p:cNvGrpSpPr/>
          <p:nvPr/>
        </p:nvGrpSpPr>
        <p:grpSpPr>
          <a:xfrm>
            <a:off x="3055613" y="4239630"/>
            <a:ext cx="936000" cy="654186"/>
            <a:chOff x="2041499" y="1935493"/>
            <a:chExt cx="785024" cy="523349"/>
          </a:xfrm>
        </p:grpSpPr>
        <p:sp>
          <p:nvSpPr>
            <p:cNvPr id="48" name="Prostokąt zaokrąglony 47"/>
            <p:cNvSpPr/>
            <p:nvPr/>
          </p:nvSpPr>
          <p:spPr>
            <a:xfrm>
              <a:off x="2041499" y="1935493"/>
              <a:ext cx="785024" cy="523349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Prostokąt 48"/>
            <p:cNvSpPr/>
            <p:nvPr/>
          </p:nvSpPr>
          <p:spPr>
            <a:xfrm>
              <a:off x="2056827" y="1950821"/>
              <a:ext cx="754368" cy="49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Drut</a:t>
              </a:r>
            </a:p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parasola </a:t>
              </a:r>
              <a:br>
                <a:rPr lang="pl-PL" sz="1100" b="1" kern="1200" dirty="0" smtClean="0">
                  <a:solidFill>
                    <a:schemeClr val="tx1"/>
                  </a:solidFill>
                </a:rPr>
              </a:br>
              <a:r>
                <a:rPr lang="pl-PL" sz="1100" b="1" kern="1200" dirty="0" smtClean="0">
                  <a:solidFill>
                    <a:schemeClr val="tx1"/>
                  </a:solidFill>
                </a:rPr>
                <a:t>(8 szt.)</a:t>
              </a:r>
              <a:endParaRPr lang="pl-PL" sz="11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Łącznik prostoliniowy 12"/>
          <p:cNvSpPr/>
          <p:nvPr/>
        </p:nvSpPr>
        <p:spPr>
          <a:xfrm>
            <a:off x="3958391" y="4030297"/>
            <a:ext cx="510265" cy="2093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4669"/>
                </a:lnTo>
                <a:lnTo>
                  <a:pt x="510265" y="104669"/>
                </a:lnTo>
                <a:lnTo>
                  <a:pt x="510265" y="209339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upa 32"/>
          <p:cNvGrpSpPr/>
          <p:nvPr/>
        </p:nvGrpSpPr>
        <p:grpSpPr>
          <a:xfrm>
            <a:off x="4076144" y="4239630"/>
            <a:ext cx="1243662" cy="654186"/>
            <a:chOff x="3062030" y="1935493"/>
            <a:chExt cx="785024" cy="523349"/>
          </a:xfrm>
        </p:grpSpPr>
        <p:sp>
          <p:nvSpPr>
            <p:cNvPr id="46" name="Prostokąt zaokrąglony 45"/>
            <p:cNvSpPr/>
            <p:nvPr/>
          </p:nvSpPr>
          <p:spPr>
            <a:xfrm>
              <a:off x="3062030" y="1935493"/>
              <a:ext cx="785024" cy="523349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Prostokąt 46"/>
            <p:cNvSpPr/>
            <p:nvPr/>
          </p:nvSpPr>
          <p:spPr>
            <a:xfrm>
              <a:off x="3077358" y="1950821"/>
              <a:ext cx="754368" cy="49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Rozporniki </a:t>
              </a:r>
              <a:br>
                <a:rPr lang="pl-PL" sz="1100" b="1" kern="1200" dirty="0" smtClean="0">
                  <a:solidFill>
                    <a:schemeClr val="tx1"/>
                  </a:solidFill>
                </a:rPr>
              </a:br>
              <a:r>
                <a:rPr lang="pl-PL" sz="1100" b="1" kern="1200" dirty="0" smtClean="0">
                  <a:solidFill>
                    <a:schemeClr val="tx1"/>
                  </a:solidFill>
                </a:rPr>
                <a:t>(16 szt.)</a:t>
              </a:r>
              <a:endParaRPr lang="pl-PL" sz="11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Łącznik prostoliniowy 15"/>
          <p:cNvSpPr/>
          <p:nvPr/>
        </p:nvSpPr>
        <p:spPr>
          <a:xfrm>
            <a:off x="6509720" y="4030297"/>
            <a:ext cx="1020531" cy="2093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20531" y="0"/>
                </a:moveTo>
                <a:lnTo>
                  <a:pt x="1020531" y="104669"/>
                </a:lnTo>
                <a:lnTo>
                  <a:pt x="0" y="104669"/>
                </a:lnTo>
                <a:lnTo>
                  <a:pt x="0" y="209339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Grupa 34"/>
          <p:cNvGrpSpPr/>
          <p:nvPr/>
        </p:nvGrpSpPr>
        <p:grpSpPr>
          <a:xfrm>
            <a:off x="6117208" y="4239630"/>
            <a:ext cx="936000" cy="654186"/>
            <a:chOff x="5103094" y="1935493"/>
            <a:chExt cx="785024" cy="523349"/>
          </a:xfrm>
        </p:grpSpPr>
        <p:sp>
          <p:nvSpPr>
            <p:cNvPr id="44" name="Prostokąt zaokrąglony 43"/>
            <p:cNvSpPr/>
            <p:nvPr/>
          </p:nvSpPr>
          <p:spPr>
            <a:xfrm>
              <a:off x="5103094" y="1935493"/>
              <a:ext cx="785024" cy="523349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Prostokąt 44"/>
            <p:cNvSpPr/>
            <p:nvPr/>
          </p:nvSpPr>
          <p:spPr>
            <a:xfrm>
              <a:off x="5118422" y="1950821"/>
              <a:ext cx="754368" cy="49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Uchwyt</a:t>
              </a:r>
            </a:p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rurki </a:t>
              </a:r>
              <a:br>
                <a:rPr lang="pl-PL" sz="1100" b="1" kern="1200" dirty="0" smtClean="0">
                  <a:solidFill>
                    <a:schemeClr val="tx1"/>
                  </a:solidFill>
                </a:rPr>
              </a:br>
              <a:r>
                <a:rPr lang="pl-PL" sz="1100" b="1" kern="1200" dirty="0" smtClean="0">
                  <a:solidFill>
                    <a:schemeClr val="tx1"/>
                  </a:solidFill>
                </a:rPr>
                <a:t>(1 szt.)</a:t>
              </a:r>
              <a:endParaRPr lang="pl-PL" sz="11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Łącznik prostoliniowy 18"/>
          <p:cNvSpPr/>
          <p:nvPr/>
        </p:nvSpPr>
        <p:spPr>
          <a:xfrm>
            <a:off x="7484532" y="4030297"/>
            <a:ext cx="91440" cy="2093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09339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Grupa 36"/>
          <p:cNvGrpSpPr/>
          <p:nvPr/>
        </p:nvGrpSpPr>
        <p:grpSpPr>
          <a:xfrm>
            <a:off x="7137742" y="4239630"/>
            <a:ext cx="746625" cy="654186"/>
            <a:chOff x="6123626" y="1935493"/>
            <a:chExt cx="785024" cy="523349"/>
          </a:xfrm>
        </p:grpSpPr>
        <p:sp>
          <p:nvSpPr>
            <p:cNvPr id="42" name="Prostokąt zaokrąglony 41"/>
            <p:cNvSpPr/>
            <p:nvPr/>
          </p:nvSpPr>
          <p:spPr>
            <a:xfrm>
              <a:off x="6123626" y="1935493"/>
              <a:ext cx="785024" cy="523349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Prostokąt 42"/>
            <p:cNvSpPr/>
            <p:nvPr/>
          </p:nvSpPr>
          <p:spPr>
            <a:xfrm>
              <a:off x="6138954" y="1950821"/>
              <a:ext cx="754368" cy="49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Nasada</a:t>
              </a:r>
            </a:p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solidFill>
                    <a:schemeClr val="tx1"/>
                  </a:solidFill>
                </a:rPr>
                <a:t>uchwytu (2 szt.)</a:t>
              </a:r>
              <a:endParaRPr lang="pl-PL" sz="11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Łącznik prostoliniowy 21"/>
          <p:cNvSpPr/>
          <p:nvPr/>
        </p:nvSpPr>
        <p:spPr>
          <a:xfrm>
            <a:off x="7530252" y="4030297"/>
            <a:ext cx="1020531" cy="2093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4669"/>
                </a:lnTo>
                <a:lnTo>
                  <a:pt x="1020531" y="104669"/>
                </a:lnTo>
                <a:lnTo>
                  <a:pt x="1020531" y="209339"/>
                </a:lnTo>
              </a:path>
            </a:pathLst>
          </a:custGeom>
          <a:noFill/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9" name="Grupa 38"/>
          <p:cNvGrpSpPr/>
          <p:nvPr/>
        </p:nvGrpSpPr>
        <p:grpSpPr>
          <a:xfrm>
            <a:off x="7956375" y="4239630"/>
            <a:ext cx="792089" cy="654186"/>
            <a:chOff x="7144157" y="1935493"/>
            <a:chExt cx="785024" cy="523349"/>
          </a:xfrm>
        </p:grpSpPr>
        <p:sp>
          <p:nvSpPr>
            <p:cNvPr id="40" name="Prostokąt zaokrąglony 39"/>
            <p:cNvSpPr/>
            <p:nvPr/>
          </p:nvSpPr>
          <p:spPr>
            <a:xfrm>
              <a:off x="7144157" y="1935493"/>
              <a:ext cx="785024" cy="523349"/>
            </a:xfrm>
            <a:prstGeom prst="roundRect">
              <a:avLst>
                <a:gd name="adj" fmla="val 10000"/>
              </a:avLst>
            </a:prstGeom>
            <a:solidFill>
              <a:srgbClr val="00CCFF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Prostokąt 40"/>
            <p:cNvSpPr/>
            <p:nvPr/>
          </p:nvSpPr>
          <p:spPr>
            <a:xfrm>
              <a:off x="7159485" y="1950821"/>
              <a:ext cx="754368" cy="49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spcAft>
                  <a:spcPct val="35000"/>
                </a:spcAft>
              </a:pPr>
              <a:r>
                <a:rPr lang="pl-PL" sz="1100" b="1" dirty="0" smtClean="0">
                  <a:solidFill>
                    <a:schemeClr val="tx1"/>
                  </a:solidFill>
                </a:rPr>
                <a:t>Sprężyna</a:t>
              </a:r>
              <a:br>
                <a:rPr lang="pl-PL" sz="1100" b="1" dirty="0" smtClean="0">
                  <a:solidFill>
                    <a:schemeClr val="tx1"/>
                  </a:solidFill>
                </a:rPr>
              </a:br>
              <a:r>
                <a:rPr lang="pl-PL" sz="1100" b="1" dirty="0" smtClean="0">
                  <a:solidFill>
                    <a:schemeClr val="tx1"/>
                  </a:solidFill>
                </a:rPr>
                <a:t>(3 szt.)</a:t>
              </a:r>
              <a:endParaRPr lang="pl-PL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Prostokąt zaokrąglony 56"/>
          <p:cNvSpPr/>
          <p:nvPr/>
        </p:nvSpPr>
        <p:spPr>
          <a:xfrm>
            <a:off x="762651" y="2653121"/>
            <a:ext cx="7985813" cy="528333"/>
          </a:xfrm>
          <a:prstGeom prst="roundRect">
            <a:avLst>
              <a:gd name="adj" fmla="val 10000"/>
            </a:avLst>
          </a:prstGeom>
          <a:solidFill>
            <a:srgbClr val="00B0F0">
              <a:alpha val="25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Prostokąt zaokrąglony 64"/>
          <p:cNvSpPr/>
          <p:nvPr/>
        </p:nvSpPr>
        <p:spPr>
          <a:xfrm>
            <a:off x="738994" y="4242432"/>
            <a:ext cx="7985813" cy="651383"/>
          </a:xfrm>
          <a:prstGeom prst="roundRect">
            <a:avLst>
              <a:gd name="adj" fmla="val 10000"/>
            </a:avLst>
          </a:prstGeom>
          <a:solidFill>
            <a:srgbClr val="00B0F0">
              <a:alpha val="25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Prostokąt zaokrąglony 65"/>
          <p:cNvSpPr/>
          <p:nvPr/>
        </p:nvSpPr>
        <p:spPr>
          <a:xfrm>
            <a:off x="765624" y="3384024"/>
            <a:ext cx="7985813" cy="648580"/>
          </a:xfrm>
          <a:prstGeom prst="roundRect">
            <a:avLst>
              <a:gd name="adj" fmla="val 10000"/>
            </a:avLst>
          </a:prstGeom>
          <a:solidFill>
            <a:srgbClr val="00B0F0">
              <a:alpha val="25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818</Words>
  <Application>Microsoft Office PowerPoint</Application>
  <PresentationFormat>Pokaz na ekranie (4:3)</PresentationFormat>
  <Paragraphs>215</Paragraphs>
  <Slides>15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flipek</dc:creator>
  <cp:lastModifiedBy>Osmola Bartosz</cp:lastModifiedBy>
  <cp:revision>140</cp:revision>
  <dcterms:created xsi:type="dcterms:W3CDTF">2011-03-10T00:26:04Z</dcterms:created>
  <dcterms:modified xsi:type="dcterms:W3CDTF">2011-10-05T18:18:02Z</dcterms:modified>
</cp:coreProperties>
</file>