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  <p:sldMasterId id="2147483768" r:id="rId2"/>
  </p:sldMasterIdLst>
  <p:notesMasterIdLst>
    <p:notesMasterId r:id="rId19"/>
  </p:notesMasterIdLst>
  <p:sldIdLst>
    <p:sldId id="263" r:id="rId3"/>
    <p:sldId id="264" r:id="rId4"/>
    <p:sldId id="308" r:id="rId5"/>
    <p:sldId id="309" r:id="rId6"/>
    <p:sldId id="310" r:id="rId7"/>
    <p:sldId id="313" r:id="rId8"/>
    <p:sldId id="314" r:id="rId9"/>
    <p:sldId id="317" r:id="rId10"/>
    <p:sldId id="312" r:id="rId11"/>
    <p:sldId id="315" r:id="rId12"/>
    <p:sldId id="318" r:id="rId13"/>
    <p:sldId id="320" r:id="rId14"/>
    <p:sldId id="319" r:id="rId15"/>
    <p:sldId id="321" r:id="rId16"/>
    <p:sldId id="322" r:id="rId17"/>
    <p:sldId id="265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DF62B8D4-1F5B-48DE-903C-325414518135}">
          <p14:sldIdLst>
            <p14:sldId id="263"/>
            <p14:sldId id="264"/>
          </p14:sldIdLst>
        </p14:section>
        <p14:section name="Sekcja bez tytułu" id="{1004E13F-D6EC-4A37-8A70-5C4D2A90264D}">
          <p14:sldIdLst>
            <p14:sldId id="308"/>
            <p14:sldId id="309"/>
            <p14:sldId id="310"/>
            <p14:sldId id="313"/>
            <p14:sldId id="314"/>
            <p14:sldId id="317"/>
            <p14:sldId id="312"/>
            <p14:sldId id="315"/>
            <p14:sldId id="318"/>
            <p14:sldId id="320"/>
            <p14:sldId id="319"/>
            <p14:sldId id="321"/>
            <p14:sldId id="322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6" autoAdjust="0"/>
    <p:restoredTop sz="94660"/>
  </p:normalViewPr>
  <p:slideViewPr>
    <p:cSldViewPr snapToGrid="0">
      <p:cViewPr varScale="1">
        <p:scale>
          <a:sx n="81" d="100"/>
          <a:sy n="81" d="100"/>
        </p:scale>
        <p:origin x="136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Zeszy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Zeszyt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Zeszyt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Najważ</a:t>
            </a:r>
            <a:r>
              <a:rPr lang="pl-PL"/>
              <a:t>niejsze kompetencje w logistyce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Arkusz3!$A$1:$A$20</c:f>
              <c:strCache>
                <c:ptCount val="20"/>
                <c:pt idx="0">
                  <c:v>Orientacja na cele</c:v>
                </c:pt>
                <c:pt idx="1">
                  <c:v>Inicjatywa / innowacyjność</c:v>
                </c:pt>
                <c:pt idx="2">
                  <c:v>Prawo i przepisy prawne</c:v>
                </c:pt>
                <c:pt idx="3">
                  <c:v>Projektowanie procesów logistycznych</c:v>
                </c:pt>
                <c:pt idx="4">
                  <c:v>Współpraca</c:v>
                </c:pt>
                <c:pt idx="5">
                  <c:v>Geografia Europy</c:v>
                </c:pt>
                <c:pt idx="6">
                  <c:v>Komunikacja ustna i pisemna</c:v>
                </c:pt>
                <c:pt idx="7">
                  <c:v>Prawo jazdy, kat. B</c:v>
                </c:pt>
                <c:pt idx="8">
                  <c:v>Język niemiecki</c:v>
                </c:pt>
                <c:pt idx="9">
                  <c:v>Obsługa pakietu MS Office, OpenOffice lub Google Docs</c:v>
                </c:pt>
                <c:pt idx="10">
                  <c:v>Zdolności poznawcze</c:v>
                </c:pt>
                <c:pt idx="11">
                  <c:v>Wiedza o branży i nowych trendach</c:v>
                </c:pt>
                <c:pt idx="12">
                  <c:v>Orientacja na klienta</c:v>
                </c:pt>
                <c:pt idx="13">
                  <c:v>Sprzedaż i marketing</c:v>
                </c:pt>
                <c:pt idx="14">
                  <c:v>Organizowanie pracy własnej</c:v>
                </c:pt>
                <c:pt idx="15">
                  <c:v>Radzenie sobie ze stresem</c:v>
                </c:pt>
                <c:pt idx="16">
                  <c:v>Uczciwość</c:v>
                </c:pt>
                <c:pt idx="17">
                  <c:v>Transport</c:v>
                </c:pt>
                <c:pt idx="18">
                  <c:v>Troska o jakość / sumienność</c:v>
                </c:pt>
                <c:pt idx="19">
                  <c:v>Język angielski</c:v>
                </c:pt>
              </c:strCache>
            </c:strRef>
          </c:cat>
          <c:val>
            <c:numRef>
              <c:f>Arkusz3!$B$1:$B$20</c:f>
              <c:numCache>
                <c:formatCode>General</c:formatCode>
                <c:ptCount val="20"/>
                <c:pt idx="0">
                  <c:v>4.24</c:v>
                </c:pt>
                <c:pt idx="1">
                  <c:v>4.41</c:v>
                </c:pt>
                <c:pt idx="2">
                  <c:v>4.42</c:v>
                </c:pt>
                <c:pt idx="3">
                  <c:v>4.4400000000000004</c:v>
                </c:pt>
                <c:pt idx="4">
                  <c:v>4.4400000000000004</c:v>
                </c:pt>
                <c:pt idx="5">
                  <c:v>4.47</c:v>
                </c:pt>
                <c:pt idx="6">
                  <c:v>4.5</c:v>
                </c:pt>
                <c:pt idx="7">
                  <c:v>4.5</c:v>
                </c:pt>
                <c:pt idx="8">
                  <c:v>4.5</c:v>
                </c:pt>
                <c:pt idx="9">
                  <c:v>4.53</c:v>
                </c:pt>
                <c:pt idx="10">
                  <c:v>4.53</c:v>
                </c:pt>
                <c:pt idx="11">
                  <c:v>4.58</c:v>
                </c:pt>
                <c:pt idx="12">
                  <c:v>4.63</c:v>
                </c:pt>
                <c:pt idx="13">
                  <c:v>4.6500000000000004</c:v>
                </c:pt>
                <c:pt idx="14">
                  <c:v>4.67</c:v>
                </c:pt>
                <c:pt idx="15">
                  <c:v>4.78</c:v>
                </c:pt>
                <c:pt idx="16">
                  <c:v>4.79</c:v>
                </c:pt>
                <c:pt idx="17">
                  <c:v>4.83</c:v>
                </c:pt>
                <c:pt idx="18">
                  <c:v>4.83</c:v>
                </c:pt>
                <c:pt idx="19">
                  <c:v>4.8899999999999997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61628088"/>
        <c:axId val="461628480"/>
      </c:barChart>
      <c:catAx>
        <c:axId val="461628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461628480"/>
        <c:crosses val="autoZero"/>
        <c:auto val="1"/>
        <c:lblAlgn val="ctr"/>
        <c:lblOffset val="100"/>
        <c:noMultiLvlLbl val="0"/>
      </c:catAx>
      <c:valAx>
        <c:axId val="461628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461628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Kluczowe kompetencje miękkie oczekiwane od pracowników logistyki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Arkusz1!$A$1:$A$13</c:f>
              <c:strCache>
                <c:ptCount val="13"/>
                <c:pt idx="0">
                  <c:v>Elastyczność, umiejętnośćdopasowania się do zmiennych warunków</c:v>
                </c:pt>
                <c:pt idx="1">
                  <c:v>Umiejętność pracy w zespole</c:v>
                </c:pt>
                <c:pt idx="2">
                  <c:v>Proaktywna postawa i podejście do pracy</c:v>
                </c:pt>
                <c:pt idx="3">
                  <c:v>Komunikatywność</c:v>
                </c:pt>
                <c:pt idx="4">
                  <c:v>Zdolność do pracy pod presją </c:v>
                </c:pt>
                <c:pt idx="5">
                  <c:v>Umiejętność szybkiego rozwiązywania problemów</c:v>
                </c:pt>
                <c:pt idx="6">
                  <c:v>Etyka i wysokie standardy pracy</c:v>
                </c:pt>
                <c:pt idx="7">
                  <c:v>Umiejętność skutecznego zarządzania czasem</c:v>
                </c:pt>
                <c:pt idx="8">
                  <c:v>Umiejętność skutecznego zarządzania ludźmi</c:v>
                </c:pt>
                <c:pt idx="9">
                  <c:v>Pewność siebie</c:v>
                </c:pt>
                <c:pt idx="10">
                  <c:v>Umiejętność pracy projektowej</c:v>
                </c:pt>
                <c:pt idx="11">
                  <c:v>Umiejętność prowadzenia negocjacji</c:v>
                </c:pt>
                <c:pt idx="12">
                  <c:v>Umiejętność nawiązywania relacji biznesowych</c:v>
                </c:pt>
              </c:strCache>
            </c:strRef>
          </c:cat>
          <c:val>
            <c:numRef>
              <c:f>Arkusz1!$B$1:$B$13</c:f>
              <c:numCache>
                <c:formatCode>0%</c:formatCode>
                <c:ptCount val="13"/>
                <c:pt idx="0">
                  <c:v>0.55000000000000004</c:v>
                </c:pt>
                <c:pt idx="1">
                  <c:v>0.53</c:v>
                </c:pt>
                <c:pt idx="2">
                  <c:v>0.49</c:v>
                </c:pt>
                <c:pt idx="3">
                  <c:v>0.47</c:v>
                </c:pt>
                <c:pt idx="4">
                  <c:v>0.45</c:v>
                </c:pt>
                <c:pt idx="5">
                  <c:v>0.41</c:v>
                </c:pt>
                <c:pt idx="6">
                  <c:v>0.28999999999999998</c:v>
                </c:pt>
                <c:pt idx="7">
                  <c:v>0.24</c:v>
                </c:pt>
                <c:pt idx="8">
                  <c:v>0.18</c:v>
                </c:pt>
                <c:pt idx="9">
                  <c:v>7.0000000000000007E-2</c:v>
                </c:pt>
                <c:pt idx="10">
                  <c:v>0.06</c:v>
                </c:pt>
                <c:pt idx="11">
                  <c:v>0.02</c:v>
                </c:pt>
                <c:pt idx="12">
                  <c:v>0.02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61629264"/>
        <c:axId val="461629656"/>
      </c:barChart>
      <c:catAx>
        <c:axId val="461629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pl-PL"/>
          </a:p>
        </c:txPr>
        <c:crossAx val="461629656"/>
        <c:crosses val="autoZero"/>
        <c:auto val="1"/>
        <c:lblAlgn val="ctr"/>
        <c:lblOffset val="100"/>
        <c:noMultiLvlLbl val="0"/>
      </c:catAx>
      <c:valAx>
        <c:axId val="46162965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461629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Arkusz4!$B$1</c:f>
              <c:strCache>
                <c:ptCount val="1"/>
                <c:pt idx="0">
                  <c:v>Poziom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Arkusz4!$A$2:$A$6</c:f>
              <c:strCache>
                <c:ptCount val="5"/>
                <c:pt idx="0">
                  <c:v>Radzenie sobie ze stresem</c:v>
                </c:pt>
                <c:pt idx="1">
                  <c:v>Uczciwość</c:v>
                </c:pt>
                <c:pt idx="2">
                  <c:v>Transport</c:v>
                </c:pt>
                <c:pt idx="3">
                  <c:v>Troska o jakość / sumienność</c:v>
                </c:pt>
                <c:pt idx="4">
                  <c:v>Język angielski</c:v>
                </c:pt>
              </c:strCache>
            </c:strRef>
          </c:cat>
          <c:val>
            <c:numRef>
              <c:f>Arkusz4!$B$2:$B$6</c:f>
              <c:numCache>
                <c:formatCode>General</c:formatCode>
                <c:ptCount val="5"/>
                <c:pt idx="0">
                  <c:v>3</c:v>
                </c:pt>
                <c:pt idx="1">
                  <c:v>5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3376976"/>
        <c:axId val="463377368"/>
      </c:radarChart>
      <c:catAx>
        <c:axId val="463376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463377368"/>
        <c:crosses val="autoZero"/>
        <c:auto val="1"/>
        <c:lblAlgn val="ctr"/>
        <c:lblOffset val="100"/>
        <c:noMultiLvlLbl val="0"/>
      </c:catAx>
      <c:valAx>
        <c:axId val="463377368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46337697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F2B952-9111-42ED-899A-2E3F68934D7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F6343EF-7962-4F2B-93D7-E1AC3302582C}">
      <dgm:prSet phldrT="[Tekst]"/>
      <dgm:spPr/>
      <dgm:t>
        <a:bodyPr/>
        <a:lstStyle/>
        <a:p>
          <a:pPr algn="l"/>
          <a:r>
            <a:rPr lang="pl-PL" dirty="0" smtClean="0">
              <a:latin typeface="Arial" panose="020B0604020202020204" pitchFamily="34" charset="0"/>
              <a:cs typeface="Arial" panose="020B0604020202020204" pitchFamily="34" charset="0"/>
            </a:rPr>
            <a:t>Prace wstępne</a:t>
          </a:r>
          <a:endParaRPr lang="pl-P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B43E53-9335-45D2-BDB2-21E90E45366B}" type="parTrans" cxnId="{9239FE11-FC40-435F-A9C6-F76AD1219514}">
      <dgm:prSet/>
      <dgm:spPr/>
      <dgm:t>
        <a:bodyPr/>
        <a:lstStyle/>
        <a:p>
          <a:endParaRPr lang="pl-PL"/>
        </a:p>
      </dgm:t>
    </dgm:pt>
    <dgm:pt modelId="{6F921F21-7D24-443B-A0B1-280DA93D819B}" type="sibTrans" cxnId="{9239FE11-FC40-435F-A9C6-F76AD1219514}">
      <dgm:prSet/>
      <dgm:spPr/>
      <dgm:t>
        <a:bodyPr/>
        <a:lstStyle/>
        <a:p>
          <a:endParaRPr lang="pl-PL"/>
        </a:p>
      </dgm:t>
    </dgm:pt>
    <dgm:pt modelId="{B573FCCD-A593-4925-84C9-C47E3967592A}">
      <dgm:prSet phldrT="[Tekst]"/>
      <dgm:spPr/>
      <dgm:t>
        <a:bodyPr/>
        <a:lstStyle/>
        <a:p>
          <a:pPr algn="l"/>
          <a:r>
            <a:rPr lang="pl-PL" dirty="0" smtClean="0">
              <a:latin typeface="Arial" panose="020B0604020202020204" pitchFamily="34" charset="0"/>
              <a:cs typeface="Arial" panose="020B0604020202020204" pitchFamily="34" charset="0"/>
            </a:rPr>
            <a:t> określenie lub aktualizacja misji firmy</a:t>
          </a:r>
          <a:endParaRPr lang="pl-P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8773DD-419D-4929-9454-7D24D854DCB1}" type="parTrans" cxnId="{C8CFD858-447C-45BD-8240-7E3A249CBA74}">
      <dgm:prSet/>
      <dgm:spPr/>
      <dgm:t>
        <a:bodyPr/>
        <a:lstStyle/>
        <a:p>
          <a:endParaRPr lang="pl-PL"/>
        </a:p>
      </dgm:t>
    </dgm:pt>
    <dgm:pt modelId="{B8C7E0AA-8796-4A9F-8095-CCE54D1D475C}" type="sibTrans" cxnId="{C8CFD858-447C-45BD-8240-7E3A249CBA74}">
      <dgm:prSet/>
      <dgm:spPr/>
      <dgm:t>
        <a:bodyPr/>
        <a:lstStyle/>
        <a:p>
          <a:endParaRPr lang="pl-PL"/>
        </a:p>
      </dgm:t>
    </dgm:pt>
    <dgm:pt modelId="{A71AF5BE-2621-47B4-B018-90CAC8730237}">
      <dgm:prSet phldrT="[Tekst]"/>
      <dgm:spPr/>
      <dgm:t>
        <a:bodyPr/>
        <a:lstStyle/>
        <a:p>
          <a:pPr algn="l"/>
          <a:r>
            <a:rPr lang="pl-PL" dirty="0" smtClean="0">
              <a:latin typeface="Arial" panose="020B0604020202020204" pitchFamily="34" charset="0"/>
              <a:cs typeface="Arial" panose="020B0604020202020204" pitchFamily="34" charset="0"/>
            </a:rPr>
            <a:t>Określenie luki kompetencyjnej</a:t>
          </a:r>
          <a:endParaRPr lang="pl-P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C0AA0C-6D52-4E88-89A9-2578D6035AF6}" type="parTrans" cxnId="{01845899-C88F-49AF-B20A-101B629F1871}">
      <dgm:prSet/>
      <dgm:spPr/>
      <dgm:t>
        <a:bodyPr/>
        <a:lstStyle/>
        <a:p>
          <a:endParaRPr lang="pl-PL"/>
        </a:p>
      </dgm:t>
    </dgm:pt>
    <dgm:pt modelId="{068CA56F-B190-4675-A7F2-49FB52E51E01}" type="sibTrans" cxnId="{01845899-C88F-49AF-B20A-101B629F1871}">
      <dgm:prSet/>
      <dgm:spPr/>
      <dgm:t>
        <a:bodyPr/>
        <a:lstStyle/>
        <a:p>
          <a:endParaRPr lang="pl-PL"/>
        </a:p>
      </dgm:t>
    </dgm:pt>
    <dgm:pt modelId="{17CD747D-4936-4B78-9FC0-3BAF41A71C7B}">
      <dgm:prSet phldrT="[Tekst]"/>
      <dgm:spPr/>
      <dgm:t>
        <a:bodyPr/>
        <a:lstStyle/>
        <a:p>
          <a:pPr algn="l"/>
          <a:endParaRPr lang="pl-P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FBC824-6329-428D-8206-B5DDA0F02325}" type="parTrans" cxnId="{4A2A560E-895B-455D-BB28-6801AD45107D}">
      <dgm:prSet/>
      <dgm:spPr/>
      <dgm:t>
        <a:bodyPr/>
        <a:lstStyle/>
        <a:p>
          <a:endParaRPr lang="pl-PL"/>
        </a:p>
      </dgm:t>
    </dgm:pt>
    <dgm:pt modelId="{96094EE9-B475-4B20-A93B-40F84E27C37E}" type="sibTrans" cxnId="{4A2A560E-895B-455D-BB28-6801AD45107D}">
      <dgm:prSet/>
      <dgm:spPr/>
      <dgm:t>
        <a:bodyPr/>
        <a:lstStyle/>
        <a:p>
          <a:endParaRPr lang="pl-PL"/>
        </a:p>
      </dgm:t>
    </dgm:pt>
    <dgm:pt modelId="{52573889-D05D-4081-B7C9-24CE0AC1DCBB}">
      <dgm:prSet phldrT="[Tekst]"/>
      <dgm:spPr/>
      <dgm:t>
        <a:bodyPr/>
        <a:lstStyle/>
        <a:p>
          <a:pPr algn="l"/>
          <a:r>
            <a:rPr lang="pl-PL" dirty="0" smtClean="0">
              <a:latin typeface="Arial" panose="020B0604020202020204" pitchFamily="34" charset="0"/>
              <a:cs typeface="Arial" panose="020B0604020202020204" pitchFamily="34" charset="0"/>
            </a:rPr>
            <a:t> zdefiniowanie pożądanych kompetencji stanowiskowych</a:t>
          </a:r>
          <a:endParaRPr lang="pl-P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29F31D-EDF5-40A6-83C2-3692B5A7C666}" type="parTrans" cxnId="{D11219DE-295E-4D32-B1ED-B1350440F064}">
      <dgm:prSet/>
      <dgm:spPr/>
      <dgm:t>
        <a:bodyPr/>
        <a:lstStyle/>
        <a:p>
          <a:endParaRPr lang="pl-PL"/>
        </a:p>
      </dgm:t>
    </dgm:pt>
    <dgm:pt modelId="{923913D3-7F76-410C-BB81-E023B22D4CC9}" type="sibTrans" cxnId="{D11219DE-295E-4D32-B1ED-B1350440F064}">
      <dgm:prSet/>
      <dgm:spPr/>
      <dgm:t>
        <a:bodyPr/>
        <a:lstStyle/>
        <a:p>
          <a:endParaRPr lang="pl-PL"/>
        </a:p>
      </dgm:t>
    </dgm:pt>
    <dgm:pt modelId="{843F703A-42CD-42BE-BE3E-0D8309DBC5BA}">
      <dgm:prSet phldrT="[Tekst]"/>
      <dgm:spPr/>
      <dgm:t>
        <a:bodyPr/>
        <a:lstStyle/>
        <a:p>
          <a:pPr algn="l"/>
          <a:r>
            <a:rPr lang="pl-PL" dirty="0" smtClean="0">
              <a:latin typeface="Arial" panose="020B0604020202020204" pitchFamily="34" charset="0"/>
              <a:cs typeface="Arial" panose="020B0604020202020204" pitchFamily="34" charset="0"/>
            </a:rPr>
            <a:t>Zaprojektowanie rozwoju kompetencji</a:t>
          </a:r>
          <a:endParaRPr lang="pl-P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4AC745-8AC3-4594-97F5-C71C8AD01322}" type="parTrans" cxnId="{7C6F654D-72F2-406F-9AF8-7D1A4CBEDC31}">
      <dgm:prSet/>
      <dgm:spPr/>
      <dgm:t>
        <a:bodyPr/>
        <a:lstStyle/>
        <a:p>
          <a:endParaRPr lang="pl-PL"/>
        </a:p>
      </dgm:t>
    </dgm:pt>
    <dgm:pt modelId="{EFF58361-6AB3-47CC-AD51-CFA00EE6BD93}" type="sibTrans" cxnId="{7C6F654D-72F2-406F-9AF8-7D1A4CBEDC31}">
      <dgm:prSet/>
      <dgm:spPr/>
      <dgm:t>
        <a:bodyPr/>
        <a:lstStyle/>
        <a:p>
          <a:endParaRPr lang="pl-PL"/>
        </a:p>
      </dgm:t>
    </dgm:pt>
    <dgm:pt modelId="{CAE5F263-05E7-4F73-AC9A-CA9E379C33DD}">
      <dgm:prSet phldrT="[Tekst]"/>
      <dgm:spPr/>
      <dgm:t>
        <a:bodyPr/>
        <a:lstStyle/>
        <a:p>
          <a:pPr algn="l"/>
          <a:r>
            <a:rPr lang="pl-PL" dirty="0" smtClean="0">
              <a:latin typeface="Arial" panose="020B0604020202020204" pitchFamily="34" charset="0"/>
              <a:cs typeface="Arial" panose="020B0604020202020204" pitchFamily="34" charset="0"/>
            </a:rPr>
            <a:t> rozpoznanie i analiza potrzeb szkoleniowych</a:t>
          </a:r>
          <a:endParaRPr lang="pl-P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F7CA83-6E4D-48F2-9846-36E3B7CAD185}" type="parTrans" cxnId="{463F225F-C19E-4859-A33D-8EA9F0A87B2D}">
      <dgm:prSet/>
      <dgm:spPr/>
      <dgm:t>
        <a:bodyPr/>
        <a:lstStyle/>
        <a:p>
          <a:endParaRPr lang="pl-PL"/>
        </a:p>
      </dgm:t>
    </dgm:pt>
    <dgm:pt modelId="{C37BE07E-301D-4078-93B4-7C5D024CD3A5}" type="sibTrans" cxnId="{463F225F-C19E-4859-A33D-8EA9F0A87B2D}">
      <dgm:prSet/>
      <dgm:spPr/>
      <dgm:t>
        <a:bodyPr/>
        <a:lstStyle/>
        <a:p>
          <a:endParaRPr lang="pl-PL"/>
        </a:p>
      </dgm:t>
    </dgm:pt>
    <dgm:pt modelId="{6FDD7D8B-D7F0-4989-8518-CBDE1086870D}">
      <dgm:prSet phldrT="[Tekst]"/>
      <dgm:spPr/>
      <dgm:t>
        <a:bodyPr/>
        <a:lstStyle/>
        <a:p>
          <a:pPr algn="l"/>
          <a:r>
            <a:rPr lang="pl-PL" dirty="0" smtClean="0">
              <a:latin typeface="Arial" panose="020B0604020202020204" pitchFamily="34" charset="0"/>
              <a:cs typeface="Arial" panose="020B0604020202020204" pitchFamily="34" charset="0"/>
            </a:rPr>
            <a:t>Przygotowanie programu wdrożenia </a:t>
          </a:r>
          <a:endParaRPr lang="pl-P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E96EDF-BF46-4B12-9E2F-17DE2498B3DB}" type="parTrans" cxnId="{4297C2E7-B588-48E2-8E4F-AF0279C561D7}">
      <dgm:prSet/>
      <dgm:spPr/>
      <dgm:t>
        <a:bodyPr/>
        <a:lstStyle/>
        <a:p>
          <a:endParaRPr lang="pl-PL"/>
        </a:p>
      </dgm:t>
    </dgm:pt>
    <dgm:pt modelId="{92E3DC19-4A60-4184-9B6F-A4E756925B66}" type="sibTrans" cxnId="{4297C2E7-B588-48E2-8E4F-AF0279C561D7}">
      <dgm:prSet/>
      <dgm:spPr/>
      <dgm:t>
        <a:bodyPr/>
        <a:lstStyle/>
        <a:p>
          <a:endParaRPr lang="pl-PL"/>
        </a:p>
      </dgm:t>
    </dgm:pt>
    <dgm:pt modelId="{CD90F12F-67CC-4FE1-8B6E-83B0C432414F}">
      <dgm:prSet/>
      <dgm:spPr/>
      <dgm:t>
        <a:bodyPr/>
        <a:lstStyle/>
        <a:p>
          <a:pPr algn="l"/>
          <a:r>
            <a:rPr lang="pl-PL" dirty="0" smtClean="0">
              <a:latin typeface="Arial" panose="020B0604020202020204" pitchFamily="34" charset="0"/>
              <a:cs typeface="Arial" panose="020B0604020202020204" pitchFamily="34" charset="0"/>
            </a:rPr>
            <a:t> analiza SWOT firmy</a:t>
          </a:r>
          <a:endParaRPr lang="pl-P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8ED9C8-BABC-4AAC-A08C-DF9564A07C5C}" type="parTrans" cxnId="{9ADEA73A-EB3D-4054-BD96-29DB68B15541}">
      <dgm:prSet/>
      <dgm:spPr/>
      <dgm:t>
        <a:bodyPr/>
        <a:lstStyle/>
        <a:p>
          <a:endParaRPr lang="pl-PL"/>
        </a:p>
      </dgm:t>
    </dgm:pt>
    <dgm:pt modelId="{89C1A051-0B67-4DA7-BFA8-3C6221B614CB}" type="sibTrans" cxnId="{9ADEA73A-EB3D-4054-BD96-29DB68B15541}">
      <dgm:prSet/>
      <dgm:spPr/>
      <dgm:t>
        <a:bodyPr/>
        <a:lstStyle/>
        <a:p>
          <a:endParaRPr lang="pl-PL"/>
        </a:p>
      </dgm:t>
    </dgm:pt>
    <dgm:pt modelId="{3DD7E8E5-BE22-4AAC-A8B4-B92D0C0419D7}">
      <dgm:prSet/>
      <dgm:spPr/>
      <dgm:t>
        <a:bodyPr/>
        <a:lstStyle/>
        <a:p>
          <a:pPr algn="l"/>
          <a:r>
            <a:rPr lang="pl-PL" dirty="0" smtClean="0">
              <a:latin typeface="Arial" panose="020B0604020202020204" pitchFamily="34" charset="0"/>
              <a:cs typeface="Arial" panose="020B0604020202020204" pitchFamily="34" charset="0"/>
            </a:rPr>
            <a:t> zdefiniowanie kluczowych kompetencji organizacji</a:t>
          </a:r>
          <a:endParaRPr lang="pl-P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D58AEF-37FB-45E7-80DC-ED5941672639}" type="parTrans" cxnId="{9460A616-0A1E-4AFE-90D7-20EF26AD14B7}">
      <dgm:prSet/>
      <dgm:spPr/>
      <dgm:t>
        <a:bodyPr/>
        <a:lstStyle/>
        <a:p>
          <a:endParaRPr lang="pl-PL"/>
        </a:p>
      </dgm:t>
    </dgm:pt>
    <dgm:pt modelId="{25A5F041-2A28-4D6A-9EF9-9CDC8299061C}" type="sibTrans" cxnId="{9460A616-0A1E-4AFE-90D7-20EF26AD14B7}">
      <dgm:prSet/>
      <dgm:spPr/>
      <dgm:t>
        <a:bodyPr/>
        <a:lstStyle/>
        <a:p>
          <a:endParaRPr lang="pl-PL"/>
        </a:p>
      </dgm:t>
    </dgm:pt>
    <dgm:pt modelId="{F9FB593B-8766-4264-9E07-C159A095109E}">
      <dgm:prSet/>
      <dgm:spPr/>
      <dgm:t>
        <a:bodyPr/>
        <a:lstStyle/>
        <a:p>
          <a:pPr algn="l"/>
          <a:r>
            <a:rPr lang="pl-PL" dirty="0" smtClean="0">
              <a:latin typeface="Arial" panose="020B0604020202020204" pitchFamily="34" charset="0"/>
              <a:cs typeface="Arial" panose="020B0604020202020204" pitchFamily="34" charset="0"/>
            </a:rPr>
            <a:t> ustalenie bądź modyfikacja struktury organizacyjnej</a:t>
          </a:r>
          <a:endParaRPr lang="pl-P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9ED65E-E2E6-4A4B-893F-69BEE62A39E4}" type="parTrans" cxnId="{1C8269C5-48FB-4FD2-91B9-1CB2E48EE932}">
      <dgm:prSet/>
      <dgm:spPr/>
      <dgm:t>
        <a:bodyPr/>
        <a:lstStyle/>
        <a:p>
          <a:endParaRPr lang="pl-PL"/>
        </a:p>
      </dgm:t>
    </dgm:pt>
    <dgm:pt modelId="{BD4872B1-222F-4602-9F71-44702D2A8E3E}" type="sibTrans" cxnId="{1C8269C5-48FB-4FD2-91B9-1CB2E48EE932}">
      <dgm:prSet/>
      <dgm:spPr/>
      <dgm:t>
        <a:bodyPr/>
        <a:lstStyle/>
        <a:p>
          <a:endParaRPr lang="pl-PL"/>
        </a:p>
      </dgm:t>
    </dgm:pt>
    <dgm:pt modelId="{29CDBB8D-9ABD-416F-843D-5DCD38974646}">
      <dgm:prSet/>
      <dgm:spPr/>
      <dgm:t>
        <a:bodyPr/>
        <a:lstStyle/>
        <a:p>
          <a:pPr algn="l"/>
          <a:r>
            <a:rPr lang="pl-PL" dirty="0" smtClean="0">
              <a:latin typeface="Arial" panose="020B0604020202020204" pitchFamily="34" charset="0"/>
              <a:cs typeface="Arial" panose="020B0604020202020204" pitchFamily="34" charset="0"/>
            </a:rPr>
            <a:t> audyt zastanego systemu zarządzania zasobami ludzkimi</a:t>
          </a:r>
          <a:endParaRPr lang="pl-P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246F32-CB7F-42E7-82F4-40A0CE0AC082}" type="parTrans" cxnId="{6B7AB74A-924B-4D0E-8EF1-50E8B28CA8E9}">
      <dgm:prSet/>
      <dgm:spPr/>
      <dgm:t>
        <a:bodyPr/>
        <a:lstStyle/>
        <a:p>
          <a:endParaRPr lang="pl-PL"/>
        </a:p>
      </dgm:t>
    </dgm:pt>
    <dgm:pt modelId="{8E741EC8-11C7-4EA6-B146-573372AAD5A3}" type="sibTrans" cxnId="{6B7AB74A-924B-4D0E-8EF1-50E8B28CA8E9}">
      <dgm:prSet/>
      <dgm:spPr/>
      <dgm:t>
        <a:bodyPr/>
        <a:lstStyle/>
        <a:p>
          <a:endParaRPr lang="pl-PL"/>
        </a:p>
      </dgm:t>
    </dgm:pt>
    <dgm:pt modelId="{79E5F6DB-6D38-4144-8A40-CD0104491DE9}">
      <dgm:prSet/>
      <dgm:spPr/>
      <dgm:t>
        <a:bodyPr/>
        <a:lstStyle/>
        <a:p>
          <a:pPr algn="l"/>
          <a:r>
            <a:rPr lang="pl-PL" dirty="0" smtClean="0">
              <a:latin typeface="Arial" panose="020B0604020202020204" pitchFamily="34" charset="0"/>
              <a:cs typeface="Arial" panose="020B0604020202020204" pitchFamily="34" charset="0"/>
            </a:rPr>
            <a:t> pomiar kompetencji osób zatrudnionych</a:t>
          </a:r>
          <a:endParaRPr lang="pl-P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E35D20-83F9-4FD5-AF2F-A62485D09ABD}" type="parTrans" cxnId="{84C97117-ED7E-4041-8857-F087ED0E6BF8}">
      <dgm:prSet/>
      <dgm:spPr/>
      <dgm:t>
        <a:bodyPr/>
        <a:lstStyle/>
        <a:p>
          <a:endParaRPr lang="pl-PL"/>
        </a:p>
      </dgm:t>
    </dgm:pt>
    <dgm:pt modelId="{19FCAABA-F5F7-4B1D-9BEF-CD25C5E10B8B}" type="sibTrans" cxnId="{84C97117-ED7E-4041-8857-F087ED0E6BF8}">
      <dgm:prSet/>
      <dgm:spPr/>
      <dgm:t>
        <a:bodyPr/>
        <a:lstStyle/>
        <a:p>
          <a:endParaRPr lang="pl-PL"/>
        </a:p>
      </dgm:t>
    </dgm:pt>
    <dgm:pt modelId="{D0257D7D-90FC-49CF-8334-E0A4C0809576}">
      <dgm:prSet/>
      <dgm:spPr/>
      <dgm:t>
        <a:bodyPr/>
        <a:lstStyle/>
        <a:p>
          <a:pPr algn="l"/>
          <a:r>
            <a:rPr lang="pl-PL" dirty="0" smtClean="0">
              <a:latin typeface="Arial" panose="020B0604020202020204" pitchFamily="34" charset="0"/>
              <a:cs typeface="Arial" panose="020B0604020202020204" pitchFamily="34" charset="0"/>
            </a:rPr>
            <a:t> porównanie kompetencji oczekiwanych z aktualnymi</a:t>
          </a:r>
          <a:endParaRPr lang="pl-P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193EC3-17BE-4113-8F3F-89E50ED4F433}" type="parTrans" cxnId="{FE92B1F7-39C9-43B2-880E-F0B3833EBAB5}">
      <dgm:prSet/>
      <dgm:spPr/>
      <dgm:t>
        <a:bodyPr/>
        <a:lstStyle/>
        <a:p>
          <a:endParaRPr lang="pl-PL"/>
        </a:p>
      </dgm:t>
    </dgm:pt>
    <dgm:pt modelId="{D8C5F8AC-77C5-4686-B386-3FAC693F8BF1}" type="sibTrans" cxnId="{FE92B1F7-39C9-43B2-880E-F0B3833EBAB5}">
      <dgm:prSet/>
      <dgm:spPr/>
      <dgm:t>
        <a:bodyPr/>
        <a:lstStyle/>
        <a:p>
          <a:endParaRPr lang="pl-PL"/>
        </a:p>
      </dgm:t>
    </dgm:pt>
    <dgm:pt modelId="{607CE4B7-5184-472E-ACCA-AB5283587269}">
      <dgm:prSet/>
      <dgm:spPr/>
      <dgm:t>
        <a:bodyPr/>
        <a:lstStyle/>
        <a:p>
          <a:pPr algn="l"/>
          <a:r>
            <a:rPr lang="pl-PL" dirty="0" smtClean="0">
              <a:latin typeface="Arial" panose="020B0604020202020204" pitchFamily="34" charset="0"/>
              <a:cs typeface="Arial" panose="020B0604020202020204" pitchFamily="34" charset="0"/>
            </a:rPr>
            <a:t> dobór metod rozwoju kompetencji</a:t>
          </a:r>
          <a:endParaRPr lang="pl-P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2CF7B9-4E91-4553-AAA2-086073311865}" type="parTrans" cxnId="{97601D60-0F75-4A38-9506-4A84C7AFE8D5}">
      <dgm:prSet/>
      <dgm:spPr/>
      <dgm:t>
        <a:bodyPr/>
        <a:lstStyle/>
        <a:p>
          <a:endParaRPr lang="pl-PL"/>
        </a:p>
      </dgm:t>
    </dgm:pt>
    <dgm:pt modelId="{73BCE867-BD06-44E7-B71B-ACCE36BBB157}" type="sibTrans" cxnId="{97601D60-0F75-4A38-9506-4A84C7AFE8D5}">
      <dgm:prSet/>
      <dgm:spPr/>
      <dgm:t>
        <a:bodyPr/>
        <a:lstStyle/>
        <a:p>
          <a:endParaRPr lang="pl-PL"/>
        </a:p>
      </dgm:t>
    </dgm:pt>
    <dgm:pt modelId="{F6A05144-86BF-4B91-B43B-8AEB4D37B808}">
      <dgm:prSet/>
      <dgm:spPr/>
      <dgm:t>
        <a:bodyPr/>
        <a:lstStyle/>
        <a:p>
          <a:pPr algn="l"/>
          <a:r>
            <a:rPr lang="pl-PL" dirty="0" smtClean="0">
              <a:latin typeface="Arial" panose="020B0604020202020204" pitchFamily="34" charset="0"/>
              <a:cs typeface="Arial" panose="020B0604020202020204" pitchFamily="34" charset="0"/>
            </a:rPr>
            <a:t> monitorowanie efektów szkolenia i doskonalenia kadry</a:t>
          </a:r>
          <a:endParaRPr lang="pl-P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B45EEC-7506-464B-83A3-27671B37D366}" type="parTrans" cxnId="{083D2925-D08C-46CC-9B9B-BFE144B51E88}">
      <dgm:prSet/>
      <dgm:spPr/>
      <dgm:t>
        <a:bodyPr/>
        <a:lstStyle/>
        <a:p>
          <a:endParaRPr lang="pl-PL"/>
        </a:p>
      </dgm:t>
    </dgm:pt>
    <dgm:pt modelId="{D765BBDA-1965-4A3C-9530-BBFB190980EC}" type="sibTrans" cxnId="{083D2925-D08C-46CC-9B9B-BFE144B51E88}">
      <dgm:prSet/>
      <dgm:spPr/>
      <dgm:t>
        <a:bodyPr/>
        <a:lstStyle/>
        <a:p>
          <a:endParaRPr lang="pl-PL"/>
        </a:p>
      </dgm:t>
    </dgm:pt>
    <dgm:pt modelId="{890386CD-0AEC-45B0-8107-D6F732782917}">
      <dgm:prSet/>
      <dgm:spPr/>
      <dgm:t>
        <a:bodyPr/>
        <a:lstStyle/>
        <a:p>
          <a:pPr algn="l"/>
          <a:r>
            <a:rPr lang="pl-PL" dirty="0" smtClean="0">
              <a:latin typeface="Arial" panose="020B0604020202020204" pitchFamily="34" charset="0"/>
              <a:cs typeface="Arial" panose="020B0604020202020204" pitchFamily="34" charset="0"/>
            </a:rPr>
            <a:t> ankietyzacja i kampania informacyjna wśród załogi</a:t>
          </a:r>
          <a:endParaRPr lang="pl-P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14F657-58C1-4111-80DA-9F9448C1CB4D}" type="parTrans" cxnId="{771376DB-5739-4498-8F07-2B7FC19C6CDF}">
      <dgm:prSet/>
      <dgm:spPr/>
      <dgm:t>
        <a:bodyPr/>
        <a:lstStyle/>
        <a:p>
          <a:endParaRPr lang="pl-PL"/>
        </a:p>
      </dgm:t>
    </dgm:pt>
    <dgm:pt modelId="{CA9760A9-B9A2-41E0-BE6B-85CD8CCE5518}" type="sibTrans" cxnId="{771376DB-5739-4498-8F07-2B7FC19C6CDF}">
      <dgm:prSet/>
      <dgm:spPr/>
      <dgm:t>
        <a:bodyPr/>
        <a:lstStyle/>
        <a:p>
          <a:endParaRPr lang="pl-PL"/>
        </a:p>
      </dgm:t>
    </dgm:pt>
    <dgm:pt modelId="{9E93F018-88A4-4679-A545-749352E22471}">
      <dgm:prSet/>
      <dgm:spPr/>
      <dgm:t>
        <a:bodyPr/>
        <a:lstStyle/>
        <a:p>
          <a:pPr algn="l"/>
          <a:r>
            <a:rPr lang="pl-PL" dirty="0" smtClean="0">
              <a:latin typeface="Arial" panose="020B0604020202020204" pitchFamily="34" charset="0"/>
              <a:cs typeface="Arial" panose="020B0604020202020204" pitchFamily="34" charset="0"/>
            </a:rPr>
            <a:t> modyfikacja (w oparciu o kompetencje) rekrutacji personelu</a:t>
          </a:r>
          <a:endParaRPr lang="pl-P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C35D70-9AE5-4703-BACC-44B1E2857199}" type="parTrans" cxnId="{199D78E8-DE76-4672-8ED7-ED0200703BB0}">
      <dgm:prSet/>
      <dgm:spPr/>
      <dgm:t>
        <a:bodyPr/>
        <a:lstStyle/>
        <a:p>
          <a:endParaRPr lang="pl-PL"/>
        </a:p>
      </dgm:t>
    </dgm:pt>
    <dgm:pt modelId="{36950807-993E-47C3-8AAC-9031C84C4031}" type="sibTrans" cxnId="{199D78E8-DE76-4672-8ED7-ED0200703BB0}">
      <dgm:prSet/>
      <dgm:spPr/>
      <dgm:t>
        <a:bodyPr/>
        <a:lstStyle/>
        <a:p>
          <a:endParaRPr lang="pl-PL"/>
        </a:p>
      </dgm:t>
    </dgm:pt>
    <dgm:pt modelId="{B83EEAB9-6C7B-4572-B81B-59C4FC809796}">
      <dgm:prSet/>
      <dgm:spPr/>
      <dgm:t>
        <a:bodyPr/>
        <a:lstStyle/>
        <a:p>
          <a:pPr algn="l"/>
          <a:r>
            <a:rPr lang="pl-PL" dirty="0" smtClean="0">
              <a:latin typeface="Arial" panose="020B0604020202020204" pitchFamily="34" charset="0"/>
              <a:cs typeface="Arial" panose="020B0604020202020204" pitchFamily="34" charset="0"/>
            </a:rPr>
            <a:t>przygotowanie projektu innych zmian i harmonogramu wdrożeń</a:t>
          </a:r>
          <a:endParaRPr lang="pl-P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26EDEB-3D74-4603-9577-4DF87E74A783}" type="parTrans" cxnId="{34A2F215-DB89-4027-921E-54B75BE8574B}">
      <dgm:prSet/>
      <dgm:spPr/>
      <dgm:t>
        <a:bodyPr/>
        <a:lstStyle/>
        <a:p>
          <a:endParaRPr lang="pl-PL"/>
        </a:p>
      </dgm:t>
    </dgm:pt>
    <dgm:pt modelId="{77917AF7-0506-4BCF-988E-B7B619BE8367}" type="sibTrans" cxnId="{34A2F215-DB89-4027-921E-54B75BE8574B}">
      <dgm:prSet/>
      <dgm:spPr/>
      <dgm:t>
        <a:bodyPr/>
        <a:lstStyle/>
        <a:p>
          <a:endParaRPr lang="pl-PL"/>
        </a:p>
      </dgm:t>
    </dgm:pt>
    <dgm:pt modelId="{E4B4A45F-835B-432F-87D0-C13DF998893B}" type="pres">
      <dgm:prSet presAssocID="{52F2B952-9111-42ED-899A-2E3F68934D72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430A432-AA6E-4CE6-ADEA-D0A0CCE30BE7}" type="pres">
      <dgm:prSet presAssocID="{52F2B952-9111-42ED-899A-2E3F68934D72}" presName="arrow" presStyleLbl="bgShp" presStyleIdx="0" presStyleCnt="1"/>
      <dgm:spPr/>
    </dgm:pt>
    <dgm:pt modelId="{7233AC9F-7965-4DB9-A6A3-4517701B08C3}" type="pres">
      <dgm:prSet presAssocID="{52F2B952-9111-42ED-899A-2E3F68934D72}" presName="linearProcess" presStyleCnt="0"/>
      <dgm:spPr/>
    </dgm:pt>
    <dgm:pt modelId="{5C569445-BDD4-4D94-B67E-25D4EF8A75AB}" type="pres">
      <dgm:prSet presAssocID="{2F6343EF-7962-4F2B-93D7-E1AC3302582C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903473A-D8EC-491C-9512-4644DCCD04E1}" type="pres">
      <dgm:prSet presAssocID="{6F921F21-7D24-443B-A0B1-280DA93D819B}" presName="sibTrans" presStyleCnt="0"/>
      <dgm:spPr/>
    </dgm:pt>
    <dgm:pt modelId="{C5681CA0-812A-4779-9530-32BB1C2B84D8}" type="pres">
      <dgm:prSet presAssocID="{A71AF5BE-2621-47B4-B018-90CAC8730237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DD4E2EA-BC26-4296-9771-613ED86034C3}" type="pres">
      <dgm:prSet presAssocID="{068CA56F-B190-4675-A7F2-49FB52E51E01}" presName="sibTrans" presStyleCnt="0"/>
      <dgm:spPr/>
    </dgm:pt>
    <dgm:pt modelId="{557152B6-E608-4B9B-90B7-859ABB75CA21}" type="pres">
      <dgm:prSet presAssocID="{843F703A-42CD-42BE-BE3E-0D8309DBC5BA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F2320F6-44E0-437A-9942-2A1A83F40D26}" type="pres">
      <dgm:prSet presAssocID="{EFF58361-6AB3-47CC-AD51-CFA00EE6BD93}" presName="sibTrans" presStyleCnt="0"/>
      <dgm:spPr/>
    </dgm:pt>
    <dgm:pt modelId="{1958C9FB-7CB3-4917-90FD-227510F4DEBB}" type="pres">
      <dgm:prSet presAssocID="{6FDD7D8B-D7F0-4989-8518-CBDE1086870D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99D78E8-DE76-4672-8ED7-ED0200703BB0}" srcId="{6FDD7D8B-D7F0-4989-8518-CBDE1086870D}" destId="{9E93F018-88A4-4679-A545-749352E22471}" srcOrd="1" destOrd="0" parTransId="{A4C35D70-9AE5-4703-BACC-44B1E2857199}" sibTransId="{36950807-993E-47C3-8AAC-9031C84C4031}"/>
    <dgm:cxn modelId="{C7A0A229-5CEB-433D-A040-8F3F5D3D4890}" type="presOf" srcId="{3DD7E8E5-BE22-4AAC-A8B4-B92D0C0419D7}" destId="{5C569445-BDD4-4D94-B67E-25D4EF8A75AB}" srcOrd="0" destOrd="3" presId="urn:microsoft.com/office/officeart/2005/8/layout/hProcess9"/>
    <dgm:cxn modelId="{4297C2E7-B588-48E2-8E4F-AF0279C561D7}" srcId="{52F2B952-9111-42ED-899A-2E3F68934D72}" destId="{6FDD7D8B-D7F0-4989-8518-CBDE1086870D}" srcOrd="3" destOrd="0" parTransId="{09E96EDF-BF46-4B12-9E2F-17DE2498B3DB}" sibTransId="{92E3DC19-4A60-4184-9B6F-A4E756925B66}"/>
    <dgm:cxn modelId="{A57A19D3-4DFA-41F7-AEBB-4BF90A8EB07F}" type="presOf" srcId="{890386CD-0AEC-45B0-8107-D6F732782917}" destId="{1958C9FB-7CB3-4917-90FD-227510F4DEBB}" srcOrd="0" destOrd="1" presId="urn:microsoft.com/office/officeart/2005/8/layout/hProcess9"/>
    <dgm:cxn modelId="{CB8F8193-31B5-474E-B0AE-3D5F77355314}" type="presOf" srcId="{79E5F6DB-6D38-4144-8A40-CD0104491DE9}" destId="{C5681CA0-812A-4779-9530-32BB1C2B84D8}" srcOrd="0" destOrd="3" presId="urn:microsoft.com/office/officeart/2005/8/layout/hProcess9"/>
    <dgm:cxn modelId="{84C97117-ED7E-4041-8857-F087ED0E6BF8}" srcId="{A71AF5BE-2621-47B4-B018-90CAC8730237}" destId="{79E5F6DB-6D38-4144-8A40-CD0104491DE9}" srcOrd="2" destOrd="0" parTransId="{7BE35D20-83F9-4FD5-AF2F-A62485D09ABD}" sibTransId="{19FCAABA-F5F7-4B1D-9BEF-CD25C5E10B8B}"/>
    <dgm:cxn modelId="{9ADEA73A-EB3D-4054-BD96-29DB68B15541}" srcId="{2F6343EF-7962-4F2B-93D7-E1AC3302582C}" destId="{CD90F12F-67CC-4FE1-8B6E-83B0C432414F}" srcOrd="1" destOrd="0" parTransId="{8C8ED9C8-BABC-4AAC-A08C-DF9564A07C5C}" sibTransId="{89C1A051-0B67-4DA7-BFA8-3C6221B614CB}"/>
    <dgm:cxn modelId="{C8CFD858-447C-45BD-8240-7E3A249CBA74}" srcId="{2F6343EF-7962-4F2B-93D7-E1AC3302582C}" destId="{B573FCCD-A593-4925-84C9-C47E3967592A}" srcOrd="0" destOrd="0" parTransId="{A88773DD-419D-4929-9454-7D24D854DCB1}" sibTransId="{B8C7E0AA-8796-4A9F-8095-CCE54D1D475C}"/>
    <dgm:cxn modelId="{34A2F215-DB89-4027-921E-54B75BE8574B}" srcId="{6FDD7D8B-D7F0-4989-8518-CBDE1086870D}" destId="{B83EEAB9-6C7B-4572-B81B-59C4FC809796}" srcOrd="2" destOrd="0" parTransId="{7F26EDEB-3D74-4603-9577-4DF87E74A783}" sibTransId="{77917AF7-0506-4BCF-988E-B7B619BE8367}"/>
    <dgm:cxn modelId="{57B58A40-2C37-4E88-B6DA-28F2DD2AE5EE}" type="presOf" srcId="{2F6343EF-7962-4F2B-93D7-E1AC3302582C}" destId="{5C569445-BDD4-4D94-B67E-25D4EF8A75AB}" srcOrd="0" destOrd="0" presId="urn:microsoft.com/office/officeart/2005/8/layout/hProcess9"/>
    <dgm:cxn modelId="{7C6F654D-72F2-406F-9AF8-7D1A4CBEDC31}" srcId="{52F2B952-9111-42ED-899A-2E3F68934D72}" destId="{843F703A-42CD-42BE-BE3E-0D8309DBC5BA}" srcOrd="2" destOrd="0" parTransId="{184AC745-8AC3-4594-97F5-C71C8AD01322}" sibTransId="{EFF58361-6AB3-47CC-AD51-CFA00EE6BD93}"/>
    <dgm:cxn modelId="{91C7098D-B894-4D82-9784-3BD26DA128DA}" type="presOf" srcId="{A71AF5BE-2621-47B4-B018-90CAC8730237}" destId="{C5681CA0-812A-4779-9530-32BB1C2B84D8}" srcOrd="0" destOrd="0" presId="urn:microsoft.com/office/officeart/2005/8/layout/hProcess9"/>
    <dgm:cxn modelId="{97601D60-0F75-4A38-9506-4A84C7AFE8D5}" srcId="{843F703A-42CD-42BE-BE3E-0D8309DBC5BA}" destId="{607CE4B7-5184-472E-ACCA-AB5283587269}" srcOrd="1" destOrd="0" parTransId="{4C2CF7B9-4E91-4553-AAA2-086073311865}" sibTransId="{73BCE867-BD06-44E7-B71B-ACCE36BBB157}"/>
    <dgm:cxn modelId="{FE92B1F7-39C9-43B2-880E-F0B3833EBAB5}" srcId="{A71AF5BE-2621-47B4-B018-90CAC8730237}" destId="{D0257D7D-90FC-49CF-8334-E0A4C0809576}" srcOrd="3" destOrd="0" parTransId="{20193EC3-17BE-4113-8F3F-89E50ED4F433}" sibTransId="{D8C5F8AC-77C5-4686-B386-3FAC693F8BF1}"/>
    <dgm:cxn modelId="{9C8EE749-5CB5-4109-A347-6C815337CC1B}" type="presOf" srcId="{6FDD7D8B-D7F0-4989-8518-CBDE1086870D}" destId="{1958C9FB-7CB3-4917-90FD-227510F4DEBB}" srcOrd="0" destOrd="0" presId="urn:microsoft.com/office/officeart/2005/8/layout/hProcess9"/>
    <dgm:cxn modelId="{7B98E41B-5C06-47BD-9AD6-522CE551DC10}" type="presOf" srcId="{D0257D7D-90FC-49CF-8334-E0A4C0809576}" destId="{C5681CA0-812A-4779-9530-32BB1C2B84D8}" srcOrd="0" destOrd="4" presId="urn:microsoft.com/office/officeart/2005/8/layout/hProcess9"/>
    <dgm:cxn modelId="{47A85A7F-DE0A-4C1A-BE3B-DFD52D7568A8}" type="presOf" srcId="{843F703A-42CD-42BE-BE3E-0D8309DBC5BA}" destId="{557152B6-E608-4B9B-90B7-859ABB75CA21}" srcOrd="0" destOrd="0" presId="urn:microsoft.com/office/officeart/2005/8/layout/hProcess9"/>
    <dgm:cxn modelId="{6B7AB74A-924B-4D0E-8EF1-50E8B28CA8E9}" srcId="{2F6343EF-7962-4F2B-93D7-E1AC3302582C}" destId="{29CDBB8D-9ABD-416F-843D-5DCD38974646}" srcOrd="4" destOrd="0" parTransId="{A9246F32-CB7F-42E7-82F4-40A0CE0AC082}" sibTransId="{8E741EC8-11C7-4EA6-B146-573372AAD5A3}"/>
    <dgm:cxn modelId="{8A4D51AA-7E84-4055-9E91-2B2AB6A01608}" type="presOf" srcId="{52573889-D05D-4081-B7C9-24CE0AC1DCBB}" destId="{C5681CA0-812A-4779-9530-32BB1C2B84D8}" srcOrd="0" destOrd="2" presId="urn:microsoft.com/office/officeart/2005/8/layout/hProcess9"/>
    <dgm:cxn modelId="{083D2925-D08C-46CC-9B9B-BFE144B51E88}" srcId="{843F703A-42CD-42BE-BE3E-0D8309DBC5BA}" destId="{F6A05144-86BF-4B91-B43B-8AEB4D37B808}" srcOrd="2" destOrd="0" parTransId="{87B45EEC-7506-464B-83A3-27671B37D366}" sibTransId="{D765BBDA-1965-4A3C-9530-BBFB190980EC}"/>
    <dgm:cxn modelId="{4A2A560E-895B-455D-BB28-6801AD45107D}" srcId="{A71AF5BE-2621-47B4-B018-90CAC8730237}" destId="{17CD747D-4936-4B78-9FC0-3BAF41A71C7B}" srcOrd="0" destOrd="0" parTransId="{D5FBC824-6329-428D-8206-B5DDA0F02325}" sibTransId="{96094EE9-B475-4B20-A93B-40F84E27C37E}"/>
    <dgm:cxn modelId="{73A2C7E6-7815-4A17-87C7-D41226046752}" type="presOf" srcId="{CAE5F263-05E7-4F73-AC9A-CA9E379C33DD}" destId="{557152B6-E608-4B9B-90B7-859ABB75CA21}" srcOrd="0" destOrd="1" presId="urn:microsoft.com/office/officeart/2005/8/layout/hProcess9"/>
    <dgm:cxn modelId="{771376DB-5739-4498-8F07-2B7FC19C6CDF}" srcId="{6FDD7D8B-D7F0-4989-8518-CBDE1086870D}" destId="{890386CD-0AEC-45B0-8107-D6F732782917}" srcOrd="0" destOrd="0" parTransId="{D914F657-58C1-4111-80DA-9F9448C1CB4D}" sibTransId="{CA9760A9-B9A2-41E0-BE6B-85CD8CCE5518}"/>
    <dgm:cxn modelId="{7ADC3E06-C18E-466E-AEEA-8CE60D861860}" type="presOf" srcId="{B83EEAB9-6C7B-4572-B81B-59C4FC809796}" destId="{1958C9FB-7CB3-4917-90FD-227510F4DEBB}" srcOrd="0" destOrd="3" presId="urn:microsoft.com/office/officeart/2005/8/layout/hProcess9"/>
    <dgm:cxn modelId="{412D6FF6-EF7B-426E-BDD4-A5B66CC6DAE8}" type="presOf" srcId="{F9FB593B-8766-4264-9E07-C159A095109E}" destId="{5C569445-BDD4-4D94-B67E-25D4EF8A75AB}" srcOrd="0" destOrd="4" presId="urn:microsoft.com/office/officeart/2005/8/layout/hProcess9"/>
    <dgm:cxn modelId="{A18A036E-7072-422D-A081-966274E0F1E6}" type="presOf" srcId="{52F2B952-9111-42ED-899A-2E3F68934D72}" destId="{E4B4A45F-835B-432F-87D0-C13DF998893B}" srcOrd="0" destOrd="0" presId="urn:microsoft.com/office/officeart/2005/8/layout/hProcess9"/>
    <dgm:cxn modelId="{1C8269C5-48FB-4FD2-91B9-1CB2E48EE932}" srcId="{2F6343EF-7962-4F2B-93D7-E1AC3302582C}" destId="{F9FB593B-8766-4264-9E07-C159A095109E}" srcOrd="3" destOrd="0" parTransId="{D09ED65E-E2E6-4A4B-893F-69BEE62A39E4}" sibTransId="{BD4872B1-222F-4602-9F71-44702D2A8E3E}"/>
    <dgm:cxn modelId="{DF3605A1-7CC5-4330-82CD-EF36D96F1E7E}" type="presOf" srcId="{29CDBB8D-9ABD-416F-843D-5DCD38974646}" destId="{5C569445-BDD4-4D94-B67E-25D4EF8A75AB}" srcOrd="0" destOrd="5" presId="urn:microsoft.com/office/officeart/2005/8/layout/hProcess9"/>
    <dgm:cxn modelId="{9239FE11-FC40-435F-A9C6-F76AD1219514}" srcId="{52F2B952-9111-42ED-899A-2E3F68934D72}" destId="{2F6343EF-7962-4F2B-93D7-E1AC3302582C}" srcOrd="0" destOrd="0" parTransId="{EDB43E53-9335-45D2-BDB2-21E90E45366B}" sibTransId="{6F921F21-7D24-443B-A0B1-280DA93D819B}"/>
    <dgm:cxn modelId="{9E75F5A8-6241-44C2-B2CC-F193D738F01A}" type="presOf" srcId="{CD90F12F-67CC-4FE1-8B6E-83B0C432414F}" destId="{5C569445-BDD4-4D94-B67E-25D4EF8A75AB}" srcOrd="0" destOrd="2" presId="urn:microsoft.com/office/officeart/2005/8/layout/hProcess9"/>
    <dgm:cxn modelId="{D11219DE-295E-4D32-B1ED-B1350440F064}" srcId="{A71AF5BE-2621-47B4-B018-90CAC8730237}" destId="{52573889-D05D-4081-B7C9-24CE0AC1DCBB}" srcOrd="1" destOrd="0" parTransId="{9429F31D-EDF5-40A6-83C2-3692B5A7C666}" sibTransId="{923913D3-7F76-410C-BB81-E023B22D4CC9}"/>
    <dgm:cxn modelId="{463F225F-C19E-4859-A33D-8EA9F0A87B2D}" srcId="{843F703A-42CD-42BE-BE3E-0D8309DBC5BA}" destId="{CAE5F263-05E7-4F73-AC9A-CA9E379C33DD}" srcOrd="0" destOrd="0" parTransId="{7BF7CA83-6E4D-48F2-9846-36E3B7CAD185}" sibTransId="{C37BE07E-301D-4078-93B4-7C5D024CD3A5}"/>
    <dgm:cxn modelId="{9460A616-0A1E-4AFE-90D7-20EF26AD14B7}" srcId="{2F6343EF-7962-4F2B-93D7-E1AC3302582C}" destId="{3DD7E8E5-BE22-4AAC-A8B4-B92D0C0419D7}" srcOrd="2" destOrd="0" parTransId="{EED58AEF-37FB-45E7-80DC-ED5941672639}" sibTransId="{25A5F041-2A28-4D6A-9EF9-9CDC8299061C}"/>
    <dgm:cxn modelId="{01845899-C88F-49AF-B20A-101B629F1871}" srcId="{52F2B952-9111-42ED-899A-2E3F68934D72}" destId="{A71AF5BE-2621-47B4-B018-90CAC8730237}" srcOrd="1" destOrd="0" parTransId="{29C0AA0C-6D52-4E88-89A9-2578D6035AF6}" sibTransId="{068CA56F-B190-4675-A7F2-49FB52E51E01}"/>
    <dgm:cxn modelId="{F3A4C6B2-8C5E-4586-9B87-8FB289D002AB}" type="presOf" srcId="{F6A05144-86BF-4B91-B43B-8AEB4D37B808}" destId="{557152B6-E608-4B9B-90B7-859ABB75CA21}" srcOrd="0" destOrd="3" presId="urn:microsoft.com/office/officeart/2005/8/layout/hProcess9"/>
    <dgm:cxn modelId="{075089C7-3536-4F60-8808-92F58CBDEE22}" type="presOf" srcId="{B573FCCD-A593-4925-84C9-C47E3967592A}" destId="{5C569445-BDD4-4D94-B67E-25D4EF8A75AB}" srcOrd="0" destOrd="1" presId="urn:microsoft.com/office/officeart/2005/8/layout/hProcess9"/>
    <dgm:cxn modelId="{701E151D-DB63-444D-9F5D-B0258050FBB3}" type="presOf" srcId="{9E93F018-88A4-4679-A545-749352E22471}" destId="{1958C9FB-7CB3-4917-90FD-227510F4DEBB}" srcOrd="0" destOrd="2" presId="urn:microsoft.com/office/officeart/2005/8/layout/hProcess9"/>
    <dgm:cxn modelId="{27EA44D4-F9A1-4F87-8921-BD275CC544B1}" type="presOf" srcId="{607CE4B7-5184-472E-ACCA-AB5283587269}" destId="{557152B6-E608-4B9B-90B7-859ABB75CA21}" srcOrd="0" destOrd="2" presId="urn:microsoft.com/office/officeart/2005/8/layout/hProcess9"/>
    <dgm:cxn modelId="{733F2E25-3C4D-41FF-9658-3FCECA695AB1}" type="presOf" srcId="{17CD747D-4936-4B78-9FC0-3BAF41A71C7B}" destId="{C5681CA0-812A-4779-9530-32BB1C2B84D8}" srcOrd="0" destOrd="1" presId="urn:microsoft.com/office/officeart/2005/8/layout/hProcess9"/>
    <dgm:cxn modelId="{85F343A8-2D79-44C8-A824-5B20B283299C}" type="presParOf" srcId="{E4B4A45F-835B-432F-87D0-C13DF998893B}" destId="{B430A432-AA6E-4CE6-ADEA-D0A0CCE30BE7}" srcOrd="0" destOrd="0" presId="urn:microsoft.com/office/officeart/2005/8/layout/hProcess9"/>
    <dgm:cxn modelId="{7543800D-F108-4969-B9CF-1F9A5F107DD7}" type="presParOf" srcId="{E4B4A45F-835B-432F-87D0-C13DF998893B}" destId="{7233AC9F-7965-4DB9-A6A3-4517701B08C3}" srcOrd="1" destOrd="0" presId="urn:microsoft.com/office/officeart/2005/8/layout/hProcess9"/>
    <dgm:cxn modelId="{6C1776D0-EE14-4A0B-8A18-D072DF1185ED}" type="presParOf" srcId="{7233AC9F-7965-4DB9-A6A3-4517701B08C3}" destId="{5C569445-BDD4-4D94-B67E-25D4EF8A75AB}" srcOrd="0" destOrd="0" presId="urn:microsoft.com/office/officeart/2005/8/layout/hProcess9"/>
    <dgm:cxn modelId="{5616E72F-15D5-4981-81AE-5502E85F6741}" type="presParOf" srcId="{7233AC9F-7965-4DB9-A6A3-4517701B08C3}" destId="{7903473A-D8EC-491C-9512-4644DCCD04E1}" srcOrd="1" destOrd="0" presId="urn:microsoft.com/office/officeart/2005/8/layout/hProcess9"/>
    <dgm:cxn modelId="{5F290DEE-7EEE-4464-B535-DAC566884289}" type="presParOf" srcId="{7233AC9F-7965-4DB9-A6A3-4517701B08C3}" destId="{C5681CA0-812A-4779-9530-32BB1C2B84D8}" srcOrd="2" destOrd="0" presId="urn:microsoft.com/office/officeart/2005/8/layout/hProcess9"/>
    <dgm:cxn modelId="{E5FFA5A3-30ED-409C-8439-4D32BE7AE6B6}" type="presParOf" srcId="{7233AC9F-7965-4DB9-A6A3-4517701B08C3}" destId="{6DD4E2EA-BC26-4296-9771-613ED86034C3}" srcOrd="3" destOrd="0" presId="urn:microsoft.com/office/officeart/2005/8/layout/hProcess9"/>
    <dgm:cxn modelId="{ED79CD15-50E9-493D-9BFD-AFDB7669EFA8}" type="presParOf" srcId="{7233AC9F-7965-4DB9-A6A3-4517701B08C3}" destId="{557152B6-E608-4B9B-90B7-859ABB75CA21}" srcOrd="4" destOrd="0" presId="urn:microsoft.com/office/officeart/2005/8/layout/hProcess9"/>
    <dgm:cxn modelId="{E3D52BA5-5E6E-4546-85BF-175F4861AAEF}" type="presParOf" srcId="{7233AC9F-7965-4DB9-A6A3-4517701B08C3}" destId="{BF2320F6-44E0-437A-9942-2A1A83F40D26}" srcOrd="5" destOrd="0" presId="urn:microsoft.com/office/officeart/2005/8/layout/hProcess9"/>
    <dgm:cxn modelId="{8A9671FF-2D84-4263-B0A9-F0BD6132C3C3}" type="presParOf" srcId="{7233AC9F-7965-4DB9-A6A3-4517701B08C3}" destId="{1958C9FB-7CB3-4917-90FD-227510F4DEBB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30A432-AA6E-4CE6-ADEA-D0A0CCE30BE7}">
      <dsp:nvSpPr>
        <dsp:cNvPr id="0" name=""/>
        <dsp:cNvSpPr/>
      </dsp:nvSpPr>
      <dsp:spPr>
        <a:xfrm>
          <a:off x="617219" y="0"/>
          <a:ext cx="6995160" cy="414972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569445-BDD4-4D94-B67E-25D4EF8A75AB}">
      <dsp:nvSpPr>
        <dsp:cNvPr id="0" name=""/>
        <dsp:cNvSpPr/>
      </dsp:nvSpPr>
      <dsp:spPr>
        <a:xfrm>
          <a:off x="4118" y="1244917"/>
          <a:ext cx="1981051" cy="16598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Prace wstępne</a:t>
          </a:r>
          <a:endParaRPr lang="pl-PL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900" kern="1200" dirty="0" smtClean="0">
              <a:latin typeface="Arial" panose="020B0604020202020204" pitchFamily="34" charset="0"/>
              <a:cs typeface="Arial" panose="020B0604020202020204" pitchFamily="34" charset="0"/>
            </a:rPr>
            <a:t> określenie lub aktualizacja misji firmy</a:t>
          </a:r>
          <a:endParaRPr lang="pl-PL" sz="9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900" kern="1200" dirty="0" smtClean="0">
              <a:latin typeface="Arial" panose="020B0604020202020204" pitchFamily="34" charset="0"/>
              <a:cs typeface="Arial" panose="020B0604020202020204" pitchFamily="34" charset="0"/>
            </a:rPr>
            <a:t> analiza SWOT firmy</a:t>
          </a:r>
          <a:endParaRPr lang="pl-PL" sz="9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900" kern="1200" dirty="0" smtClean="0">
              <a:latin typeface="Arial" panose="020B0604020202020204" pitchFamily="34" charset="0"/>
              <a:cs typeface="Arial" panose="020B0604020202020204" pitchFamily="34" charset="0"/>
            </a:rPr>
            <a:t> zdefiniowanie kluczowych kompetencji organizacji</a:t>
          </a:r>
          <a:endParaRPr lang="pl-PL" sz="9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900" kern="1200" dirty="0" smtClean="0">
              <a:latin typeface="Arial" panose="020B0604020202020204" pitchFamily="34" charset="0"/>
              <a:cs typeface="Arial" panose="020B0604020202020204" pitchFamily="34" charset="0"/>
            </a:rPr>
            <a:t> ustalenie bądź modyfikacja struktury organizacyjnej</a:t>
          </a:r>
          <a:endParaRPr lang="pl-PL" sz="9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900" kern="1200" dirty="0" smtClean="0">
              <a:latin typeface="Arial" panose="020B0604020202020204" pitchFamily="34" charset="0"/>
              <a:cs typeface="Arial" panose="020B0604020202020204" pitchFamily="34" charset="0"/>
            </a:rPr>
            <a:t> audyt zastanego systemu zarządzania zasobami ludzkimi</a:t>
          </a:r>
          <a:endParaRPr lang="pl-PL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5147" y="1325946"/>
        <a:ext cx="1818993" cy="1497832"/>
      </dsp:txXfrm>
    </dsp:sp>
    <dsp:sp modelId="{C5681CA0-812A-4779-9530-32BB1C2B84D8}">
      <dsp:nvSpPr>
        <dsp:cNvPr id="0" name=""/>
        <dsp:cNvSpPr/>
      </dsp:nvSpPr>
      <dsp:spPr>
        <a:xfrm>
          <a:off x="2084222" y="1244917"/>
          <a:ext cx="1981051" cy="16598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Określenie luki kompetencyjnej</a:t>
          </a:r>
          <a:endParaRPr lang="pl-PL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9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900" kern="1200" dirty="0" smtClean="0">
              <a:latin typeface="Arial" panose="020B0604020202020204" pitchFamily="34" charset="0"/>
              <a:cs typeface="Arial" panose="020B0604020202020204" pitchFamily="34" charset="0"/>
            </a:rPr>
            <a:t> zdefiniowanie pożądanych kompetencji stanowiskowych</a:t>
          </a:r>
          <a:endParaRPr lang="pl-PL" sz="9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900" kern="1200" dirty="0" smtClean="0">
              <a:latin typeface="Arial" panose="020B0604020202020204" pitchFamily="34" charset="0"/>
              <a:cs typeface="Arial" panose="020B0604020202020204" pitchFamily="34" charset="0"/>
            </a:rPr>
            <a:t> pomiar kompetencji osób zatrudnionych</a:t>
          </a:r>
          <a:endParaRPr lang="pl-PL" sz="9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900" kern="1200" dirty="0" smtClean="0">
              <a:latin typeface="Arial" panose="020B0604020202020204" pitchFamily="34" charset="0"/>
              <a:cs typeface="Arial" panose="020B0604020202020204" pitchFamily="34" charset="0"/>
            </a:rPr>
            <a:t> porównanie kompetencji oczekiwanych z aktualnymi</a:t>
          </a:r>
          <a:endParaRPr lang="pl-PL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65251" y="1325946"/>
        <a:ext cx="1818993" cy="1497832"/>
      </dsp:txXfrm>
    </dsp:sp>
    <dsp:sp modelId="{557152B6-E608-4B9B-90B7-859ABB75CA21}">
      <dsp:nvSpPr>
        <dsp:cNvPr id="0" name=""/>
        <dsp:cNvSpPr/>
      </dsp:nvSpPr>
      <dsp:spPr>
        <a:xfrm>
          <a:off x="4164326" y="1244917"/>
          <a:ext cx="1981051" cy="16598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Zaprojektowanie rozwoju kompetencji</a:t>
          </a:r>
          <a:endParaRPr lang="pl-PL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900" kern="1200" dirty="0" smtClean="0">
              <a:latin typeface="Arial" panose="020B0604020202020204" pitchFamily="34" charset="0"/>
              <a:cs typeface="Arial" panose="020B0604020202020204" pitchFamily="34" charset="0"/>
            </a:rPr>
            <a:t> rozpoznanie i analiza potrzeb szkoleniowych</a:t>
          </a:r>
          <a:endParaRPr lang="pl-PL" sz="9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900" kern="1200" dirty="0" smtClean="0">
              <a:latin typeface="Arial" panose="020B0604020202020204" pitchFamily="34" charset="0"/>
              <a:cs typeface="Arial" panose="020B0604020202020204" pitchFamily="34" charset="0"/>
            </a:rPr>
            <a:t> dobór metod rozwoju kompetencji</a:t>
          </a:r>
          <a:endParaRPr lang="pl-PL" sz="9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900" kern="1200" dirty="0" smtClean="0">
              <a:latin typeface="Arial" panose="020B0604020202020204" pitchFamily="34" charset="0"/>
              <a:cs typeface="Arial" panose="020B0604020202020204" pitchFamily="34" charset="0"/>
            </a:rPr>
            <a:t> monitorowanie efektów szkolenia i doskonalenia kadry</a:t>
          </a:r>
          <a:endParaRPr lang="pl-PL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45355" y="1325946"/>
        <a:ext cx="1818993" cy="1497832"/>
      </dsp:txXfrm>
    </dsp:sp>
    <dsp:sp modelId="{1958C9FB-7CB3-4917-90FD-227510F4DEBB}">
      <dsp:nvSpPr>
        <dsp:cNvPr id="0" name=""/>
        <dsp:cNvSpPr/>
      </dsp:nvSpPr>
      <dsp:spPr>
        <a:xfrm>
          <a:off x="6244430" y="1244917"/>
          <a:ext cx="1981051" cy="16598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Przygotowanie programu wdrożenia </a:t>
          </a:r>
          <a:endParaRPr lang="pl-PL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900" kern="1200" dirty="0" smtClean="0">
              <a:latin typeface="Arial" panose="020B0604020202020204" pitchFamily="34" charset="0"/>
              <a:cs typeface="Arial" panose="020B0604020202020204" pitchFamily="34" charset="0"/>
            </a:rPr>
            <a:t> ankietyzacja i kampania informacyjna wśród załogi</a:t>
          </a:r>
          <a:endParaRPr lang="pl-PL" sz="9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900" kern="1200" dirty="0" smtClean="0">
              <a:latin typeface="Arial" panose="020B0604020202020204" pitchFamily="34" charset="0"/>
              <a:cs typeface="Arial" panose="020B0604020202020204" pitchFamily="34" charset="0"/>
            </a:rPr>
            <a:t> modyfikacja (w oparciu o kompetencje) rekrutacji personelu</a:t>
          </a:r>
          <a:endParaRPr lang="pl-PL" sz="9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900" kern="1200" dirty="0" smtClean="0">
              <a:latin typeface="Arial" panose="020B0604020202020204" pitchFamily="34" charset="0"/>
              <a:cs typeface="Arial" panose="020B0604020202020204" pitchFamily="34" charset="0"/>
            </a:rPr>
            <a:t>przygotowanie projektu innych zmian i harmonogramu wdrożeń</a:t>
          </a:r>
          <a:endParaRPr lang="pl-PL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25459" y="1325946"/>
        <a:ext cx="1818993" cy="14978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362EC-A68B-4398-BFCD-44A79805F291}" type="datetimeFigureOut">
              <a:rPr lang="pl-PL" smtClean="0"/>
              <a:t>2018-11-28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9CDC0-B9DA-4FAE-A762-02A7EE7282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3428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8B3DB-1853-4F64-B9E3-94379BE9D4C0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604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13559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 - Wzó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WSL_prezentacja_SZABLON_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180400" y="3808800"/>
            <a:ext cx="3506400" cy="1492408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180400" y="5398480"/>
            <a:ext cx="3733200" cy="550800"/>
          </a:xfrm>
        </p:spPr>
        <p:txBody>
          <a:bodyPr>
            <a:normAutofit/>
          </a:bodyPr>
          <a:lstStyle>
            <a:lvl1pPr marL="0" indent="0" algn="l">
              <a:buNone/>
              <a:defRPr sz="1400" b="0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13176"/>
            <a:ext cx="4371975" cy="1601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upa 12"/>
          <p:cNvGrpSpPr/>
          <p:nvPr userDrawn="1"/>
        </p:nvGrpSpPr>
        <p:grpSpPr>
          <a:xfrm>
            <a:off x="0" y="5978755"/>
            <a:ext cx="9144000" cy="906629"/>
            <a:chOff x="0" y="5978755"/>
            <a:chExt cx="9144000" cy="906629"/>
          </a:xfrm>
        </p:grpSpPr>
        <p:pic>
          <p:nvPicPr>
            <p:cNvPr id="14" name="Obraz 13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8755"/>
              <a:ext cx="9144000" cy="906629"/>
            </a:xfrm>
            <a:prstGeom prst="rect">
              <a:avLst/>
            </a:prstGeom>
          </p:spPr>
        </p:pic>
        <p:pic>
          <p:nvPicPr>
            <p:cNvPr id="15" name="Picture 9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6093296"/>
              <a:ext cx="2194208" cy="74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1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904" y="6021288"/>
              <a:ext cx="1314450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Obraz 16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6216045"/>
              <a:ext cx="1975076" cy="432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973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B7594-302D-40BE-9E3B-10548735BB40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24B1E-CED2-4991-A881-423181A9BDDB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781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1800" b="0" baseline="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4453334" cy="585311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4D06E-48A2-4F4D-967B-640C795A4127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3F7A2-8D69-4730-BEB1-BF82A03BD0EA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830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1200" y="532800"/>
            <a:ext cx="7426800" cy="662400"/>
          </a:xfrm>
        </p:spPr>
        <p:txBody>
          <a:bodyPr/>
          <a:lstStyle>
            <a:lvl1pPr algn="l">
              <a:defRPr sz="1800" b="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51200" y="1988840"/>
            <a:ext cx="8424936" cy="3888432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51200" y="1602000"/>
            <a:ext cx="5486400" cy="38684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87ED7-64E6-45D9-8860-50ACB358525B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BBEF3-A0C1-4E11-AE93-5DF34313842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239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17CCC-0007-41DC-A92B-1A0E3527DAC1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FBC64-A6BB-454C-AE1F-A691CD754B32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684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51200" y="532800"/>
            <a:ext cx="7426800" cy="6624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51200" y="1602000"/>
            <a:ext cx="8229600" cy="4150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71934-3CC8-497D-ABE1-CB610967FC15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63CD9-19C7-4E68-A966-5FEDAEA37DE6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563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WSL_prezentacja_SZABLON_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553200" y="2548160"/>
            <a:ext cx="2209800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61-755 POZNAŃ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UL. E. ESTKOWSKIEGO 6 </a:t>
            </a:r>
          </a:p>
          <a:p>
            <a:pPr>
              <a:lnSpc>
                <a:spcPct val="110000"/>
              </a:lnSpc>
              <a:defRPr/>
            </a:pPr>
            <a:endParaRPr lang="pl-PL" sz="1200" dirty="0">
              <a:solidFill>
                <a:prstClr val="black"/>
              </a:solidFill>
              <a:cs typeface="Arial" charset="0"/>
            </a:endParaRP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Rektorat tel. 61 850 47 81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Dziekanat tel. 61 850 47 64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Księgowość tel. 61 850 47 79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Kadry tel. 61 850 47 71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 err="1">
                <a:solidFill>
                  <a:prstClr val="black"/>
                </a:solidFill>
                <a:cs typeface="Arial" charset="0"/>
              </a:rPr>
              <a:t>fax</a:t>
            </a:r>
            <a:r>
              <a:rPr lang="pl-PL" sz="1200" dirty="0">
                <a:solidFill>
                  <a:prstClr val="black"/>
                </a:solidFill>
                <a:cs typeface="Arial" charset="0"/>
              </a:rPr>
              <a:t> 61 850 47 89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 err="1">
                <a:solidFill>
                  <a:prstClr val="black"/>
                </a:solidFill>
                <a:cs typeface="Arial" charset="0"/>
              </a:rPr>
              <a:t>rektorat@wsl.com.pl</a:t>
            </a:r>
            <a:endParaRPr lang="pl-PL" sz="1200" dirty="0">
              <a:solidFill>
                <a:prstClr val="black"/>
              </a:solidFill>
              <a:cs typeface="Arial" charset="0"/>
            </a:endParaRPr>
          </a:p>
          <a:p>
            <a:pPr>
              <a:lnSpc>
                <a:spcPct val="110000"/>
              </a:lnSpc>
              <a:defRPr/>
            </a:pPr>
            <a:r>
              <a:rPr lang="pl-PL" sz="1200" dirty="0" err="1">
                <a:solidFill>
                  <a:prstClr val="black"/>
                </a:solidFill>
                <a:cs typeface="Arial" charset="0"/>
              </a:rPr>
              <a:t>www.wsl.com.pl</a:t>
            </a:r>
            <a:endParaRPr lang="pl-PL" sz="1200" dirty="0">
              <a:solidFill>
                <a:prstClr val="black"/>
              </a:solidFill>
              <a:cs typeface="Arial" charset="0"/>
            </a:endParaRPr>
          </a:p>
          <a:p>
            <a:pPr>
              <a:lnSpc>
                <a:spcPct val="110000"/>
              </a:lnSpc>
              <a:defRPr/>
            </a:pPr>
            <a:endParaRPr lang="pl-PL" sz="1200" dirty="0">
              <a:solidFill>
                <a:prstClr val="black"/>
              </a:solidFill>
              <a:cs typeface="Arial" charset="0"/>
            </a:endParaRPr>
          </a:p>
          <a:p>
            <a:pPr>
              <a:lnSpc>
                <a:spcPct val="110000"/>
              </a:lnSpc>
              <a:defRPr/>
            </a:pPr>
            <a:r>
              <a:rPr lang="pl-PL" sz="2400" dirty="0">
                <a:solidFill>
                  <a:prstClr val="black"/>
                </a:solidFill>
                <a:cs typeface="Arial" charset="0"/>
              </a:rPr>
              <a:t>DZIĘKUJĘ </a:t>
            </a:r>
            <a:br>
              <a:rPr lang="pl-PL" sz="2400" dirty="0">
                <a:solidFill>
                  <a:prstClr val="black"/>
                </a:solidFill>
                <a:cs typeface="Arial" charset="0"/>
              </a:rPr>
            </a:br>
            <a:r>
              <a:rPr lang="pl-PL" sz="2400" dirty="0">
                <a:solidFill>
                  <a:prstClr val="black"/>
                </a:solidFill>
                <a:cs typeface="Arial" charset="0"/>
              </a:rPr>
              <a:t>ZA UWAGĘ</a:t>
            </a:r>
          </a:p>
        </p:txBody>
      </p:sp>
      <p:sp>
        <p:nvSpPr>
          <p:cNvPr id="4" name="Symbol zastępczy daty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22268-7ED3-4F3A-B3A3-DD5CEE890B2E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a 6"/>
          <p:cNvGrpSpPr/>
          <p:nvPr userDrawn="1"/>
        </p:nvGrpSpPr>
        <p:grpSpPr>
          <a:xfrm>
            <a:off x="0" y="5978755"/>
            <a:ext cx="9144000" cy="906629"/>
            <a:chOff x="0" y="5978755"/>
            <a:chExt cx="9144000" cy="906629"/>
          </a:xfrm>
        </p:grpSpPr>
        <p:pic>
          <p:nvPicPr>
            <p:cNvPr id="8" name="Obraz 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8755"/>
              <a:ext cx="9144000" cy="90662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6093296"/>
              <a:ext cx="2194208" cy="74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1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904" y="6021288"/>
              <a:ext cx="1314450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Obraz 10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6216045"/>
              <a:ext cx="1975076" cy="432048"/>
            </a:xfrm>
            <a:prstGeom prst="rect">
              <a:avLst/>
            </a:prstGeom>
          </p:spPr>
        </p:pic>
      </p:grpSp>
      <p:pic>
        <p:nvPicPr>
          <p:cNvPr id="29698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3" y="2595784"/>
            <a:ext cx="3876675" cy="191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755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 - Wzó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WSL_prezentacja_SZABLON_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180400" y="3808800"/>
            <a:ext cx="3506400" cy="1492408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180400" y="5398480"/>
            <a:ext cx="3733200" cy="550800"/>
          </a:xfrm>
        </p:spPr>
        <p:txBody>
          <a:bodyPr>
            <a:normAutofit/>
          </a:bodyPr>
          <a:lstStyle>
            <a:lvl1pPr marL="0" indent="0" algn="l">
              <a:buNone/>
              <a:defRPr sz="1400" b="0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13176"/>
            <a:ext cx="4371975" cy="1601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upa 12"/>
          <p:cNvGrpSpPr/>
          <p:nvPr userDrawn="1"/>
        </p:nvGrpSpPr>
        <p:grpSpPr>
          <a:xfrm>
            <a:off x="0" y="5978755"/>
            <a:ext cx="9144000" cy="906629"/>
            <a:chOff x="0" y="5978755"/>
            <a:chExt cx="9144000" cy="906629"/>
          </a:xfrm>
        </p:grpSpPr>
        <p:pic>
          <p:nvPicPr>
            <p:cNvPr id="14" name="Obraz 13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8755"/>
              <a:ext cx="9144000" cy="906629"/>
            </a:xfrm>
            <a:prstGeom prst="rect">
              <a:avLst/>
            </a:prstGeom>
          </p:spPr>
        </p:pic>
        <p:pic>
          <p:nvPicPr>
            <p:cNvPr id="15" name="Picture 9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6093296"/>
              <a:ext cx="2194208" cy="74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1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904" y="6021288"/>
              <a:ext cx="1314450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Obraz 16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6216045"/>
              <a:ext cx="1975076" cy="432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186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E3225-C131-42BF-91EA-0DAC1C33EE7D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E9048-BAE1-482F-9659-B499D65C7024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337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ajd tytułowy - Wzó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WSL_prezentacja_SZABLON_1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180400" y="3808800"/>
            <a:ext cx="3506400" cy="1492408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180400" y="5398480"/>
            <a:ext cx="3733200" cy="550800"/>
          </a:xfrm>
        </p:spPr>
        <p:txBody>
          <a:bodyPr>
            <a:normAutofit/>
          </a:bodyPr>
          <a:lstStyle>
            <a:lvl1pPr marL="0" indent="0" algn="l">
              <a:buNone/>
              <a:defRPr sz="1400" b="0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5013176"/>
            <a:ext cx="3672408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a 5"/>
          <p:cNvGrpSpPr/>
          <p:nvPr userDrawn="1"/>
        </p:nvGrpSpPr>
        <p:grpSpPr>
          <a:xfrm>
            <a:off x="0" y="5978755"/>
            <a:ext cx="9144000" cy="906629"/>
            <a:chOff x="0" y="5978755"/>
            <a:chExt cx="9144000" cy="906629"/>
          </a:xfrm>
        </p:grpSpPr>
        <p:pic>
          <p:nvPicPr>
            <p:cNvPr id="7" name="Obraz 6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8755"/>
              <a:ext cx="9144000" cy="906629"/>
            </a:xfrm>
            <a:prstGeom prst="rect">
              <a:avLst/>
            </a:prstGeom>
          </p:spPr>
        </p:pic>
        <p:pic>
          <p:nvPicPr>
            <p:cNvPr id="8" name="Picture 9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6093296"/>
              <a:ext cx="2194208" cy="74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904" y="6021288"/>
              <a:ext cx="1314450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Obraz 9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6216045"/>
              <a:ext cx="1975076" cy="432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5329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ytuł i zawartość - Numerow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+mj-lt"/>
              <a:buAutoNum type="arabicPeriod"/>
              <a:defRPr/>
            </a:lvl1pPr>
            <a:lvl2pPr marL="800100" indent="-342900">
              <a:buFont typeface="+mj-lt"/>
              <a:buAutoNum type="alphaUcPeriod"/>
              <a:defRPr/>
            </a:lvl2pPr>
            <a:lvl3pPr marL="1257300" indent="-342900">
              <a:buFont typeface="+mj-lt"/>
              <a:buAutoNum type="alphaLcPeriod"/>
              <a:defRPr/>
            </a:lvl3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B6CAE-9F88-422A-BDFB-12DD2E281DAB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00D6E-3790-455C-8992-BC41814A0F42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08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E3225-C131-42BF-91EA-0DAC1C33EE7D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E9048-BAE1-482F-9659-B499D65C7024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3255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ytuł i zawartość - 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+mj-lt"/>
              <a:buNone/>
              <a:defRPr/>
            </a:lvl1pPr>
            <a:lvl2pPr marL="800100" indent="-342900">
              <a:buFont typeface="+mj-lt"/>
              <a:buAutoNum type="alphaUcPeriod"/>
              <a:defRPr/>
            </a:lvl2pPr>
            <a:lvl3pPr marL="1257300" indent="-342900">
              <a:buFont typeface="+mj-lt"/>
              <a:buAutoNum type="alphaLcPeriod"/>
              <a:defRPr/>
            </a:lvl3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81DBB-5089-4A4F-BD9C-8972A7174610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63F66-C03F-46A7-94F1-C169C5E1F7D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545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1200" y="532800"/>
            <a:ext cx="7426800" cy="662400"/>
          </a:xfrm>
        </p:spPr>
        <p:txBody>
          <a:bodyPr/>
          <a:lstStyle>
            <a:lvl1pPr algn="l">
              <a:defRPr sz="1800" b="0" cap="all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51200" y="1602000"/>
            <a:ext cx="8229600" cy="41508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4DA61-6038-4E93-A4D7-1E67318EDB42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1F7BE-6192-4660-B9B1-C447363AEAC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6506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51200" y="1600200"/>
            <a:ext cx="4276784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276808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05D6C-BE84-4AEF-B1CD-1099F9D47C1A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BDEF4-7D18-48FF-9747-C90C36B1F3E0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097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51200" y="1535113"/>
            <a:ext cx="4276800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51200" y="2174875"/>
            <a:ext cx="4276800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4" y="1535113"/>
            <a:ext cx="4276800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4" y="2174875"/>
            <a:ext cx="4276800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C9AA3-F033-470B-86E4-40606B591710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7A8D1-E4BC-4E09-9DBB-AA60B2AC196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428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2AF37-AF52-4FE7-97EB-F20D095F7678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5DFCE-8F5B-4413-9AE8-3939F930EF0C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8366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B7594-302D-40BE-9E3B-10548735BB40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24B1E-CED2-4991-A881-423181A9BDDB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5953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1800" b="0" baseline="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4453334" cy="585311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4D06E-48A2-4F4D-967B-640C795A4127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3F7A2-8D69-4730-BEB1-BF82A03BD0EA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8434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1200" y="532800"/>
            <a:ext cx="7426800" cy="662400"/>
          </a:xfrm>
        </p:spPr>
        <p:txBody>
          <a:bodyPr/>
          <a:lstStyle>
            <a:lvl1pPr algn="l">
              <a:defRPr sz="1800" b="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51200" y="1988840"/>
            <a:ext cx="8424936" cy="3888432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51200" y="1602000"/>
            <a:ext cx="5486400" cy="38684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87ED7-64E6-45D9-8860-50ACB358525B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BBEF3-A0C1-4E11-AE93-5DF34313842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5556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17CCC-0007-41DC-A92B-1A0E3527DAC1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FBC64-A6BB-454C-AE1F-A691CD754B32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1998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51200" y="532800"/>
            <a:ext cx="7426800" cy="6624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51200" y="1602000"/>
            <a:ext cx="8229600" cy="4150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71934-3CC8-497D-ABE1-CB610967FC15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63CD9-19C7-4E68-A966-5FEDAEA37DE6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45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ajd tytułowy - Wzó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WSL_prezentacja_SZABLON_1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180400" y="3808800"/>
            <a:ext cx="3506400" cy="1492408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180400" y="5398480"/>
            <a:ext cx="3733200" cy="550800"/>
          </a:xfrm>
        </p:spPr>
        <p:txBody>
          <a:bodyPr>
            <a:normAutofit/>
          </a:bodyPr>
          <a:lstStyle>
            <a:lvl1pPr marL="0" indent="0" algn="l">
              <a:buNone/>
              <a:defRPr sz="1400" b="0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5013176"/>
            <a:ext cx="3672408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a 5"/>
          <p:cNvGrpSpPr/>
          <p:nvPr userDrawn="1"/>
        </p:nvGrpSpPr>
        <p:grpSpPr>
          <a:xfrm>
            <a:off x="0" y="5978755"/>
            <a:ext cx="9144000" cy="906629"/>
            <a:chOff x="0" y="5978755"/>
            <a:chExt cx="9144000" cy="906629"/>
          </a:xfrm>
        </p:grpSpPr>
        <p:pic>
          <p:nvPicPr>
            <p:cNvPr id="7" name="Obraz 6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8755"/>
              <a:ext cx="9144000" cy="906629"/>
            </a:xfrm>
            <a:prstGeom prst="rect">
              <a:avLst/>
            </a:prstGeom>
          </p:spPr>
        </p:pic>
        <p:pic>
          <p:nvPicPr>
            <p:cNvPr id="8" name="Picture 9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6093296"/>
              <a:ext cx="2194208" cy="74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904" y="6021288"/>
              <a:ext cx="1314450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Obraz 9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6216045"/>
              <a:ext cx="1975076" cy="432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96185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WSL_prezentacja_SZABLON_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553200" y="2548160"/>
            <a:ext cx="2209800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61-755 POZNAŃ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UL. E. ESTKOWSKIEGO 6 </a:t>
            </a:r>
          </a:p>
          <a:p>
            <a:pPr>
              <a:lnSpc>
                <a:spcPct val="110000"/>
              </a:lnSpc>
              <a:defRPr/>
            </a:pPr>
            <a:endParaRPr lang="pl-PL" sz="1200" dirty="0">
              <a:solidFill>
                <a:prstClr val="black"/>
              </a:solidFill>
              <a:cs typeface="Arial" charset="0"/>
            </a:endParaRP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Rektorat tel. 61 850 47 81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Dziekanat tel. 61 850 47 64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Księgowość tel. 61 850 47 79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Kadry tel. 61 850 47 71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 err="1">
                <a:solidFill>
                  <a:prstClr val="black"/>
                </a:solidFill>
                <a:cs typeface="Arial" charset="0"/>
              </a:rPr>
              <a:t>fax</a:t>
            </a:r>
            <a:r>
              <a:rPr lang="pl-PL" sz="1200" dirty="0">
                <a:solidFill>
                  <a:prstClr val="black"/>
                </a:solidFill>
                <a:cs typeface="Arial" charset="0"/>
              </a:rPr>
              <a:t> 61 850 47 89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 err="1">
                <a:solidFill>
                  <a:prstClr val="black"/>
                </a:solidFill>
                <a:cs typeface="Arial" charset="0"/>
              </a:rPr>
              <a:t>rektorat@wsl.com.pl</a:t>
            </a:r>
            <a:endParaRPr lang="pl-PL" sz="1200" dirty="0">
              <a:solidFill>
                <a:prstClr val="black"/>
              </a:solidFill>
              <a:cs typeface="Arial" charset="0"/>
            </a:endParaRPr>
          </a:p>
          <a:p>
            <a:pPr>
              <a:lnSpc>
                <a:spcPct val="110000"/>
              </a:lnSpc>
              <a:defRPr/>
            </a:pPr>
            <a:r>
              <a:rPr lang="pl-PL" sz="1200" dirty="0" err="1">
                <a:solidFill>
                  <a:prstClr val="black"/>
                </a:solidFill>
                <a:cs typeface="Arial" charset="0"/>
              </a:rPr>
              <a:t>www.wsl.com.pl</a:t>
            </a:r>
            <a:endParaRPr lang="pl-PL" sz="1200" dirty="0">
              <a:solidFill>
                <a:prstClr val="black"/>
              </a:solidFill>
              <a:cs typeface="Arial" charset="0"/>
            </a:endParaRPr>
          </a:p>
          <a:p>
            <a:pPr>
              <a:lnSpc>
                <a:spcPct val="110000"/>
              </a:lnSpc>
              <a:defRPr/>
            </a:pPr>
            <a:endParaRPr lang="pl-PL" sz="1200" dirty="0">
              <a:solidFill>
                <a:prstClr val="black"/>
              </a:solidFill>
              <a:cs typeface="Arial" charset="0"/>
            </a:endParaRPr>
          </a:p>
          <a:p>
            <a:pPr>
              <a:lnSpc>
                <a:spcPct val="110000"/>
              </a:lnSpc>
              <a:defRPr/>
            </a:pPr>
            <a:r>
              <a:rPr lang="pl-PL" sz="2400" dirty="0">
                <a:solidFill>
                  <a:prstClr val="black"/>
                </a:solidFill>
                <a:cs typeface="Arial" charset="0"/>
              </a:rPr>
              <a:t>DZIĘKUJĘ </a:t>
            </a:r>
            <a:br>
              <a:rPr lang="pl-PL" sz="2400" dirty="0">
                <a:solidFill>
                  <a:prstClr val="black"/>
                </a:solidFill>
                <a:cs typeface="Arial" charset="0"/>
              </a:rPr>
            </a:br>
            <a:r>
              <a:rPr lang="pl-PL" sz="2400" dirty="0">
                <a:solidFill>
                  <a:prstClr val="black"/>
                </a:solidFill>
                <a:cs typeface="Arial" charset="0"/>
              </a:rPr>
              <a:t>ZA UWAGĘ</a:t>
            </a:r>
          </a:p>
        </p:txBody>
      </p:sp>
      <p:sp>
        <p:nvSpPr>
          <p:cNvPr id="4" name="Symbol zastępczy daty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22268-7ED3-4F3A-B3A3-DD5CEE890B2E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a 6"/>
          <p:cNvGrpSpPr/>
          <p:nvPr userDrawn="1"/>
        </p:nvGrpSpPr>
        <p:grpSpPr>
          <a:xfrm>
            <a:off x="0" y="5978755"/>
            <a:ext cx="9144000" cy="906629"/>
            <a:chOff x="0" y="5978755"/>
            <a:chExt cx="9144000" cy="906629"/>
          </a:xfrm>
        </p:grpSpPr>
        <p:pic>
          <p:nvPicPr>
            <p:cNvPr id="8" name="Obraz 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8755"/>
              <a:ext cx="9144000" cy="90662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6093296"/>
              <a:ext cx="2194208" cy="74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1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904" y="6021288"/>
              <a:ext cx="1314450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Obraz 10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6216045"/>
              <a:ext cx="1975076" cy="432048"/>
            </a:xfrm>
            <a:prstGeom prst="rect">
              <a:avLst/>
            </a:prstGeom>
          </p:spPr>
        </p:pic>
      </p:grpSp>
      <p:pic>
        <p:nvPicPr>
          <p:cNvPr id="29698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3" y="2595784"/>
            <a:ext cx="3876675" cy="191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2926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ytuł i zawartość - Numerow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+mj-lt"/>
              <a:buAutoNum type="arabicPeriod"/>
              <a:defRPr/>
            </a:lvl1pPr>
            <a:lvl2pPr marL="800100" indent="-342900">
              <a:buFont typeface="+mj-lt"/>
              <a:buAutoNum type="alphaUcPeriod"/>
              <a:defRPr/>
            </a:lvl2pPr>
            <a:lvl3pPr marL="1257300" indent="-342900">
              <a:buFont typeface="+mj-lt"/>
              <a:buAutoNum type="alphaLcPeriod"/>
              <a:defRPr/>
            </a:lvl3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B6CAE-9F88-422A-BDFB-12DD2E281DAB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00D6E-3790-455C-8992-BC41814A0F42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453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ytuł i zawartość - 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+mj-lt"/>
              <a:buNone/>
              <a:defRPr/>
            </a:lvl1pPr>
            <a:lvl2pPr marL="800100" indent="-342900">
              <a:buFont typeface="+mj-lt"/>
              <a:buAutoNum type="alphaUcPeriod"/>
              <a:defRPr/>
            </a:lvl2pPr>
            <a:lvl3pPr marL="1257300" indent="-342900">
              <a:buFont typeface="+mj-lt"/>
              <a:buAutoNum type="alphaLcPeriod"/>
              <a:defRPr/>
            </a:lvl3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81DBB-5089-4A4F-BD9C-8972A7174610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63F66-C03F-46A7-94F1-C169C5E1F7D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160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1200" y="532800"/>
            <a:ext cx="7426800" cy="662400"/>
          </a:xfrm>
        </p:spPr>
        <p:txBody>
          <a:bodyPr/>
          <a:lstStyle>
            <a:lvl1pPr algn="l">
              <a:defRPr sz="1800" b="0" cap="all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51200" y="1602000"/>
            <a:ext cx="8229600" cy="41508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4DA61-6038-4E93-A4D7-1E67318EDB42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1F7BE-6192-4660-B9B1-C447363AEAC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568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51200" y="1600200"/>
            <a:ext cx="4276784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276808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05D6C-BE84-4AEF-B1CD-1099F9D47C1A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BDEF4-7D18-48FF-9747-C90C36B1F3E0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066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51200" y="1535113"/>
            <a:ext cx="4276800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51200" y="2174875"/>
            <a:ext cx="4276800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4" y="1535113"/>
            <a:ext cx="4276800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4" y="2174875"/>
            <a:ext cx="4276800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C9AA3-F033-470B-86E4-40606B591710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7A8D1-E4BC-4E09-9DBB-AA60B2AC196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271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2AF37-AF52-4FE7-97EB-F20D095F7678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5DFCE-8F5B-4413-9AE8-3939F930EF0C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756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8.xml"/><Relationship Id="rId21" Type="http://schemas.openxmlformats.org/officeDocument/2006/relationships/image" Target="../media/image5.jpeg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 hidden="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846F8B-9047-4E7E-94BE-4A12289374A7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8" name="Picture 10" descr="WSL_prezentacja_SZABLONowe-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50813" y="533400"/>
            <a:ext cx="7427912" cy="6635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1030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150813" y="1601788"/>
            <a:ext cx="8229600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00800" y="209550"/>
            <a:ext cx="2135188" cy="474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FF996B9-476A-4E16-989B-AD33045C9FD2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  <p:grpSp>
        <p:nvGrpSpPr>
          <p:cNvPr id="12" name="Grupa 11"/>
          <p:cNvGrpSpPr/>
          <p:nvPr userDrawn="1"/>
        </p:nvGrpSpPr>
        <p:grpSpPr>
          <a:xfrm>
            <a:off x="0" y="5978755"/>
            <a:ext cx="9144000" cy="906629"/>
            <a:chOff x="0" y="5978755"/>
            <a:chExt cx="9144000" cy="906629"/>
          </a:xfrm>
        </p:grpSpPr>
        <p:pic>
          <p:nvPicPr>
            <p:cNvPr id="15" name="Obraz 14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8755"/>
              <a:ext cx="9144000" cy="906629"/>
            </a:xfrm>
            <a:prstGeom prst="rect">
              <a:avLst/>
            </a:prstGeom>
          </p:spPr>
        </p:pic>
        <p:pic>
          <p:nvPicPr>
            <p:cNvPr id="1033" name="Picture 9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6093296"/>
              <a:ext cx="2194208" cy="74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904" y="6021288"/>
              <a:ext cx="1314450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Obraz 10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6216045"/>
              <a:ext cx="1975076" cy="432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4520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ern="1200" cap="all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BAA29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BAA29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BAA29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 hidden="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846F8B-9047-4E7E-94BE-4A12289374A7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8" name="Picture 10" descr="WSL_prezentacja_SZABLONowe-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50813" y="533400"/>
            <a:ext cx="7427912" cy="6635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1030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150813" y="1601788"/>
            <a:ext cx="8229600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00800" y="209550"/>
            <a:ext cx="2135188" cy="474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FF996B9-476A-4E16-989B-AD33045C9FD2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  <p:grpSp>
        <p:nvGrpSpPr>
          <p:cNvPr id="12" name="Grupa 11"/>
          <p:cNvGrpSpPr/>
          <p:nvPr userDrawn="1"/>
        </p:nvGrpSpPr>
        <p:grpSpPr>
          <a:xfrm>
            <a:off x="0" y="5978755"/>
            <a:ext cx="9144000" cy="906629"/>
            <a:chOff x="0" y="5978755"/>
            <a:chExt cx="9144000" cy="906629"/>
          </a:xfrm>
        </p:grpSpPr>
        <p:pic>
          <p:nvPicPr>
            <p:cNvPr id="15" name="Obraz 14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8755"/>
              <a:ext cx="9144000" cy="906629"/>
            </a:xfrm>
            <a:prstGeom prst="rect">
              <a:avLst/>
            </a:prstGeom>
          </p:spPr>
        </p:pic>
        <p:pic>
          <p:nvPicPr>
            <p:cNvPr id="1033" name="Picture 9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6093296"/>
              <a:ext cx="2194208" cy="74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904" y="6021288"/>
              <a:ext cx="1314450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Obraz 10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6216045"/>
              <a:ext cx="1975076" cy="432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9732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ern="1200" cap="all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BAA29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BAA29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BAA29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David_McClelland#/media/File:DavidMcClelland.jpg" TargetMode="External"/><Relationship Id="rId5" Type="http://schemas.openxmlformats.org/officeDocument/2006/relationships/hyperlink" Target="https://psychology.unl.edu/symposium/pictures/1960RogerGBarker-WalterToman-DonaldWTaylor1200.jpeg" TargetMode="Externa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9" y="3808413"/>
            <a:ext cx="8363272" cy="156480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1400" dirty="0"/>
              <a:t>Projekt: </a:t>
            </a:r>
            <a:r>
              <a:rPr lang="pl-PL" sz="1400" b="1" dirty="0"/>
              <a:t>„LOGISTYKA STAWIA NA TECHNIKA – podnoszenie kwalifikacji zawodowych uczniów zawodu technik logistyk poprawiające ich zdolności </a:t>
            </a:r>
            <a:br>
              <a:rPr lang="pl-PL" sz="1400" b="1" dirty="0"/>
            </a:br>
            <a:r>
              <a:rPr lang="pl-PL" sz="1400" b="1" dirty="0"/>
              <a:t>do zdobycia zatrudnienia” </a:t>
            </a: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/>
              <a:t>NUMER PROJEKTU: </a:t>
            </a:r>
            <a:r>
              <a:rPr lang="pl-PL" sz="1400" b="1" dirty="0"/>
              <a:t>RPWP.08.03.01-30-0052/16</a:t>
            </a:r>
          </a:p>
        </p:txBody>
      </p:sp>
    </p:spTree>
    <p:extLst>
      <p:ext uri="{BB962C8B-B14F-4D97-AF65-F5344CB8AC3E}">
        <p14:creationId xmlns:p14="http://schemas.microsoft.com/office/powerpoint/2010/main" val="1482195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A211D70-E750-4863-AA4F-D65563386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Cele zarządzania kompetencjami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7BD9B9CD-5900-4C10-B443-C9860FC7E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+mj-lt"/>
              <a:buAutoNum type="arabicPeriod" startAt="5"/>
            </a:pPr>
            <a:r>
              <a:rPr lang="pl-PL" dirty="0" smtClean="0"/>
              <a:t>Określenie </a:t>
            </a:r>
            <a:r>
              <a:rPr lang="pl-PL" dirty="0"/>
              <a:t>właściwych standardów pracy na stanowiskach.</a:t>
            </a:r>
          </a:p>
          <a:p>
            <a:pPr algn="just">
              <a:buFont typeface="+mj-lt"/>
              <a:buAutoNum type="arabicPeriod" startAt="5"/>
            </a:pPr>
            <a:r>
              <a:rPr lang="pl-PL" dirty="0" smtClean="0"/>
              <a:t>Badanie </a:t>
            </a:r>
            <a:r>
              <a:rPr lang="pl-PL" dirty="0"/>
              <a:t>realnych kompetencji pracowników i kadry </a:t>
            </a:r>
            <a:r>
              <a:rPr lang="pl-PL" dirty="0" smtClean="0"/>
              <a:t>menedżerskiej, </a:t>
            </a:r>
            <a:r>
              <a:rPr lang="pl-PL" dirty="0"/>
              <a:t>umożliwiające </a:t>
            </a:r>
            <a:r>
              <a:rPr lang="pl-PL" dirty="0" smtClean="0"/>
              <a:t>dobór ludzi </a:t>
            </a:r>
            <a:r>
              <a:rPr lang="pl-PL" dirty="0"/>
              <a:t>na stanowiska w ramach organizacji </a:t>
            </a:r>
            <a:r>
              <a:rPr lang="pl-PL" dirty="0" smtClean="0"/>
              <a:t>oraz </a:t>
            </a:r>
            <a:r>
              <a:rPr lang="pl-PL" dirty="0"/>
              <a:t>ukierunkowujące rozwój zawodowy i przygotowanie ścieżki </a:t>
            </a:r>
            <a:r>
              <a:rPr lang="pl-PL" dirty="0" smtClean="0"/>
              <a:t>awansów</a:t>
            </a:r>
            <a:r>
              <a:rPr lang="pl-PL" dirty="0"/>
              <a:t>. </a:t>
            </a:r>
          </a:p>
          <a:p>
            <a:pPr algn="just">
              <a:buFont typeface="+mj-lt"/>
              <a:buAutoNum type="arabicPeriod" startAt="5"/>
            </a:pPr>
            <a:r>
              <a:rPr lang="pl-PL" dirty="0"/>
              <a:t>Przygotowanie pracowników w organizacji do bieżących i </a:t>
            </a:r>
            <a:r>
              <a:rPr lang="pl-PL" dirty="0" smtClean="0"/>
              <a:t>przyszłych zadań.</a:t>
            </a:r>
          </a:p>
          <a:p>
            <a:pPr algn="just">
              <a:buFont typeface="+mj-lt"/>
              <a:buAutoNum type="arabicPeriod" startAt="5"/>
            </a:pPr>
            <a:r>
              <a:rPr lang="pl-PL" dirty="0" smtClean="0"/>
              <a:t>Zwiększenie </a:t>
            </a:r>
            <a:r>
              <a:rPr lang="pl-PL" dirty="0"/>
              <a:t>wartości organizacji poprzez wzrost wartości </a:t>
            </a:r>
            <a:r>
              <a:rPr lang="pl-PL" dirty="0" smtClean="0"/>
              <a:t>kapitału ludzkiego.</a:t>
            </a:r>
            <a:endParaRPr lang="pl-PL" dirty="0"/>
          </a:p>
          <a:p>
            <a:pPr algn="just">
              <a:buFont typeface="+mj-lt"/>
              <a:buAutoNum type="arabicPeriod" startAt="5"/>
            </a:pPr>
            <a:r>
              <a:rPr lang="pl-PL" dirty="0" smtClean="0"/>
              <a:t>Zwiększenie </a:t>
            </a:r>
            <a:r>
              <a:rPr lang="pl-PL" dirty="0"/>
              <a:t>poziomu satysfakcji pracowników i ich pozycji </a:t>
            </a:r>
            <a:r>
              <a:rPr lang="pl-PL" dirty="0" smtClean="0"/>
              <a:t>na </a:t>
            </a:r>
            <a:r>
              <a:rPr lang="pl-PL" dirty="0"/>
              <a:t>rynku </a:t>
            </a:r>
            <a:r>
              <a:rPr lang="pl-PL" dirty="0" smtClean="0"/>
              <a:t>pracy poprzez </a:t>
            </a:r>
            <a:r>
              <a:rPr lang="pl-PL" dirty="0"/>
              <a:t>umożliwienie pracownikowi rozwoju </a:t>
            </a:r>
            <a:r>
              <a:rPr lang="pl-PL" dirty="0" smtClean="0"/>
              <a:t>zawodowego </a:t>
            </a:r>
            <a:r>
              <a:rPr lang="pl-PL" dirty="0"/>
              <a:t>lub przekwalifikowania </a:t>
            </a:r>
            <a:r>
              <a:rPr lang="pl-PL" dirty="0" smtClean="0"/>
              <a:t>się.</a:t>
            </a:r>
          </a:p>
          <a:p>
            <a:pPr algn="just">
              <a:buFont typeface="+mj-lt"/>
              <a:buAutoNum type="arabicPeriod" startAt="5"/>
            </a:pPr>
            <a:r>
              <a:rPr lang="pl-PL" dirty="0" smtClean="0"/>
              <a:t>Maksymalne </a:t>
            </a:r>
            <a:r>
              <a:rPr lang="pl-PL" dirty="0"/>
              <a:t>wykorzystanie silnych stron menedżerów i </a:t>
            </a:r>
            <a:r>
              <a:rPr lang="pl-PL" dirty="0" smtClean="0"/>
              <a:t>pracowników przy </a:t>
            </a:r>
            <a:r>
              <a:rPr lang="pl-PL" dirty="0"/>
              <a:t>marginalizacji wpływu ich słabych stron na </a:t>
            </a:r>
            <a:r>
              <a:rPr lang="pl-PL" dirty="0" smtClean="0"/>
              <a:t>organizację.</a:t>
            </a:r>
          </a:p>
          <a:p>
            <a:pPr algn="just">
              <a:buFont typeface="+mj-lt"/>
              <a:buAutoNum type="arabicPeriod" startAt="5"/>
            </a:pPr>
            <a:r>
              <a:rPr lang="pl-PL" dirty="0" smtClean="0"/>
              <a:t>Optymalizacja </a:t>
            </a:r>
            <a:r>
              <a:rPr lang="pl-PL" dirty="0"/>
              <a:t>relacji: nakłady na rozwój kapitału ludzkiego </a:t>
            </a:r>
            <a:r>
              <a:rPr lang="pl-PL" dirty="0" smtClean="0"/>
              <a:t>– </a:t>
            </a:r>
            <a:r>
              <a:rPr lang="pl-PL" dirty="0"/>
              <a:t>efekty tych </a:t>
            </a:r>
            <a:r>
              <a:rPr lang="pl-PL" dirty="0" smtClean="0"/>
              <a:t>nakładów.</a:t>
            </a:r>
          </a:p>
          <a:p>
            <a:pPr algn="just">
              <a:buFont typeface="+mj-lt"/>
              <a:buAutoNum type="arabicPeriod" startAt="5"/>
            </a:pPr>
            <a:endParaRPr lang="pl-PL" dirty="0"/>
          </a:p>
          <a:p>
            <a:pPr algn="just">
              <a:buFont typeface="+mj-lt"/>
              <a:buAutoNum type="arabicPeriod" startAt="5"/>
            </a:pPr>
            <a:endParaRPr lang="pl-PL" dirty="0" smtClean="0"/>
          </a:p>
          <a:p>
            <a:pPr algn="just">
              <a:buFont typeface="+mj-lt"/>
              <a:buAutoNum type="arabicPeriod" startAt="5"/>
            </a:pPr>
            <a:endParaRPr lang="pl-PL" dirty="0"/>
          </a:p>
          <a:p>
            <a:pPr marL="0" indent="0" algn="just"/>
            <a:r>
              <a:rPr lang="pl-PL" sz="1050" dirty="0" smtClean="0"/>
              <a:t>J. </a:t>
            </a:r>
            <a:r>
              <a:rPr lang="pl-PL" sz="1050" dirty="0"/>
              <a:t>Dudzińska-Głaz, Zarządzanie kompetencjami pracowników jako jeden z elementów strategicznego zarządzania zasobami </a:t>
            </a:r>
            <a:r>
              <a:rPr lang="pl-PL" sz="1050" dirty="0" smtClean="0"/>
              <a:t>ludzkimi [w:] </a:t>
            </a:r>
            <a:r>
              <a:rPr lang="pl-PL" sz="1050" dirty="0"/>
              <a:t>Zarządzanie kapitałem intelektualnym w organizacji inteligentnej, (Red.) W. Harasim, Wyższa Szkoła Promocji, Warszawa </a:t>
            </a:r>
            <a:r>
              <a:rPr lang="pl-PL" sz="1050" dirty="0" smtClean="0"/>
              <a:t>2012, s. 86 - 88 </a:t>
            </a:r>
            <a:endParaRPr lang="pl-PL" sz="105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="" xmlns:a16="http://schemas.microsoft.com/office/drawing/2014/main" id="{908E149F-ABD7-4C88-B5E8-3842E24B3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163F66-C03F-46A7-94F1-C169C5E1F7D1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214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C741618-BC0F-4236-B051-81C8F29D1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Kompetencje w logistyce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="" xmlns:a16="http://schemas.microsoft.com/office/drawing/2014/main" id="{7EE591A0-1913-4037-9C55-AD7813796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163F66-C03F-46A7-94F1-C169C5E1F7D1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pl-PL" dirty="0">
              <a:solidFill>
                <a:prstClr val="black"/>
              </a:solidFill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8789005"/>
              </p:ext>
            </p:extLst>
          </p:nvPr>
        </p:nvGraphicFramePr>
        <p:xfrm>
          <a:off x="150813" y="1294582"/>
          <a:ext cx="8229600" cy="4149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320511" y="5639178"/>
            <a:ext cx="821547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>
                <a:latin typeface="Arial" panose="020B0604020202020204" pitchFamily="34" charset="0"/>
                <a:cs typeface="Arial" panose="020B0604020202020204" pitchFamily="34" charset="0"/>
              </a:rPr>
              <a:t>BILANS KOMPETENCJI W </a:t>
            </a:r>
            <a:r>
              <a:rPr lang="pl-PL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BRANŻY TRANSPORT </a:t>
            </a:r>
            <a:r>
              <a:rPr lang="pl-PL" sz="105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LOGISTYKA, Centrum Ewaluacji </a:t>
            </a:r>
            <a:r>
              <a:rPr lang="pl-PL" sz="1050" dirty="0">
                <a:latin typeface="Arial" panose="020B0604020202020204" pitchFamily="34" charset="0"/>
                <a:cs typeface="Arial" panose="020B0604020202020204" pitchFamily="34" charset="0"/>
              </a:rPr>
              <a:t>i Analiz </a:t>
            </a:r>
            <a:r>
              <a:rPr lang="pl-PL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Polityk Publicznych oraz Interdyscyplinarne Centrum Badań </a:t>
            </a:r>
            <a:r>
              <a:rPr lang="pl-PL" sz="1050" dirty="0">
                <a:latin typeface="Arial" panose="020B0604020202020204" pitchFamily="34" charset="0"/>
                <a:cs typeface="Arial" panose="020B0604020202020204" pitchFamily="34" charset="0"/>
              </a:rPr>
              <a:t>i Rozwoju </a:t>
            </a:r>
            <a:r>
              <a:rPr lang="pl-PL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Organizacji Uniwersytet Jagielloński, Kraków, listopad 2015</a:t>
            </a:r>
            <a:endParaRPr lang="pl-PL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63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82160F9-A4A3-4F97-B4D5-88215CD9A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Kompetencje w logistyce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="" xmlns:a16="http://schemas.microsoft.com/office/drawing/2014/main" id="{C89B1FD9-AC22-4200-8CEC-12A1B81FE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2BDEF4-7D18-48FF-9747-C90C36B1F3E0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pl-PL" dirty="0">
              <a:solidFill>
                <a:prstClr val="black"/>
              </a:solidFill>
            </a:endParaRPr>
          </a:p>
        </p:txBody>
      </p:sp>
      <p:graphicFrame>
        <p:nvGraphicFramePr>
          <p:cNvPr id="14" name="Symbol zastępczy zawartości 13"/>
          <p:cNvGraphicFramePr>
            <a:graphicFrameLocks noGrp="1"/>
          </p:cNvGraphicFramePr>
          <p:nvPr>
            <p:ph idx="1"/>
          </p:nvPr>
        </p:nvGraphicFramePr>
        <p:xfrm>
          <a:off x="150813" y="1601788"/>
          <a:ext cx="8229600" cy="4149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pole tekstowe 14"/>
          <p:cNvSpPr txBox="1"/>
          <p:nvPr/>
        </p:nvSpPr>
        <p:spPr>
          <a:xfrm>
            <a:off x="150813" y="5624555"/>
            <a:ext cx="78970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Raport </a:t>
            </a:r>
            <a:r>
              <a:rPr lang="pl-PL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Hays</a:t>
            </a:r>
            <a:r>
              <a:rPr lang="pl-PL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Poland, Cała prawda o logistyce 2017</a:t>
            </a:r>
            <a:endParaRPr lang="pl-PL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791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FFA2B78-088A-4470-958F-8F897A0C0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Profil kompetencji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228A6825-DD78-4392-BD52-E8A6B7360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algn="just"/>
            <a:r>
              <a:rPr lang="pl-PL" dirty="0" smtClean="0"/>
              <a:t>Tworzenie profilu kompetencji dla każdego stanowiska pracy w organizacji pozwala na wyodrębnienie zestawu cech / umiejętności wymaganych do realizacji celów organizacji. Co więcej, profile kompetencji znajdują zastosowanie również w:</a:t>
            </a:r>
          </a:p>
          <a:p>
            <a:pPr marL="0" algn="just">
              <a:buFont typeface="Wingdings" panose="05000000000000000000" pitchFamily="2" charset="2"/>
              <a:buChar char="§"/>
            </a:pPr>
            <a:r>
              <a:rPr lang="pl-PL" dirty="0" smtClean="0"/>
              <a:t>Opisach stanowisk</a:t>
            </a:r>
          </a:p>
          <a:p>
            <a:pPr marL="0" algn="just">
              <a:buFont typeface="Wingdings" panose="05000000000000000000" pitchFamily="2" charset="2"/>
              <a:buChar char="§"/>
            </a:pPr>
            <a:r>
              <a:rPr lang="pl-PL" dirty="0" smtClean="0"/>
              <a:t>Rekrutacji i selekcji (tworzenia ogłoszeń, doboru metod selekcji pracowników)</a:t>
            </a:r>
          </a:p>
          <a:p>
            <a:pPr marL="288000" algn="just">
              <a:buFont typeface="Wingdings" panose="05000000000000000000" pitchFamily="2" charset="2"/>
              <a:buChar char="§"/>
            </a:pPr>
            <a:r>
              <a:rPr lang="pl-PL" dirty="0"/>
              <a:t>Systemach ocen pracowniczych (różnice pomiędzy pożądanymi a </a:t>
            </a:r>
            <a:r>
              <a:rPr lang="pl-PL" dirty="0" smtClean="0"/>
              <a:t>posiadanymi kompetencjami</a:t>
            </a:r>
            <a:r>
              <a:rPr lang="pl-PL" dirty="0"/>
              <a:t>)</a:t>
            </a:r>
          </a:p>
          <a:p>
            <a:pPr marL="396000" algn="just">
              <a:buFont typeface="Wingdings" panose="05000000000000000000" pitchFamily="2" charset="2"/>
              <a:buChar char="§"/>
            </a:pPr>
            <a:r>
              <a:rPr lang="pl-PL" dirty="0" smtClean="0"/>
              <a:t>Budowaniu ścieżek kariery (możliwości przejścia na inne stanowisko pracy o innym profilu kompetencyjnym dzięki posiadanym kompetencjom)</a:t>
            </a:r>
          </a:p>
          <a:p>
            <a:pPr marL="53100" indent="0" algn="just"/>
            <a:r>
              <a:rPr lang="pl-PL" dirty="0" smtClean="0"/>
              <a:t>Profile kompetencyjne są tworzone zarówno dla stanowiska pracy jak i dla konkretnego pracownika.</a:t>
            </a:r>
          </a:p>
          <a:p>
            <a:pPr marL="0" algn="just">
              <a:buFont typeface="Wingdings" panose="05000000000000000000" pitchFamily="2" charset="2"/>
              <a:buChar char="§"/>
            </a:pPr>
            <a:endParaRPr lang="pl-PL" dirty="0" smtClean="0"/>
          </a:p>
          <a:p>
            <a:pPr marL="0" algn="just"/>
            <a:endParaRPr lang="pl-PL" dirty="0" smtClean="0"/>
          </a:p>
          <a:p>
            <a:pPr algn="just"/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="" xmlns:a16="http://schemas.microsoft.com/office/drawing/2014/main" id="{B7A8AF75-6ACB-4FF4-A3D4-A13F469C2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163F66-C03F-46A7-94F1-C169C5E1F7D1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774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Profil kompetencji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Posiadane kompetencje pracownika na stanowisku </a:t>
            </a:r>
            <a:r>
              <a:rPr lang="pl-PL" i="1" dirty="0" smtClean="0"/>
              <a:t>spedytor</a:t>
            </a:r>
            <a:endParaRPr lang="pl-PL" dirty="0"/>
          </a:p>
        </p:txBody>
      </p:sp>
      <p:graphicFrame>
        <p:nvGraphicFramePr>
          <p:cNvPr id="9" name="Symbol zastępczy zawartości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92308624"/>
              </p:ext>
            </p:extLst>
          </p:nvPr>
        </p:nvGraphicFramePr>
        <p:xfrm>
          <a:off x="150813" y="2174875"/>
          <a:ext cx="4276726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12898"/>
                <a:gridCol w="1363828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Kompetencje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Poziom</a:t>
                      </a:r>
                      <a:r>
                        <a:rPr lang="pl-PL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l-PL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Radzenie sobie ze stresem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Uczciwość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Transport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Troska o jakość / sumienność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Język angielski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Symbol zastępczy tekstu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 smtClean="0"/>
              <a:t>Wymagany poziom kompetencji na stanowisku </a:t>
            </a:r>
            <a:r>
              <a:rPr lang="pl-PL" i="1" dirty="0" smtClean="0"/>
              <a:t>spedytor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163F66-C03F-46A7-94F1-C169C5E1F7D1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pl-PL" dirty="0">
              <a:solidFill>
                <a:prstClr val="black"/>
              </a:solidFill>
            </a:endParaRPr>
          </a:p>
        </p:txBody>
      </p:sp>
      <p:graphicFrame>
        <p:nvGraphicFramePr>
          <p:cNvPr id="15" name="Symbol zastępczy zawartości 1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613439805"/>
              </p:ext>
            </p:extLst>
          </p:nvPr>
        </p:nvGraphicFramePr>
        <p:xfrm>
          <a:off x="4722828" y="2174875"/>
          <a:ext cx="3966324" cy="21959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6109"/>
                <a:gridCol w="1230215"/>
              </a:tblGrid>
              <a:tr h="312893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600" b="1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Kompetencje</a:t>
                      </a:r>
                      <a:endParaRPr lang="pl-PL" sz="16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995" marR="4995" marT="499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Poziom </a:t>
                      </a:r>
                      <a:endParaRPr lang="pl-PL" sz="16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995" marR="4995" marT="4995" marB="0" anchor="ctr"/>
                </a:tc>
              </a:tr>
              <a:tr h="376621"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60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Radzenie sobie ze stresem</a:t>
                      </a:r>
                      <a:endParaRPr lang="pl-PL" sz="16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995" marR="4995" marT="499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4995" marR="4995" marT="4995" marB="0" anchor="ctr"/>
                </a:tc>
              </a:tr>
              <a:tr h="376621"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60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Uczciwość</a:t>
                      </a:r>
                      <a:endParaRPr lang="pl-PL" sz="16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995" marR="4995" marT="499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4995" marR="4995" marT="4995" marB="0" anchor="ctr"/>
                </a:tc>
              </a:tr>
              <a:tr h="376621"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60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Transport</a:t>
                      </a:r>
                      <a:endParaRPr lang="pl-PL" sz="16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995" marR="4995" marT="499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u="none" strike="noStrike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pl-PL" sz="1600" u="none" strike="noStrike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995" marR="4995" marT="4995" marB="0" anchor="ctr"/>
                </a:tc>
              </a:tr>
              <a:tr h="376621"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60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Troska o jakość / sumienność</a:t>
                      </a:r>
                      <a:endParaRPr lang="pl-PL" sz="16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995" marR="4995" marT="499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4995" marR="4995" marT="4995" marB="0" anchor="ctr"/>
                </a:tc>
              </a:tr>
              <a:tr h="376621"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60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Język angielski</a:t>
                      </a:r>
                      <a:endParaRPr lang="pl-PL" sz="16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995" marR="4995" marT="499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pl-PL" sz="16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995" marR="4995" marT="499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0632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Profil kompetencji</a:t>
            </a:r>
            <a:endParaRPr lang="pl-PL" dirty="0"/>
          </a:p>
        </p:txBody>
      </p:sp>
      <p:graphicFrame>
        <p:nvGraphicFramePr>
          <p:cNvPr id="13" name="Symbol zastępczy zawartości 1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59923522"/>
              </p:ext>
            </p:extLst>
          </p:nvPr>
        </p:nvGraphicFramePr>
        <p:xfrm>
          <a:off x="150813" y="1600200"/>
          <a:ext cx="4276725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Symbol zastępczy zawartości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r>
              <a:rPr lang="pl-PL" dirty="0" smtClean="0"/>
              <a:t>Z wykresu można wywnioskować, że pracownik spełnia wymogi stawiane przez pracodawcę w zakresie znajomości języka angielskiego oraz uczciwości, natomiast pozostałe kompetencje są poniżej wymaganego poziomu.</a:t>
            </a:r>
          </a:p>
          <a:p>
            <a:pPr algn="just"/>
            <a:r>
              <a:rPr lang="pl-PL" dirty="0" smtClean="0"/>
              <a:t>Pracodawca może więc wypełnić lukę kompetencyjną poprzez:</a:t>
            </a:r>
          </a:p>
          <a:p>
            <a:pPr lvl="1" algn="just"/>
            <a:r>
              <a:rPr lang="pl-PL" dirty="0" smtClean="0"/>
              <a:t>Zatrudnienie osoby o odpowiednim profilu kompetencyjnym</a:t>
            </a:r>
          </a:p>
          <a:p>
            <a:pPr marL="457200" lvl="1" indent="0" algn="ctr">
              <a:buNone/>
            </a:pPr>
            <a:r>
              <a:rPr lang="pl-PL" dirty="0" smtClean="0"/>
              <a:t>Lub </a:t>
            </a:r>
          </a:p>
          <a:p>
            <a:pPr lvl="1" algn="just"/>
            <a:r>
              <a:rPr lang="pl-PL" dirty="0" smtClean="0"/>
              <a:t>Przeszkolenia pracownika z zakresu radzenia sobie ze stresem (szkolenia miękkie) lub/i wysłanie pracownika na kursy specjalistyczne związane </a:t>
            </a:r>
            <a:r>
              <a:rPr lang="pl-PL" smtClean="0"/>
              <a:t>z transportem</a:t>
            </a: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27A8D1-E4BC-4E09-9DBB-AA60B2AC1961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6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8183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01497" y="3808413"/>
            <a:ext cx="4446969" cy="113275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dirty="0"/>
              <a:t>Zarządzanie kompetencjami w przedsiębiorstwach logistycznych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180013" y="5085184"/>
            <a:ext cx="3733800" cy="550863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pl-PL" dirty="0"/>
              <a:t>Autor: Adam Koliński</a:t>
            </a:r>
          </a:p>
        </p:txBody>
      </p:sp>
    </p:spTree>
    <p:extLst>
      <p:ext uri="{BB962C8B-B14F-4D97-AF65-F5344CB8AC3E}">
        <p14:creationId xmlns:p14="http://schemas.microsoft.com/office/powerpoint/2010/main" val="1302816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0D58672-4D9D-4A70-B27A-CECC19C5D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HISTORIA</a:t>
            </a:r>
          </a:p>
        </p:txBody>
      </p:sp>
      <p:pic>
        <p:nvPicPr>
          <p:cNvPr id="11" name="Symbol zastępczy zawartości 10">
            <a:extLst>
              <a:ext uri="{FF2B5EF4-FFF2-40B4-BE49-F238E27FC236}">
                <a16:creationId xmlns="" xmlns:a16="http://schemas.microsoft.com/office/drawing/2014/main" id="{1102D664-347B-4EC2-90E8-ABD66BC52F9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1562" y="3803618"/>
            <a:ext cx="3657600" cy="20177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1E933EA-B80F-46B3-A92D-9C35377A6CE5}" type="slidenum">
              <a:rPr lang="pl-PL" altLang="pl-PL"/>
              <a:pPr eaLnBrk="1" hangingPunct="1"/>
              <a:t>3</a:t>
            </a:fld>
            <a:endParaRPr lang="pl-PL" altLang="pl-PL"/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="" xmlns:a16="http://schemas.microsoft.com/office/drawing/2014/main" id="{5C51C6D9-8842-40C4-A8CC-860C9FBC50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512" y="1600200"/>
            <a:ext cx="1583700" cy="2141538"/>
          </a:xfrm>
        </p:spPr>
      </p:pic>
      <p:sp>
        <p:nvSpPr>
          <p:cNvPr id="12" name="Owal 11">
            <a:extLst>
              <a:ext uri="{FF2B5EF4-FFF2-40B4-BE49-F238E27FC236}">
                <a16:creationId xmlns="" xmlns:a16="http://schemas.microsoft.com/office/drawing/2014/main" id="{8729C032-B364-4290-A46F-1F36E9835AAD}"/>
              </a:ext>
            </a:extLst>
          </p:cNvPr>
          <p:cNvSpPr/>
          <p:nvPr/>
        </p:nvSpPr>
        <p:spPr>
          <a:xfrm>
            <a:off x="6049107" y="3898575"/>
            <a:ext cx="1139483" cy="12752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>
            <a:extLst>
              <a:ext uri="{FF2B5EF4-FFF2-40B4-BE49-F238E27FC236}">
                <a16:creationId xmlns="" xmlns:a16="http://schemas.microsoft.com/office/drawing/2014/main" id="{3E1B0A12-1978-4CBB-93B1-983820968A83}"/>
              </a:ext>
            </a:extLst>
          </p:cNvPr>
          <p:cNvSpPr txBox="1"/>
          <p:nvPr/>
        </p:nvSpPr>
        <p:spPr>
          <a:xfrm>
            <a:off x="309489" y="1600200"/>
            <a:ext cx="42584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Robert White (na dole) wyróżnił nową cechę ludzką, którą nazwał „kompetencja” (z ang.</a:t>
            </a:r>
            <a:r>
              <a:rPr lang="pl-PL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i="1" dirty="0" err="1">
                <a:latin typeface="Arial" panose="020B0604020202020204" pitchFamily="34" charset="0"/>
                <a:cs typeface="Arial" panose="020B0604020202020204" pitchFamily="34" charset="0"/>
              </a:rPr>
              <a:t>competence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). David C.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McClelland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wprowadził pierwsze „testy” mierzenia kompetencji, ponieważ zauważył, że to nie inteligencja decyduje o skuteczności działań człowieka, ale np. motywacja, postrzeganie siebie. Testy inteligencji nie będą przydatne przy sprawdzaniu, jak dana osoba zareaguje w konkretnej sytuacji.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="" xmlns:a16="http://schemas.microsoft.com/office/drawing/2014/main" id="{679F56E9-9291-4C14-9A76-955B7D2FABB2}"/>
              </a:ext>
            </a:extLst>
          </p:cNvPr>
          <p:cNvSpPr txBox="1"/>
          <p:nvPr/>
        </p:nvSpPr>
        <p:spPr>
          <a:xfrm>
            <a:off x="309489" y="5257800"/>
            <a:ext cx="42584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https://psychology.unl.edu/symposium/pictures/1960RogerGBarker-WalterToman-DonaldWTaylor1200.jpeg</a:t>
            </a:r>
            <a:r>
              <a:rPr lang="pl-PL" sz="1050" dirty="0">
                <a:latin typeface="Arial" panose="020B0604020202020204" pitchFamily="34" charset="0"/>
                <a:cs typeface="Arial" panose="020B0604020202020204" pitchFamily="34" charset="0"/>
              </a:rPr>
              <a:t>, data dostępu: 23.11.2018</a:t>
            </a:r>
          </a:p>
          <a:p>
            <a:r>
              <a:rPr lang="pl-PL" sz="105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https://en.wikipedia.org/wiki/David_McClelland#/media/File:DavidMcClelland.jpg</a:t>
            </a:r>
            <a:r>
              <a:rPr lang="pl-PL" sz="1050" dirty="0">
                <a:latin typeface="Arial" panose="020B0604020202020204" pitchFamily="34" charset="0"/>
                <a:cs typeface="Arial" panose="020B0604020202020204" pitchFamily="34" charset="0"/>
              </a:rPr>
              <a:t>, data dostępu 23.11.2018</a:t>
            </a:r>
          </a:p>
        </p:txBody>
      </p:sp>
    </p:spTree>
    <p:extLst>
      <p:ext uri="{BB962C8B-B14F-4D97-AF65-F5344CB8AC3E}">
        <p14:creationId xmlns:p14="http://schemas.microsoft.com/office/powerpoint/2010/main" val="1438924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="" xmlns:a16="http://schemas.microsoft.com/office/drawing/2014/main" id="{F4D37787-8253-4B4E-B6AB-91C095758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kompetencje</a:t>
            </a:r>
          </a:p>
        </p:txBody>
      </p:sp>
      <p:sp>
        <p:nvSpPr>
          <p:cNvPr id="7" name="Symbol zastępczy zawartości 6">
            <a:extLst>
              <a:ext uri="{FF2B5EF4-FFF2-40B4-BE49-F238E27FC236}">
                <a16:creationId xmlns="" xmlns:a16="http://schemas.microsoft.com/office/drawing/2014/main" id="{3D17F9FF-F96A-48DB-BCB4-C0EF47EED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sz="1800" dirty="0"/>
              <a:t>Kompetencje są zbiorem elementów, charakteryzujących danego człowieka, do których można zaliczyć:</a:t>
            </a:r>
          </a:p>
          <a:p>
            <a:pPr algn="just"/>
            <a:r>
              <a:rPr lang="pl-PL" sz="1800" dirty="0"/>
              <a:t>Uzdolnienia i predyspozycje ważne w danej pracy oraz wewnętrzne motywacja</a:t>
            </a:r>
          </a:p>
          <a:p>
            <a:pPr algn="just"/>
            <a:r>
              <a:rPr lang="pl-PL" sz="1800" dirty="0"/>
              <a:t>Wykształcenie i wiedza</a:t>
            </a:r>
          </a:p>
          <a:p>
            <a:pPr algn="just"/>
            <a:r>
              <a:rPr lang="pl-PL" sz="1800" dirty="0"/>
              <a:t>Doświadczenie i praktyczne umiejętności</a:t>
            </a:r>
          </a:p>
          <a:p>
            <a:pPr algn="just"/>
            <a:r>
              <a:rPr lang="pl-PL" sz="1800" dirty="0"/>
              <a:t>Postawy i zachowania oczekiwane przez pracodawcę</a:t>
            </a:r>
          </a:p>
          <a:p>
            <a:pPr algn="just"/>
            <a:r>
              <a:rPr lang="pl-PL" sz="1800" dirty="0"/>
              <a:t>Formalne uprawnienia do działania w imieniu organizacji (np. prowadzenia określonych spraw, podejmowania decyzji, podpisywania umów itp.)</a:t>
            </a:r>
          </a:p>
          <a:p>
            <a:pPr algn="just"/>
            <a:r>
              <a:rPr lang="pl-PL" sz="1800" dirty="0"/>
              <a:t>Cechy psychofizyczne ważne w danej pracy (np. kreatywność, odwaga, siła, dobry stan zdrowia)</a:t>
            </a:r>
          </a:p>
          <a:p>
            <a:pPr marL="0" indent="0" algn="just">
              <a:buNone/>
            </a:pPr>
            <a:endParaRPr lang="pl-PL" sz="1800" dirty="0"/>
          </a:p>
          <a:p>
            <a:pPr marL="0" indent="0" algn="just">
              <a:buNone/>
            </a:pPr>
            <a:endParaRPr lang="pl-PL" sz="1800" dirty="0"/>
          </a:p>
          <a:p>
            <a:pPr algn="just"/>
            <a:endParaRPr lang="pl-PL" sz="1800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="" xmlns:a16="http://schemas.microsoft.com/office/drawing/2014/main" id="{D2A450D1-1D8E-4C6A-988E-F9E1AE768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2BDEF4-7D18-48FF-9747-C90C36B1F3E0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="" xmlns:a16="http://schemas.microsoft.com/office/drawing/2014/main" id="{8A2216D9-1740-434A-9667-C94B78476622}"/>
              </a:ext>
            </a:extLst>
          </p:cNvPr>
          <p:cNvSpPr txBox="1"/>
          <p:nvPr/>
        </p:nvSpPr>
        <p:spPr>
          <a:xfrm>
            <a:off x="348916" y="5437810"/>
            <a:ext cx="78927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>
                <a:latin typeface="Arial" panose="020B0604020202020204" pitchFamily="34" charset="0"/>
                <a:cs typeface="Arial" panose="020B0604020202020204" pitchFamily="34" charset="0"/>
              </a:rPr>
              <a:t>T. </a:t>
            </a:r>
            <a:r>
              <a:rPr lang="pl-PL" sz="1050" dirty="0" err="1">
                <a:latin typeface="Arial" panose="020B0604020202020204" pitchFamily="34" charset="0"/>
                <a:cs typeface="Arial" panose="020B0604020202020204" pitchFamily="34" charset="0"/>
              </a:rPr>
              <a:t>Oleksyn</a:t>
            </a:r>
            <a:r>
              <a:rPr lang="pl-PL" sz="1050" dirty="0">
                <a:latin typeface="Arial" panose="020B0604020202020204" pitchFamily="34" charset="0"/>
                <a:cs typeface="Arial" panose="020B0604020202020204" pitchFamily="34" charset="0"/>
              </a:rPr>
              <a:t>, Zarządzanie zasobami ludzkimi w organizacji, Oficyna a Wolters Kluwer business, Kraków 2008, s. 96-97</a:t>
            </a:r>
          </a:p>
        </p:txBody>
      </p:sp>
    </p:spTree>
    <p:extLst>
      <p:ext uri="{BB962C8B-B14F-4D97-AF65-F5344CB8AC3E}">
        <p14:creationId xmlns:p14="http://schemas.microsoft.com/office/powerpoint/2010/main" val="1532645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="" xmlns:a16="http://schemas.microsoft.com/office/drawing/2014/main" id="{3E044100-1F40-4995-80B9-1C88BD035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Kompetencja a kwalifikacje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="" xmlns:a16="http://schemas.microsoft.com/office/drawing/2014/main" id="{A881DD7C-0C8E-4B00-BFF0-61B44F053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2BDEF4-7D18-48FF-9747-C90C36B1F3E0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13" name="Prostokąt: zaokrąglone rogi 12">
            <a:extLst>
              <a:ext uri="{FF2B5EF4-FFF2-40B4-BE49-F238E27FC236}">
                <a16:creationId xmlns="" xmlns:a16="http://schemas.microsoft.com/office/drawing/2014/main" id="{D4BEDFB2-695F-47A2-85DB-3415E59FC8AA}"/>
              </a:ext>
            </a:extLst>
          </p:cNvPr>
          <p:cNvSpPr/>
          <p:nvPr/>
        </p:nvSpPr>
        <p:spPr>
          <a:xfrm>
            <a:off x="608012" y="1925053"/>
            <a:ext cx="2917241" cy="8783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Kompetencje</a:t>
            </a:r>
          </a:p>
        </p:txBody>
      </p:sp>
      <p:sp>
        <p:nvSpPr>
          <p:cNvPr id="14" name="Prostokąt: zaokrąglone rogi 13">
            <a:extLst>
              <a:ext uri="{FF2B5EF4-FFF2-40B4-BE49-F238E27FC236}">
                <a16:creationId xmlns="" xmlns:a16="http://schemas.microsoft.com/office/drawing/2014/main" id="{42BD1346-1ADE-4C5D-A9FE-0B19064AAE22}"/>
              </a:ext>
            </a:extLst>
          </p:cNvPr>
          <p:cNvSpPr/>
          <p:nvPr/>
        </p:nvSpPr>
        <p:spPr>
          <a:xfrm>
            <a:off x="5246603" y="1925052"/>
            <a:ext cx="2917241" cy="8783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Kwalifikacje</a:t>
            </a:r>
          </a:p>
        </p:txBody>
      </p:sp>
      <p:sp>
        <p:nvSpPr>
          <p:cNvPr id="15" name="Nie równa się 14">
            <a:extLst>
              <a:ext uri="{FF2B5EF4-FFF2-40B4-BE49-F238E27FC236}">
                <a16:creationId xmlns="" xmlns:a16="http://schemas.microsoft.com/office/drawing/2014/main" id="{5078975C-2C3C-4918-B2FB-B37C66C49973}"/>
              </a:ext>
            </a:extLst>
          </p:cNvPr>
          <p:cNvSpPr/>
          <p:nvPr/>
        </p:nvSpPr>
        <p:spPr>
          <a:xfrm>
            <a:off x="3820444" y="2009274"/>
            <a:ext cx="1088440" cy="664743"/>
          </a:xfrm>
          <a:prstGeom prst="mathNotEqual">
            <a:avLst>
              <a:gd name="adj1" fmla="val 23520"/>
              <a:gd name="adj2" fmla="val 6423519"/>
              <a:gd name="adj3" fmla="val 1176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cxnSp>
        <p:nvCxnSpPr>
          <p:cNvPr id="17" name="Łącznik prosty ze strzałką 16">
            <a:extLst>
              <a:ext uri="{FF2B5EF4-FFF2-40B4-BE49-F238E27FC236}">
                <a16:creationId xmlns="" xmlns:a16="http://schemas.microsoft.com/office/drawing/2014/main" id="{EC3DDE44-F3A0-4341-A035-3CC1BCABC6E2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2066633" y="2803358"/>
            <a:ext cx="0" cy="91757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rostokąt: zaokrąglone rogi 18">
            <a:extLst>
              <a:ext uri="{FF2B5EF4-FFF2-40B4-BE49-F238E27FC236}">
                <a16:creationId xmlns="" xmlns:a16="http://schemas.microsoft.com/office/drawing/2014/main" id="{278AFACE-CF77-473E-98CA-7D2402A20E6D}"/>
              </a:ext>
            </a:extLst>
          </p:cNvPr>
          <p:cNvSpPr/>
          <p:nvPr/>
        </p:nvSpPr>
        <p:spPr>
          <a:xfrm>
            <a:off x="622467" y="3720933"/>
            <a:ext cx="2917241" cy="129623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Wiedza, umiejętności, zdolności</a:t>
            </a:r>
          </a:p>
        </p:txBody>
      </p:sp>
      <p:sp>
        <p:nvSpPr>
          <p:cNvPr id="23" name="Prostokąt: zaokrąglone rogi 22">
            <a:extLst>
              <a:ext uri="{FF2B5EF4-FFF2-40B4-BE49-F238E27FC236}">
                <a16:creationId xmlns="" xmlns:a16="http://schemas.microsoft.com/office/drawing/2014/main" id="{DED67339-2B77-4DA3-B9A9-9A5441B90A83}"/>
              </a:ext>
            </a:extLst>
          </p:cNvPr>
          <p:cNvSpPr/>
          <p:nvPr/>
        </p:nvSpPr>
        <p:spPr>
          <a:xfrm>
            <a:off x="5246603" y="3728953"/>
            <a:ext cx="2917241" cy="128821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Wiedza dająca się zmierzyć, oszacować, np. w postaci dyplomów, certyfikatów</a:t>
            </a:r>
          </a:p>
        </p:txBody>
      </p:sp>
      <p:cxnSp>
        <p:nvCxnSpPr>
          <p:cNvPr id="24" name="Łącznik prosty ze strzałką 23">
            <a:extLst>
              <a:ext uri="{FF2B5EF4-FFF2-40B4-BE49-F238E27FC236}">
                <a16:creationId xmlns="" xmlns:a16="http://schemas.microsoft.com/office/drawing/2014/main" id="{E7F0A775-018A-4AB4-89E1-7E9DB3B8F734}"/>
              </a:ext>
            </a:extLst>
          </p:cNvPr>
          <p:cNvCxnSpPr>
            <a:cxnSpLocks/>
          </p:cNvCxnSpPr>
          <p:nvPr/>
        </p:nvCxnSpPr>
        <p:spPr>
          <a:xfrm>
            <a:off x="6722477" y="2803358"/>
            <a:ext cx="0" cy="91757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trzałka: pagon 29">
            <a:extLst>
              <a:ext uri="{FF2B5EF4-FFF2-40B4-BE49-F238E27FC236}">
                <a16:creationId xmlns="" xmlns:a16="http://schemas.microsoft.com/office/drawing/2014/main" id="{DC047ECC-B291-4F6A-A0AD-4A972D0A28C1}"/>
              </a:ext>
            </a:extLst>
          </p:cNvPr>
          <p:cNvSpPr/>
          <p:nvPr/>
        </p:nvSpPr>
        <p:spPr>
          <a:xfrm>
            <a:off x="3877426" y="3676650"/>
            <a:ext cx="995362" cy="1419726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92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E9052D4-EA04-46CC-8760-D80F03412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Podział kompetencji</a:t>
            </a:r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="" xmlns:a16="http://schemas.microsoft.com/office/drawing/2014/main" id="{A84BE22F-A767-4176-928E-AC78814B15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4281405"/>
              </p:ext>
            </p:extLst>
          </p:nvPr>
        </p:nvGraphicFramePr>
        <p:xfrm>
          <a:off x="792000" y="1601788"/>
          <a:ext cx="7560000" cy="38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000">
                  <a:extLst>
                    <a:ext uri="{9D8B030D-6E8A-4147-A177-3AD203B41FA5}">
                      <a16:colId xmlns="" xmlns:a16="http://schemas.microsoft.com/office/drawing/2014/main" val="3975881567"/>
                    </a:ext>
                  </a:extLst>
                </a:gridCol>
                <a:gridCol w="2520000">
                  <a:extLst>
                    <a:ext uri="{9D8B030D-6E8A-4147-A177-3AD203B41FA5}">
                      <a16:colId xmlns="" xmlns:a16="http://schemas.microsoft.com/office/drawing/2014/main" val="3355725193"/>
                    </a:ext>
                  </a:extLst>
                </a:gridCol>
                <a:gridCol w="2520000">
                  <a:extLst>
                    <a:ext uri="{9D8B030D-6E8A-4147-A177-3AD203B41FA5}">
                      <a16:colId xmlns="" xmlns:a16="http://schemas.microsoft.com/office/drawing/2014/main" val="149978113"/>
                    </a:ext>
                  </a:extLst>
                </a:gridCol>
              </a:tblGrid>
              <a:tr h="1296000">
                <a:tc>
                  <a:txBody>
                    <a:bodyPr/>
                    <a:lstStyle/>
                    <a:p>
                      <a:pPr algn="ctr"/>
                      <a:endParaRPr lang="pl-PL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ZAWODOWE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OSOBISTE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90589468"/>
                  </a:ext>
                </a:extLst>
              </a:tr>
              <a:tr h="1296000">
                <a:tc>
                  <a:txBody>
                    <a:bodyPr/>
                    <a:lstStyle/>
                    <a:p>
                      <a:pPr algn="l"/>
                      <a:r>
                        <a:rPr lang="pl-PL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KONCEPCYJNE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2400" b="1" dirty="0">
                        <a:ln>
                          <a:solidFill>
                            <a:schemeClr val="accent6"/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7126519"/>
                  </a:ext>
                </a:extLst>
              </a:tr>
              <a:tr h="1296000">
                <a:tc>
                  <a:txBody>
                    <a:bodyPr/>
                    <a:lstStyle/>
                    <a:p>
                      <a:pPr algn="l"/>
                      <a:r>
                        <a:rPr lang="pl-PL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OPERACYJNE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24500820"/>
                  </a:ext>
                </a:extLst>
              </a:tr>
            </a:tbl>
          </a:graphicData>
        </a:graphic>
      </p:graphicFrame>
      <p:sp>
        <p:nvSpPr>
          <p:cNvPr id="4" name="Symbol zastępczy numeru slajdu 3">
            <a:extLst>
              <a:ext uri="{FF2B5EF4-FFF2-40B4-BE49-F238E27FC236}">
                <a16:creationId xmlns="" xmlns:a16="http://schemas.microsoft.com/office/drawing/2014/main" id="{4D343583-BC77-40CE-BDB5-04EC64DE0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E9048-BAE1-482F-9659-B499D65C702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6" name="Owal 5">
            <a:extLst>
              <a:ext uri="{FF2B5EF4-FFF2-40B4-BE49-F238E27FC236}">
                <a16:creationId xmlns="" xmlns:a16="http://schemas.microsoft.com/office/drawing/2014/main" id="{45FC1D6D-19AD-40FE-AEB3-DB2FC831A09A}"/>
              </a:ext>
            </a:extLst>
          </p:cNvPr>
          <p:cNvSpPr/>
          <p:nvPr/>
        </p:nvSpPr>
        <p:spPr>
          <a:xfrm>
            <a:off x="3235569" y="2771335"/>
            <a:ext cx="2391509" cy="12942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KOGNITYWNE</a:t>
            </a:r>
          </a:p>
        </p:txBody>
      </p:sp>
      <p:sp>
        <p:nvSpPr>
          <p:cNvPr id="7" name="Owal 6">
            <a:extLst>
              <a:ext uri="{FF2B5EF4-FFF2-40B4-BE49-F238E27FC236}">
                <a16:creationId xmlns="" xmlns:a16="http://schemas.microsoft.com/office/drawing/2014/main" id="{4836D1B8-DFD6-45EE-A7C1-32E7B9D3610E}"/>
              </a:ext>
            </a:extLst>
          </p:cNvPr>
          <p:cNvSpPr/>
          <p:nvPr/>
        </p:nvSpPr>
        <p:spPr>
          <a:xfrm>
            <a:off x="6129304" y="2771335"/>
            <a:ext cx="2222696" cy="12942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META</a:t>
            </a:r>
            <a:b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KOMPETENCJE</a:t>
            </a:r>
          </a:p>
        </p:txBody>
      </p:sp>
      <p:sp>
        <p:nvSpPr>
          <p:cNvPr id="8" name="Owal 7">
            <a:extLst>
              <a:ext uri="{FF2B5EF4-FFF2-40B4-BE49-F238E27FC236}">
                <a16:creationId xmlns="" xmlns:a16="http://schemas.microsoft.com/office/drawing/2014/main" id="{CC452480-60AC-43CB-9ACB-44EF53E1F9AE}"/>
              </a:ext>
            </a:extLst>
          </p:cNvPr>
          <p:cNvSpPr/>
          <p:nvPr/>
        </p:nvSpPr>
        <p:spPr>
          <a:xfrm>
            <a:off x="3235569" y="4316829"/>
            <a:ext cx="2391509" cy="12942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FUNKCJONALNE</a:t>
            </a:r>
          </a:p>
        </p:txBody>
      </p:sp>
      <p:sp>
        <p:nvSpPr>
          <p:cNvPr id="9" name="Owal 8">
            <a:extLst>
              <a:ext uri="{FF2B5EF4-FFF2-40B4-BE49-F238E27FC236}">
                <a16:creationId xmlns="" xmlns:a16="http://schemas.microsoft.com/office/drawing/2014/main" id="{67860ABB-684E-4B18-BC16-ADBA8469CD2C}"/>
              </a:ext>
            </a:extLst>
          </p:cNvPr>
          <p:cNvSpPr/>
          <p:nvPr/>
        </p:nvSpPr>
        <p:spPr>
          <a:xfrm>
            <a:off x="6185574" y="4344964"/>
            <a:ext cx="2166426" cy="12942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SPOŁECZNE</a:t>
            </a:r>
          </a:p>
        </p:txBody>
      </p:sp>
    </p:spTree>
    <p:extLst>
      <p:ext uri="{BB962C8B-B14F-4D97-AF65-F5344CB8AC3E}">
        <p14:creationId xmlns:p14="http://schemas.microsoft.com/office/powerpoint/2010/main" val="225728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37E9F1B-99EC-4EFA-B156-96DDE101C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PODZIAŁ KOMPETENCJI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4E46EA4F-1BCC-429B-983F-2F67CBEA7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b="1" dirty="0"/>
              <a:t>Kompetencje kognitywne (poznawcze)</a:t>
            </a:r>
            <a:r>
              <a:rPr lang="pl-PL" dirty="0"/>
              <a:t> - wiążą się ze zdolnością do uczenia się, rozumienia i zapamiętywania, otwartością, ciekawością świata, świeżością spojrzenia. </a:t>
            </a:r>
          </a:p>
          <a:p>
            <a:pPr algn="just"/>
            <a:r>
              <a:rPr lang="pl-PL" b="1" dirty="0"/>
              <a:t>Kompetencje społeczne</a:t>
            </a:r>
            <a:r>
              <a:rPr lang="pl-PL" dirty="0"/>
              <a:t> - skupiają się na relacjach z innymi ludźmi. Ważna jest tu skala nawiązywania i utrzymywania kontaktów, umiejętność radzenia sobie </a:t>
            </a:r>
            <a:br>
              <a:rPr lang="pl-PL" dirty="0"/>
            </a:br>
            <a:r>
              <a:rPr lang="pl-PL" dirty="0"/>
              <a:t>w sytuacjach konfliktowych oraz zdolność do współpracy z nawet z osobą o innych poglądach i opiniach. </a:t>
            </a:r>
          </a:p>
          <a:p>
            <a:pPr algn="just"/>
            <a:r>
              <a:rPr lang="pl-PL" b="1" dirty="0"/>
              <a:t>Kompetencje funkcjonalne </a:t>
            </a:r>
            <a:r>
              <a:rPr lang="pl-PL" dirty="0"/>
              <a:t>- dotyczą sfer związanych z zawodem i posiadanym stanowiskiem. Określają, czy ktoś podoła powierzonym obowiązkom, a jego praca będzie się charakteryzowała efektywnością i samodzielnością. </a:t>
            </a:r>
          </a:p>
          <a:p>
            <a:pPr algn="just"/>
            <a:r>
              <a:rPr lang="pl-PL" b="1" dirty="0" err="1"/>
              <a:t>Metakompetencje</a:t>
            </a:r>
            <a:r>
              <a:rPr lang="pl-PL" dirty="0"/>
              <a:t> - dotyczą przede wszystkim zdolności do uczenia się </a:t>
            </a:r>
            <a:br>
              <a:rPr lang="pl-PL" dirty="0"/>
            </a:br>
            <a:r>
              <a:rPr lang="pl-PL" dirty="0"/>
              <a:t>i umiejętności  radzenia sobie na rynku pracy w sytuacji niepewności. Zaliczyć do nich można takie cechy, jak inicjatywa, radzenie sobie ze stresem, wytrwałość, zaangażowanie, sumienność, pewność siebie oraz skłonność do podejmowania decyzji. </a:t>
            </a:r>
          </a:p>
          <a:p>
            <a:pPr marL="0" indent="0" algn="just">
              <a:buNone/>
            </a:pPr>
            <a:endParaRPr lang="pl-PL" sz="1050" dirty="0"/>
          </a:p>
          <a:p>
            <a:pPr marL="0" indent="0" algn="just">
              <a:buNone/>
            </a:pPr>
            <a:r>
              <a:rPr lang="pl-PL" sz="1050" dirty="0"/>
              <a:t>H. </a:t>
            </a:r>
            <a:r>
              <a:rPr lang="pl-PL" sz="1050" dirty="0" err="1"/>
              <a:t>Sobocka-Szczapa</a:t>
            </a:r>
            <a:r>
              <a:rPr lang="pl-PL" sz="1050" dirty="0"/>
              <a:t>, Zarządzanie kompetencjami pracowników a kapitał intelektualny organizacji, Prace Naukowe Uniwersytetu Ekonomicznego we Wrocławiu, nr 481, Wrocław 2017, s. 111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="" xmlns:a16="http://schemas.microsoft.com/office/drawing/2014/main" id="{E85538E6-2093-4547-9DB1-CBE46199C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E9048-BAE1-482F-9659-B499D65C702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90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6AB3975-CC0C-4BE3-9B52-44E082759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Zarządzanie kompetencjami - etapy</a:t>
            </a:r>
            <a:endParaRPr lang="pl-PL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6526756"/>
              </p:ext>
            </p:extLst>
          </p:nvPr>
        </p:nvGraphicFramePr>
        <p:xfrm>
          <a:off x="150813" y="1601788"/>
          <a:ext cx="8229600" cy="4149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ymbol zastępczy numeru slajdu 3">
            <a:extLst>
              <a:ext uri="{FF2B5EF4-FFF2-40B4-BE49-F238E27FC236}">
                <a16:creationId xmlns="" xmlns:a16="http://schemas.microsoft.com/office/drawing/2014/main" id="{176E732B-323B-4CDA-B4E7-99BA33D93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163F66-C03F-46A7-94F1-C169C5E1F7D1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044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4C34F02-FB0D-4A26-B9D6-B6472977D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Cele zarządzania kompetencjami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D0ED3679-E827-4BEE-91CE-DEEDE1EB1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+mj-lt"/>
              <a:buAutoNum type="arabicPeriod"/>
            </a:pPr>
            <a:r>
              <a:rPr lang="pl-PL" sz="1800" dirty="0"/>
              <a:t>Zapewnienie niezbędnych kompetencji poszczególnych pracowników, organizacji i w końcu całego społeczeństwa, gwarantujących wysoką jakość pracy i życia</a:t>
            </a:r>
          </a:p>
          <a:p>
            <a:pPr algn="just">
              <a:buFont typeface="+mj-lt"/>
              <a:buAutoNum type="arabicPeriod"/>
            </a:pPr>
            <a:r>
              <a:rPr lang="pl-PL" sz="1800" dirty="0"/>
              <a:t>Osiągnięcie wysokiego poziomu efektywności i konkurencyjności podmiotów</a:t>
            </a:r>
          </a:p>
          <a:p>
            <a:pPr algn="just">
              <a:buFont typeface="+mj-lt"/>
              <a:buAutoNum type="arabicPeriod"/>
            </a:pPr>
            <a:r>
              <a:rPr lang="pl-PL" sz="1800" dirty="0"/>
              <a:t>Zapewnienie i rozwijanie zdolności ludzi do wykonywania pracy zawodowej, a przez to umożliwienie im samorealizacji, utrzymania siebie i swoich rodzin oraz godziwej egzystencji we wszystkich wymiarach życia</a:t>
            </a:r>
          </a:p>
          <a:p>
            <a:pPr algn="just">
              <a:buFont typeface="+mj-lt"/>
              <a:buAutoNum type="arabicPeriod"/>
            </a:pPr>
            <a:r>
              <a:rPr lang="pl-PL" sz="1800" dirty="0"/>
              <a:t>Dostosowanie kompetencji do zmieniających się potrzeb, co wymaga uzupełniania kwalifikacji, a niekiedy przekwalifikowania, zmian miejsc pracy i treści ról organizacyjnych, a także niezbędnej elastyczności</a:t>
            </a:r>
          </a:p>
          <a:p>
            <a:pPr algn="just"/>
            <a:endParaRPr lang="pl-PL" sz="1800" dirty="0"/>
          </a:p>
          <a:p>
            <a:pPr algn="just"/>
            <a:endParaRPr lang="pl-PL" sz="1800" dirty="0"/>
          </a:p>
          <a:p>
            <a:r>
              <a:rPr lang="pl-PL" sz="1050" dirty="0"/>
              <a:t>T. </a:t>
            </a:r>
            <a:r>
              <a:rPr lang="pl-PL" sz="1050" dirty="0" err="1"/>
              <a:t>Oleksyn</a:t>
            </a:r>
            <a:r>
              <a:rPr lang="pl-PL" sz="1050" dirty="0"/>
              <a:t>, Zarządzanie kompetencjami. Teoria i praktyka, Oficyna Wolters Kluwer Polska, Warszawa 2010, s. 40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="" xmlns:a16="http://schemas.microsoft.com/office/drawing/2014/main" id="{645E62B1-21C3-4D71-B734-5EE249E10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163F66-C03F-46A7-94F1-C169C5E1F7D1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476508"/>
      </p:ext>
    </p:extLst>
  </p:cSld>
  <p:clrMapOvr>
    <a:masterClrMapping/>
  </p:clrMapOvr>
</p:sld>
</file>

<file path=ppt/theme/theme1.xml><?xml version="1.0" encoding="utf-8"?>
<a:theme xmlns:a="http://schemas.openxmlformats.org/drawingml/2006/main" name="5_WSL_prezentacja_szablon (4)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WSL_prezentacja_szablon (4)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1074</TotalTime>
  <Words>936</Words>
  <Application>Microsoft Office PowerPoint</Application>
  <PresentationFormat>Pokaz na ekranie (4:3)</PresentationFormat>
  <Paragraphs>138</Paragraphs>
  <Slides>16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16</vt:i4>
      </vt:variant>
    </vt:vector>
  </HeadingPairs>
  <TitlesOfParts>
    <vt:vector size="21" baseType="lpstr">
      <vt:lpstr>Arial</vt:lpstr>
      <vt:lpstr>Calibri</vt:lpstr>
      <vt:lpstr>Wingdings</vt:lpstr>
      <vt:lpstr>5_WSL_prezentacja_szablon (4)</vt:lpstr>
      <vt:lpstr>6_WSL_prezentacja_szablon (4)</vt:lpstr>
      <vt:lpstr>Projekt: „LOGISTYKA STAWIA NA TECHNIKA – podnoszenie kwalifikacji zawodowych uczniów zawodu technik logistyk poprawiające ich zdolności  do zdobycia zatrudnienia”   NUMER PROJEKTU: RPWP.08.03.01-30-0052/16</vt:lpstr>
      <vt:lpstr>Zarządzanie kompetencjami w przedsiębiorstwach logistycznych</vt:lpstr>
      <vt:lpstr>HISTORIA</vt:lpstr>
      <vt:lpstr>kompetencje</vt:lpstr>
      <vt:lpstr>Kompetencja a kwalifikacje</vt:lpstr>
      <vt:lpstr>Podział kompetencji</vt:lpstr>
      <vt:lpstr>PODZIAŁ KOMPETENCJI</vt:lpstr>
      <vt:lpstr>Zarządzanie kompetencjami - etapy</vt:lpstr>
      <vt:lpstr>Cele zarządzania kompetencjami</vt:lpstr>
      <vt:lpstr>Cele zarządzania kompetencjami</vt:lpstr>
      <vt:lpstr>Kompetencje w logistyce</vt:lpstr>
      <vt:lpstr>Kompetencje w logistyce</vt:lpstr>
      <vt:lpstr>Profil kompetencji</vt:lpstr>
      <vt:lpstr>Profil kompetencji</vt:lpstr>
      <vt:lpstr>Profil kompetencji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</dc:creator>
  <cp:lastModifiedBy>Piotr Polc</cp:lastModifiedBy>
  <cp:revision>56</cp:revision>
  <dcterms:created xsi:type="dcterms:W3CDTF">2017-03-23T20:52:47Z</dcterms:created>
  <dcterms:modified xsi:type="dcterms:W3CDTF">2018-11-28T18:52:01Z</dcterms:modified>
</cp:coreProperties>
</file>