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39"/>
  </p:notesMasterIdLst>
  <p:sldIdLst>
    <p:sldId id="263" r:id="rId3"/>
    <p:sldId id="264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265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>
        <p:scale>
          <a:sx n="90" d="100"/>
          <a:sy n="90" d="100"/>
        </p:scale>
        <p:origin x="-117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ózki z napędem Diesla i LPG - RC 40 1,6-3,5 t - Zdjecie 5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3" y="3090416"/>
            <a:ext cx="3619500" cy="2409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619500" cy="2409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3" name="Picture 5" descr="Elektryczne wózki widłowe - RX 20 1,4 - 2,0 t - Zdjecie 3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94" y="668763"/>
            <a:ext cx="4163875" cy="51701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83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Wózki podnośnikowe z wysuwnym masztem</a:t>
            </a:r>
            <a:endParaRPr lang="pl-PL" dirty="0"/>
          </a:p>
        </p:txBody>
      </p:sp>
      <p:pic>
        <p:nvPicPr>
          <p:cNvPr id="15362" name="Picture 2" descr="Wózki techniki magazynowej - FM-X - Zdjecie 4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98" y="996798"/>
            <a:ext cx="3227223" cy="451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Wózki techniki magazynowej - FM-X SE - Zdjecie 105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24079"/>
          <a:stretch/>
        </p:blipFill>
        <p:spPr bwMode="auto">
          <a:xfrm>
            <a:off x="99368" y="1170667"/>
            <a:ext cx="3096171" cy="43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9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10" y="571499"/>
            <a:ext cx="6869289" cy="51519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9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285875"/>
            <a:ext cx="6419850" cy="4286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3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Wózki podnośnikowe kompletacyjne</a:t>
            </a:r>
            <a:endParaRPr lang="pl-PL" dirty="0"/>
          </a:p>
        </p:txBody>
      </p:sp>
      <p:pic>
        <p:nvPicPr>
          <p:cNvPr id="16386" name="Picture 2" descr="Wózki wysokiego podnoszenia do komisjonowania MX-X, MX-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3"/>
          <a:stretch/>
        </p:blipFill>
        <p:spPr bwMode="auto">
          <a:xfrm>
            <a:off x="5105813" y="591675"/>
            <a:ext cx="3742192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b="4399"/>
          <a:stretch/>
        </p:blipFill>
        <p:spPr bwMode="auto">
          <a:xfrm>
            <a:off x="442226" y="948267"/>
            <a:ext cx="4267200" cy="4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01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ózki do komisjonowania - EK-X - Zdjecie 5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" y="476672"/>
            <a:ext cx="7309213" cy="48762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63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Wózki do komisjonowania - EK-X - Zdjecie 52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/>
          <a:stretch/>
        </p:blipFill>
        <p:spPr bwMode="auto">
          <a:xfrm>
            <a:off x="4848013" y="1078442"/>
            <a:ext cx="4095780" cy="44481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Wózki do komisjonowania - EK-X - Zdjecie 5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5554133" cy="31261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1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ózki wysokiego podnoszenia do komisjonowania - MX-X/MX-Q - Zdjecie 1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" y="819614"/>
            <a:ext cx="3032861" cy="4541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Wózki wysokiego podnoszenia do komisjonowania - MX-X/MX-Q - Zdjecie 1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283968" cy="28595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Przenośniki</a:t>
            </a:r>
            <a:endParaRPr lang="pl-P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6563"/>
            <a:ext cx="5619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99" y="337302"/>
            <a:ext cx="451250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876516" y="485288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rolkowe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09875" y="1869315"/>
            <a:ext cx="104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taśmowe</a:t>
            </a:r>
            <a:endParaRPr lang="pl-PL" dirty="0"/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5619750" y="5222220"/>
            <a:ext cx="165618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2670366" y="2276872"/>
            <a:ext cx="1475001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92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Układnice</a:t>
            </a:r>
            <a:endParaRPr lang="pl-PL" dirty="0"/>
          </a:p>
        </p:txBody>
      </p:sp>
      <p:pic>
        <p:nvPicPr>
          <p:cNvPr id="26628" name="Picture 4" descr="http://img.mecalux.pl/external/products/pl-PL/ukladnice-pojemnikowe-180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44564"/>
            <a:ext cx="5781104" cy="44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uprawnienia-zawodowe.pl/wp-content/uploads/2015/03/ukladnic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0" r="32701"/>
          <a:stretch/>
        </p:blipFill>
        <p:spPr bwMode="auto">
          <a:xfrm flipH="1">
            <a:off x="6372200" y="476672"/>
            <a:ext cx="2653752" cy="4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9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3858" y="3808413"/>
            <a:ext cx="5464609" cy="11327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Wózki widłowe</a:t>
            </a:r>
            <a:br>
              <a:rPr lang="pl-PL" altLang="pl-PL" dirty="0" smtClean="0"/>
            </a:br>
            <a:r>
              <a:rPr lang="pl-PL" altLang="pl-PL" dirty="0"/>
              <a:t/>
            </a:r>
            <a:br>
              <a:rPr lang="pl-PL" altLang="pl-PL" dirty="0"/>
            </a:br>
            <a:r>
              <a:rPr lang="pl-PL" altLang="pl-PL" dirty="0" smtClean="0"/>
              <a:t>zagadnienia wybrane</a:t>
            </a:r>
            <a:endParaRPr lang="pl-PL" alt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PAWEŁ Fajfer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Windy</a:t>
            </a:r>
            <a:endParaRPr lang="pl-PL" dirty="0"/>
          </a:p>
        </p:txBody>
      </p:sp>
      <p:pic>
        <p:nvPicPr>
          <p:cNvPr id="27650" name="Picture 2" descr="http://www.lambor.com.pl/wp-content/uploads/2013/03/t1cr_r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59" y="1100170"/>
            <a:ext cx="24288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07"/>
          <a:stretch/>
        </p:blipFill>
        <p:spPr bwMode="auto">
          <a:xfrm>
            <a:off x="5652120" y="316103"/>
            <a:ext cx="290322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0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Udźwig wózka podnośnikowego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2153" b="3687"/>
          <a:stretch/>
        </p:blipFill>
        <p:spPr bwMode="auto">
          <a:xfrm>
            <a:off x="1593694" y="931333"/>
            <a:ext cx="6024636" cy="451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039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Udźwig wózka podnośnikowego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5797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6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248674"/>
            <a:ext cx="913709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Dla ładunku o masie 1600 kg i środku ciężkości ładunku C=500 mm należy wyznaczyć maksymalną wysokość podnoszenia.</a:t>
            </a:r>
            <a:endParaRPr lang="pl-PL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9063"/>
            <a:ext cx="7740352" cy="376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528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1 - rozwiązanie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04" y="5301209"/>
            <a:ext cx="9137096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Ładunek o masie 1600 kg i środku ciężkości ładunku C=500 mm maksymalnie może być podnoszony na wysokość nieco ponad 6 m.</a:t>
            </a:r>
            <a:endParaRPr lang="pl-PL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9063"/>
            <a:ext cx="7740352" cy="376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 flipH="1">
            <a:off x="5918448" y="1917895"/>
            <a:ext cx="453752" cy="2663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757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04" y="5301209"/>
            <a:ext cx="9137096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Jaka jest maksymalna masa ładunku i jaka jest maksymalna odległość C środka ciężkości ładunku, który można podnieść na wysokość 5000 mm</a:t>
            </a:r>
            <a:endParaRPr lang="pl-PL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9" y="1772816"/>
            <a:ext cx="894248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4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2 - rozwiązanie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04" y="5301209"/>
            <a:ext cx="9137096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M</a:t>
            </a:r>
            <a:r>
              <a:rPr lang="pl-PL" sz="2000" dirty="0" smtClean="0"/>
              <a:t>aksymalna masa ładunku, który </a:t>
            </a:r>
            <a:r>
              <a:rPr lang="pl-PL" sz="2000" dirty="0"/>
              <a:t>można podnieść na wysokość 5000 </a:t>
            </a:r>
            <a:r>
              <a:rPr lang="pl-PL" sz="2000" dirty="0" smtClean="0"/>
              <a:t>mm wynosi 1400 kg, a C wynosi 500 mm.</a:t>
            </a:r>
            <a:endParaRPr lang="pl-PL" sz="2000" dirty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9" y="1772816"/>
            <a:ext cx="894248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 flipH="1">
            <a:off x="5220072" y="1894621"/>
            <a:ext cx="453752" cy="2663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39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2775"/>
            <a:ext cx="3096344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Jaki maksymalny ciężar pjł można podnieść w przedstawionym ułożeniu palety EUR na wózku widłowym </a:t>
            </a:r>
            <a:r>
              <a:rPr lang="pl-PL" sz="2000" dirty="0" smtClean="0"/>
              <a:t>(podnośnikowym) na </a:t>
            </a:r>
            <a:r>
              <a:rPr lang="pl-PL" sz="2000" dirty="0"/>
              <a:t>wysokość 7 m?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7"/>
          <a:stretch/>
        </p:blipFill>
        <p:spPr bwMode="auto">
          <a:xfrm>
            <a:off x="3309032" y="1412775"/>
            <a:ext cx="5834968" cy="35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092" y="3760524"/>
            <a:ext cx="20424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14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3 - rozwiązanie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2775"/>
            <a:ext cx="3096344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W przedstawionym ułożeniu palety, maksymalnym ciężarem, który może unieść przedstawiony na wykresie wózek to 2,5 tony.</a:t>
            </a:r>
            <a:endParaRPr lang="pl-PL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7"/>
          <a:stretch/>
        </p:blipFill>
        <p:spPr bwMode="auto">
          <a:xfrm>
            <a:off x="3309032" y="1412775"/>
            <a:ext cx="5834968" cy="35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092" y="3760524"/>
            <a:ext cx="20424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V="1">
            <a:off x="8316416" y="3911352"/>
            <a:ext cx="378520" cy="3097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1880344" y="4547966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400 mm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639123" y="4712219"/>
            <a:ext cx="70740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221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2775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Jaki ciężar pjł można podnieść na wysokość 5 m w przedstawionym ułożeniu palety EUR na wózku podnośnikowym?</a:t>
            </a:r>
            <a:endParaRPr lang="pl-PL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7"/>
          <a:stretch/>
        </p:blipFill>
        <p:spPr bwMode="auto">
          <a:xfrm>
            <a:off x="3309032" y="1412775"/>
            <a:ext cx="5834968" cy="35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2921" y="3308901"/>
            <a:ext cx="1919992" cy="33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3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wózka widłowego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b="6866"/>
          <a:stretch/>
        </p:blipFill>
        <p:spPr bwMode="auto">
          <a:xfrm>
            <a:off x="1074499" y="1092199"/>
            <a:ext cx="6878240" cy="409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45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4 - rozwiązanie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2775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W przedstawionym ułożeniu palety, maksymalnym ciężarem, który może unieść przedstawiony na wykresie </a:t>
            </a:r>
            <a:r>
              <a:rPr lang="pl-PL" sz="2000" dirty="0" smtClean="0"/>
              <a:t>wózek, na wysokość 5 metrów, </a:t>
            </a:r>
            <a:r>
              <a:rPr lang="pl-PL" sz="2000" dirty="0"/>
              <a:t>to </a:t>
            </a:r>
            <a:r>
              <a:rPr lang="pl-PL" sz="2000" dirty="0" smtClean="0"/>
              <a:t>4,5 </a:t>
            </a:r>
            <a:r>
              <a:rPr lang="pl-PL" sz="2000" dirty="0"/>
              <a:t>tony.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7"/>
          <a:stretch/>
        </p:blipFill>
        <p:spPr bwMode="auto">
          <a:xfrm>
            <a:off x="3309032" y="1412775"/>
            <a:ext cx="5834968" cy="353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2921" y="3308901"/>
            <a:ext cx="1919992" cy="334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/>
          <p:cNvCxnSpPr/>
          <p:nvPr/>
        </p:nvCxnSpPr>
        <p:spPr>
          <a:xfrm flipV="1">
            <a:off x="5292080" y="2276872"/>
            <a:ext cx="378520" cy="3097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3076916" y="479715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600 mm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617488" y="4974858"/>
            <a:ext cx="129614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0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04" y="5301209"/>
            <a:ext cx="9137096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Jaka jest maksymalna masa ładunku i na jaką wysokość można podnieść ładunek pobierając paletę przemysłową od czoła wózka krótszym bokiem? </a:t>
            </a:r>
            <a:endParaRPr lang="pl-PL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12776"/>
            <a:ext cx="8724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31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5 - rozwiązanie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04" y="5301209"/>
            <a:ext cx="4997144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Maksymalna wysokość to 6 metrów dla ładunku o ciężarze 3,5 tony brutto</a:t>
            </a:r>
            <a:endParaRPr lang="pl-PL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12776"/>
            <a:ext cx="87249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 flipH="1">
            <a:off x="5580112" y="1716915"/>
            <a:ext cx="360040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796657" y="4777981"/>
            <a:ext cx="829969" cy="144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6113181" y="5316123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600 mm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564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04" y="5301209"/>
            <a:ext cx="9137096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Wózek podnosi paletę przemysłową o masie 2 t od czoła wózka dłuższym bokiem palety. Należy wyznaczyć maksymalną wysokość podnoszenia.</a:t>
            </a:r>
            <a:endParaRPr lang="pl-PL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9" y="1484784"/>
            <a:ext cx="876265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79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 6 -rozwiązanie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03" y="5301209"/>
            <a:ext cx="554723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Maksymalna wysokość </a:t>
            </a:r>
            <a:r>
              <a:rPr lang="pl-PL" sz="2000" dirty="0" smtClean="0"/>
              <a:t>podnoszenia to ok 6,75 metra </a:t>
            </a:r>
            <a:r>
              <a:rPr lang="pl-PL" sz="2000" dirty="0"/>
              <a:t>dla ładunku o ciężarze </a:t>
            </a:r>
            <a:r>
              <a:rPr lang="pl-PL" sz="2000" dirty="0" smtClean="0"/>
              <a:t>2 </a:t>
            </a:r>
            <a:r>
              <a:rPr lang="pl-PL" sz="2000" dirty="0"/>
              <a:t>tony brutto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9" y="1484784"/>
            <a:ext cx="876265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ze strzałką 4"/>
          <p:cNvCxnSpPr/>
          <p:nvPr/>
        </p:nvCxnSpPr>
        <p:spPr>
          <a:xfrm flipH="1">
            <a:off x="6876256" y="2636912"/>
            <a:ext cx="360040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903192"/>
            <a:ext cx="967680" cy="9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585316" y="5301208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500 mm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926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Zdjęcia pochodzą ze strony producenta:</a:t>
            </a:r>
          </a:p>
          <a:p>
            <a:pPr marL="0" indent="0">
              <a:buNone/>
            </a:pPr>
            <a:r>
              <a:rPr lang="pl-PL" sz="2000" dirty="0" smtClean="0"/>
              <a:t>www.still.pl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Wykorzystana </a:t>
            </a:r>
            <a:r>
              <a:rPr lang="pl-PL" sz="2000" dirty="0" smtClean="0"/>
              <a:t>literatura:</a:t>
            </a:r>
          </a:p>
          <a:p>
            <a:pPr marL="0" indent="0">
              <a:buNone/>
            </a:pPr>
            <a:r>
              <a:rPr lang="pl-PL" sz="2000" dirty="0"/>
              <a:t>St. Krzyżaniak, A. Niemczyk, J. Majewski, P. Andrzejczyk, Organizacja i monitorowanie procesów magazynowych. Wydanie </a:t>
            </a:r>
            <a:r>
              <a:rPr lang="pl-PL" sz="2000" dirty="0" smtClean="0"/>
              <a:t>2, </a:t>
            </a:r>
            <a:r>
              <a:rPr lang="pl-PL" sz="2000" dirty="0" err="1" smtClean="0"/>
              <a:t>ILiM</a:t>
            </a:r>
            <a:r>
              <a:rPr lang="pl-PL" sz="2000" dirty="0" smtClean="0"/>
              <a:t>, Poznań 2014</a:t>
            </a: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A. Niemczyk, Zarządzanie magazynem, WSL, Poznań 2010.</a:t>
            </a:r>
          </a:p>
          <a:p>
            <a:pPr marL="0" indent="0">
              <a:buNone/>
            </a:pPr>
            <a:r>
              <a:rPr lang="pl-PL" sz="2000" dirty="0" smtClean="0"/>
              <a:t>Ł. Wojciechowski, A. Wojciechowski, T. Kosmatka, Infrastruktura magazynowa i transportowa, WSL, Poznań 2009.</a:t>
            </a:r>
          </a:p>
        </p:txBody>
      </p:sp>
    </p:spTree>
    <p:extLst>
      <p:ext uri="{BB962C8B-B14F-4D97-AF65-F5344CB8AC3E}">
        <p14:creationId xmlns:p14="http://schemas.microsoft.com/office/powerpoint/2010/main" val="94621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wózków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UNOSZĄCE: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ręczne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prowadzone 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PODNOŚNIKOWE: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czołowy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z wysuwnym masztem wewnętrznym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 smtClean="0"/>
              <a:t>kompletacyjny</a:t>
            </a:r>
          </a:p>
        </p:txBody>
      </p:sp>
    </p:spTree>
    <p:extLst>
      <p:ext uri="{BB962C8B-B14F-4D97-AF65-F5344CB8AC3E}">
        <p14:creationId xmlns:p14="http://schemas.microsoft.com/office/powerpoint/2010/main" val="272453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Wózki unoszące</a:t>
            </a:r>
            <a:endParaRPr lang="pl-PL" dirty="0"/>
          </a:p>
        </p:txBody>
      </p:sp>
      <p:pic>
        <p:nvPicPr>
          <p:cNvPr id="10242" name="Picture 2" descr="Ręczny wózek widłowy HPS / H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672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99592" y="5133012"/>
            <a:ext cx="172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Unoszący ręczny</a:t>
            </a:r>
            <a:endParaRPr lang="pl-PL" dirty="0"/>
          </a:p>
        </p:txBody>
      </p:sp>
      <p:pic>
        <p:nvPicPr>
          <p:cNvPr id="10244" name="Picture 4" descr="EXU-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2"/>
            <a:ext cx="4267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076056" y="5502344"/>
            <a:ext cx="231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Unoszący prowadzony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320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619500" cy="2409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0003"/>
            <a:ext cx="3619500" cy="3619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2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Wózki unoszące prowadzone</a:t>
            </a:r>
            <a:endParaRPr lang="pl-PL" dirty="0"/>
          </a:p>
        </p:txBody>
      </p:sp>
      <p:pic>
        <p:nvPicPr>
          <p:cNvPr id="13314" name="Picture 2" descr="Wózek niskiego podnoszenia EXU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2672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CU-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20" y="2132856"/>
            <a:ext cx="4267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619500" cy="3009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 descr="Wózki niskiego unoszenia - EXU-S - Zdjecie 2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619500" cy="30384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Wózki podnośnikowe czołowe</a:t>
            </a:r>
            <a:endParaRPr lang="pl-PL" dirty="0"/>
          </a:p>
        </p:txBody>
      </p:sp>
      <p:pic>
        <p:nvPicPr>
          <p:cNvPr id="14338" name="Picture 2" descr="Elektryczne wózki widłowe RX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2672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56176" y="4941168"/>
            <a:ext cx="2530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napędem elektrycznym</a:t>
            </a:r>
            <a:endParaRPr lang="pl-PL" dirty="0"/>
          </a:p>
        </p:txBody>
      </p:sp>
      <p:pic>
        <p:nvPicPr>
          <p:cNvPr id="14340" name="Picture 4" descr="RC 40 1,6 - 3,5 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72816"/>
            <a:ext cx="42672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63756" y="5701594"/>
            <a:ext cx="392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 napędem Diesla i LPG oraz hybrydowe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1795522"/>
      </p:ext>
    </p:extLst>
  </p:cSld>
  <p:clrMapOvr>
    <a:masterClrMapping/>
  </p:clrMapOvr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444</Words>
  <Application>Microsoft Office PowerPoint</Application>
  <PresentationFormat>Pokaz na ekranie (4:3)</PresentationFormat>
  <Paragraphs>65</Paragraphs>
  <Slides>36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38" baseType="lpstr"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Wózki widłowe  zagadnienia wybrane</vt:lpstr>
      <vt:lpstr>Budowa wózka widłowego</vt:lpstr>
      <vt:lpstr>Podział wózków</vt:lpstr>
      <vt:lpstr>Wózki unoszące</vt:lpstr>
      <vt:lpstr>Prezentacja programu PowerPoint</vt:lpstr>
      <vt:lpstr>Wózki unoszące prowadzone</vt:lpstr>
      <vt:lpstr>Prezentacja programu PowerPoint</vt:lpstr>
      <vt:lpstr>Wózki podnośnikowe czołowe</vt:lpstr>
      <vt:lpstr>Prezentacja programu PowerPoint</vt:lpstr>
      <vt:lpstr>Wózki podnośnikowe z wysuwnym masztem</vt:lpstr>
      <vt:lpstr>Prezentacja programu PowerPoint</vt:lpstr>
      <vt:lpstr>Prezentacja programu PowerPoint</vt:lpstr>
      <vt:lpstr>Wózki podnośnikowe kompletacyjne</vt:lpstr>
      <vt:lpstr>Prezentacja programu PowerPoint</vt:lpstr>
      <vt:lpstr>Prezentacja programu PowerPoint</vt:lpstr>
      <vt:lpstr>Prezentacja programu PowerPoint</vt:lpstr>
      <vt:lpstr>Przenośniki</vt:lpstr>
      <vt:lpstr>Układnice</vt:lpstr>
      <vt:lpstr>Windy</vt:lpstr>
      <vt:lpstr>Udźwig wózka podnośnikowego</vt:lpstr>
      <vt:lpstr>Udźwig wózka podnośnikowego</vt:lpstr>
      <vt:lpstr>Zadanie 1</vt:lpstr>
      <vt:lpstr>Zadanie 1 - rozwiązanie</vt:lpstr>
      <vt:lpstr>Zadanie 2</vt:lpstr>
      <vt:lpstr>Zadanie 2 - rozwiązanie</vt:lpstr>
      <vt:lpstr>Zadanie 3</vt:lpstr>
      <vt:lpstr>Zadanie 3 - rozwiązanie</vt:lpstr>
      <vt:lpstr>Zadanie 4</vt:lpstr>
      <vt:lpstr>Zadanie 4 - rozwiązanie</vt:lpstr>
      <vt:lpstr>Zadanie 5</vt:lpstr>
      <vt:lpstr>Zadanie 5 - rozwiązanie</vt:lpstr>
      <vt:lpstr>Zadanie 6</vt:lpstr>
      <vt:lpstr>Zadanie 6 -rozwiązanie</vt:lpstr>
      <vt:lpstr>Źródła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Pablo</cp:lastModifiedBy>
  <cp:revision>59</cp:revision>
  <dcterms:created xsi:type="dcterms:W3CDTF">2017-03-23T20:52:47Z</dcterms:created>
  <dcterms:modified xsi:type="dcterms:W3CDTF">2018-11-27T15:50:26Z</dcterms:modified>
</cp:coreProperties>
</file>