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8" r:id="rId2"/>
  </p:sldMasterIdLst>
  <p:notesMasterIdLst>
    <p:notesMasterId r:id="rId29"/>
  </p:notesMasterIdLst>
  <p:sldIdLst>
    <p:sldId id="263" r:id="rId3"/>
    <p:sldId id="264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81" r:id="rId27"/>
    <p:sldId id="265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F008A-86E2-4C90-A11B-3D9049836697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9420AA2E-DCFA-4E4E-A650-3D323541E6D0}">
      <dgm:prSet phldrT="[Tekst]" custT="1"/>
      <dgm:spPr/>
      <dgm:t>
        <a:bodyPr/>
        <a:lstStyle/>
        <a:p>
          <a:r>
            <a:rPr lang="pl-PL" sz="1600" dirty="0" smtClean="0"/>
            <a:t>IC</a:t>
          </a:r>
          <a:endParaRPr lang="pl-PL" sz="1600" dirty="0"/>
        </a:p>
      </dgm:t>
    </dgm:pt>
    <dgm:pt modelId="{5302B939-4A73-499E-A4EB-A2FB70B4231B}" type="parTrans" cxnId="{9A5CCF24-467D-48F0-9CAE-27A7B906D006}">
      <dgm:prSet/>
      <dgm:spPr/>
      <dgm:t>
        <a:bodyPr/>
        <a:lstStyle/>
        <a:p>
          <a:endParaRPr lang="pl-PL" sz="1600"/>
        </a:p>
      </dgm:t>
    </dgm:pt>
    <dgm:pt modelId="{A42A124E-CE8F-478A-AFC6-E056F440904E}" type="sibTrans" cxnId="{9A5CCF24-467D-48F0-9CAE-27A7B906D006}">
      <dgm:prSet/>
      <dgm:spPr/>
      <dgm:t>
        <a:bodyPr/>
        <a:lstStyle/>
        <a:p>
          <a:endParaRPr lang="pl-PL" sz="1600"/>
        </a:p>
      </dgm:t>
    </dgm:pt>
    <dgm:pt modelId="{46F25741-760C-4668-86C4-2A6666B25DED}">
      <dgm:prSet phldrT="[Tekst]" custT="1"/>
      <dgm:spPr/>
      <dgm:t>
        <a:bodyPr/>
        <a:lstStyle/>
        <a:p>
          <a:r>
            <a:rPr lang="pl-PL" sz="1600" dirty="0" smtClean="0"/>
            <a:t>SFA</a:t>
          </a:r>
          <a:endParaRPr lang="pl-PL" sz="1600" dirty="0"/>
        </a:p>
      </dgm:t>
    </dgm:pt>
    <dgm:pt modelId="{15A4ACC1-EF20-4AC6-8272-93A7B8FFAA3B}" type="parTrans" cxnId="{DA1E2528-B1D4-4CA8-A89F-B3E398D2956F}">
      <dgm:prSet/>
      <dgm:spPr/>
      <dgm:t>
        <a:bodyPr/>
        <a:lstStyle/>
        <a:p>
          <a:endParaRPr lang="pl-PL" sz="1600"/>
        </a:p>
      </dgm:t>
    </dgm:pt>
    <dgm:pt modelId="{AFB980FA-B966-4E3D-A550-614717EF8E4F}" type="sibTrans" cxnId="{DA1E2528-B1D4-4CA8-A89F-B3E398D2956F}">
      <dgm:prSet/>
      <dgm:spPr/>
      <dgm:t>
        <a:bodyPr/>
        <a:lstStyle/>
        <a:p>
          <a:endParaRPr lang="pl-PL" sz="1600"/>
        </a:p>
      </dgm:t>
    </dgm:pt>
    <dgm:pt modelId="{FF08D1A5-EF38-4AF5-B2C6-924CC41293C5}">
      <dgm:prSet phldrT="[Tekst]" custT="1"/>
      <dgm:spPr/>
      <dgm:t>
        <a:bodyPr/>
        <a:lstStyle/>
        <a:p>
          <a:r>
            <a:rPr lang="pl-PL" sz="1600" dirty="0" smtClean="0"/>
            <a:t>ERP II</a:t>
          </a:r>
          <a:endParaRPr lang="pl-PL" sz="1600" dirty="0"/>
        </a:p>
      </dgm:t>
    </dgm:pt>
    <dgm:pt modelId="{CCD0B8E0-E563-4915-9B9F-76B9D9D50DE7}" type="parTrans" cxnId="{A71EFC59-F02F-4103-9663-362695AA9C2A}">
      <dgm:prSet/>
      <dgm:spPr/>
      <dgm:t>
        <a:bodyPr/>
        <a:lstStyle/>
        <a:p>
          <a:endParaRPr lang="pl-PL" sz="1600"/>
        </a:p>
      </dgm:t>
    </dgm:pt>
    <dgm:pt modelId="{D54EF4A2-38D1-4376-9245-416DA3452FE8}" type="sibTrans" cxnId="{A71EFC59-F02F-4103-9663-362695AA9C2A}">
      <dgm:prSet/>
      <dgm:spPr/>
      <dgm:t>
        <a:bodyPr/>
        <a:lstStyle/>
        <a:p>
          <a:endParaRPr lang="pl-PL" sz="1600"/>
        </a:p>
      </dgm:t>
    </dgm:pt>
    <dgm:pt modelId="{2C798D64-D052-4E88-86DD-83CC9838748A}">
      <dgm:prSet custT="1"/>
      <dgm:spPr/>
      <dgm:t>
        <a:bodyPr/>
        <a:lstStyle/>
        <a:p>
          <a:r>
            <a:rPr lang="pl-PL" sz="1600" dirty="0" smtClean="0"/>
            <a:t>MRP</a:t>
          </a:r>
          <a:endParaRPr lang="pl-PL" sz="1600" dirty="0"/>
        </a:p>
      </dgm:t>
    </dgm:pt>
    <dgm:pt modelId="{E0BE63C6-6789-462C-BA25-D9124DC15D50}" type="parTrans" cxnId="{22A22FDA-A2EF-4235-851F-E9FB60F366E4}">
      <dgm:prSet/>
      <dgm:spPr/>
      <dgm:t>
        <a:bodyPr/>
        <a:lstStyle/>
        <a:p>
          <a:endParaRPr lang="pl-PL" sz="1600"/>
        </a:p>
      </dgm:t>
    </dgm:pt>
    <dgm:pt modelId="{23B461D4-217D-4E2F-A8B6-C5C7F86BC737}" type="sibTrans" cxnId="{22A22FDA-A2EF-4235-851F-E9FB60F366E4}">
      <dgm:prSet/>
      <dgm:spPr/>
      <dgm:t>
        <a:bodyPr/>
        <a:lstStyle/>
        <a:p>
          <a:endParaRPr lang="pl-PL" sz="1600"/>
        </a:p>
      </dgm:t>
    </dgm:pt>
    <dgm:pt modelId="{4DD16D91-E262-44B5-A906-C49890994848}">
      <dgm:prSet custT="1"/>
      <dgm:spPr/>
      <dgm:t>
        <a:bodyPr/>
        <a:lstStyle/>
        <a:p>
          <a:r>
            <a:rPr lang="pl-PL" sz="1600" dirty="0" smtClean="0"/>
            <a:t>MRP II</a:t>
          </a:r>
          <a:endParaRPr lang="pl-PL" sz="1600" dirty="0"/>
        </a:p>
      </dgm:t>
    </dgm:pt>
    <dgm:pt modelId="{7F2259A1-A759-480C-A944-7AD6BEC86F90}" type="parTrans" cxnId="{4E5BDD4A-60D4-4CB0-9777-57F700B7CE3C}">
      <dgm:prSet/>
      <dgm:spPr/>
      <dgm:t>
        <a:bodyPr/>
        <a:lstStyle/>
        <a:p>
          <a:endParaRPr lang="pl-PL" sz="1600"/>
        </a:p>
      </dgm:t>
    </dgm:pt>
    <dgm:pt modelId="{D841705B-86DD-4DD0-8B13-E6A2F1B57643}" type="sibTrans" cxnId="{4E5BDD4A-60D4-4CB0-9777-57F700B7CE3C}">
      <dgm:prSet/>
      <dgm:spPr/>
      <dgm:t>
        <a:bodyPr/>
        <a:lstStyle/>
        <a:p>
          <a:endParaRPr lang="pl-PL" sz="1600"/>
        </a:p>
      </dgm:t>
    </dgm:pt>
    <dgm:pt modelId="{A2451BFD-8E70-49F7-9AAF-5B55ED1012E8}">
      <dgm:prSet custT="1"/>
      <dgm:spPr/>
      <dgm:t>
        <a:bodyPr/>
        <a:lstStyle/>
        <a:p>
          <a:r>
            <a:rPr lang="pl-PL" sz="1600" dirty="0" smtClean="0"/>
            <a:t>ERP</a:t>
          </a:r>
          <a:endParaRPr lang="pl-PL" sz="1600" dirty="0"/>
        </a:p>
      </dgm:t>
    </dgm:pt>
    <dgm:pt modelId="{CE75E3F0-A6E8-48A5-8154-A07E2CE094B3}" type="parTrans" cxnId="{1D45C098-8BEF-47F1-9DDC-4A27E0D21766}">
      <dgm:prSet/>
      <dgm:spPr/>
      <dgm:t>
        <a:bodyPr/>
        <a:lstStyle/>
        <a:p>
          <a:endParaRPr lang="pl-PL" sz="1600"/>
        </a:p>
      </dgm:t>
    </dgm:pt>
    <dgm:pt modelId="{A4F78ABB-A373-4B8D-80DA-648953395E30}" type="sibTrans" cxnId="{1D45C098-8BEF-47F1-9DDC-4A27E0D21766}">
      <dgm:prSet/>
      <dgm:spPr/>
      <dgm:t>
        <a:bodyPr/>
        <a:lstStyle/>
        <a:p>
          <a:endParaRPr lang="pl-PL" sz="1600"/>
        </a:p>
      </dgm:t>
    </dgm:pt>
    <dgm:pt modelId="{A8993527-4D52-4CB1-814C-DEA58F51512A}">
      <dgm:prSet custT="1"/>
      <dgm:spPr/>
      <dgm:t>
        <a:bodyPr/>
        <a:lstStyle/>
        <a:p>
          <a:r>
            <a:rPr lang="pl-PL" sz="1600" dirty="0" smtClean="0"/>
            <a:t>DEM</a:t>
          </a:r>
          <a:endParaRPr lang="pl-PL" sz="1600" dirty="0"/>
        </a:p>
      </dgm:t>
    </dgm:pt>
    <dgm:pt modelId="{DFA824C3-1177-47E8-A344-5ACA3452A4C6}" type="parTrans" cxnId="{B77BD06C-E1DE-4850-B910-C804A255394F}">
      <dgm:prSet/>
      <dgm:spPr/>
      <dgm:t>
        <a:bodyPr/>
        <a:lstStyle/>
        <a:p>
          <a:endParaRPr lang="pl-PL" sz="1600"/>
        </a:p>
      </dgm:t>
    </dgm:pt>
    <dgm:pt modelId="{508D278C-3857-4FCE-AF3F-712B74A73426}" type="sibTrans" cxnId="{B77BD06C-E1DE-4850-B910-C804A255394F}">
      <dgm:prSet/>
      <dgm:spPr/>
      <dgm:t>
        <a:bodyPr/>
        <a:lstStyle/>
        <a:p>
          <a:endParaRPr lang="pl-PL" sz="1600"/>
        </a:p>
      </dgm:t>
    </dgm:pt>
    <dgm:pt modelId="{3119C941-C276-45C1-9025-F9A7B0BAB69F}">
      <dgm:prSet custT="1"/>
      <dgm:spPr/>
      <dgm:t>
        <a:bodyPr/>
        <a:lstStyle/>
        <a:p>
          <a:r>
            <a:rPr lang="pl-PL" sz="1600" dirty="0" smtClean="0"/>
            <a:t>CRM</a:t>
          </a:r>
          <a:endParaRPr lang="pl-PL" sz="1600" dirty="0"/>
        </a:p>
      </dgm:t>
    </dgm:pt>
    <dgm:pt modelId="{19A60670-4D63-4CE7-8A3D-8A5F15FF40A9}" type="parTrans" cxnId="{98E683F8-D8C9-4D68-B5FB-8BB547A6DA06}">
      <dgm:prSet/>
      <dgm:spPr/>
      <dgm:t>
        <a:bodyPr/>
        <a:lstStyle/>
        <a:p>
          <a:endParaRPr lang="pl-PL" sz="1600"/>
        </a:p>
      </dgm:t>
    </dgm:pt>
    <dgm:pt modelId="{E7021BF5-18AE-4012-A797-8B6FB75FCE69}" type="sibTrans" cxnId="{98E683F8-D8C9-4D68-B5FB-8BB547A6DA06}">
      <dgm:prSet/>
      <dgm:spPr/>
      <dgm:t>
        <a:bodyPr/>
        <a:lstStyle/>
        <a:p>
          <a:endParaRPr lang="pl-PL" sz="1600"/>
        </a:p>
      </dgm:t>
    </dgm:pt>
    <dgm:pt modelId="{080E3CCA-B737-473A-B23F-EED918293047}">
      <dgm:prSet custT="1"/>
      <dgm:spPr/>
      <dgm:t>
        <a:bodyPr/>
        <a:lstStyle/>
        <a:p>
          <a:r>
            <a:rPr lang="pl-PL" sz="1600" dirty="0" smtClean="0"/>
            <a:t>SCM</a:t>
          </a:r>
          <a:endParaRPr lang="pl-PL" sz="1600" dirty="0"/>
        </a:p>
      </dgm:t>
    </dgm:pt>
    <dgm:pt modelId="{112539D4-9B6C-487A-B186-52E7AEC87805}" type="parTrans" cxnId="{EA9ADC18-368F-4D23-BD17-6D6BB66F80AA}">
      <dgm:prSet/>
      <dgm:spPr/>
      <dgm:t>
        <a:bodyPr/>
        <a:lstStyle/>
        <a:p>
          <a:endParaRPr lang="pl-PL" sz="1600"/>
        </a:p>
      </dgm:t>
    </dgm:pt>
    <dgm:pt modelId="{1F1A69BD-0838-44FE-87EC-9CC33E456330}" type="sibTrans" cxnId="{EA9ADC18-368F-4D23-BD17-6D6BB66F80AA}">
      <dgm:prSet/>
      <dgm:spPr/>
      <dgm:t>
        <a:bodyPr/>
        <a:lstStyle/>
        <a:p>
          <a:endParaRPr lang="pl-PL" sz="1600"/>
        </a:p>
      </dgm:t>
    </dgm:pt>
    <dgm:pt modelId="{CF0C26E6-4E68-4519-A2BF-E92109F36405}">
      <dgm:prSet custT="1"/>
      <dgm:spPr/>
      <dgm:t>
        <a:bodyPr/>
        <a:lstStyle/>
        <a:p>
          <a:r>
            <a:rPr lang="pl-PL" sz="1600" dirty="0" smtClean="0"/>
            <a:t>?</a:t>
          </a:r>
          <a:endParaRPr lang="pl-PL" sz="1600" dirty="0"/>
        </a:p>
      </dgm:t>
    </dgm:pt>
    <dgm:pt modelId="{24088ADE-10FC-4C26-A2D6-E974CFD4D1F0}" type="parTrans" cxnId="{5A700D97-8E7D-4694-8EF8-C1C7A796BDEB}">
      <dgm:prSet/>
      <dgm:spPr/>
      <dgm:t>
        <a:bodyPr/>
        <a:lstStyle/>
        <a:p>
          <a:endParaRPr lang="pl-PL" sz="1600"/>
        </a:p>
      </dgm:t>
    </dgm:pt>
    <dgm:pt modelId="{2AD1CDD4-F248-4625-AACA-7A9C5FBC2289}" type="sibTrans" cxnId="{5A700D97-8E7D-4694-8EF8-C1C7A796BDEB}">
      <dgm:prSet/>
      <dgm:spPr/>
      <dgm:t>
        <a:bodyPr/>
        <a:lstStyle/>
        <a:p>
          <a:endParaRPr lang="pl-PL" sz="1600"/>
        </a:p>
      </dgm:t>
    </dgm:pt>
    <dgm:pt modelId="{E92FD645-7512-4F12-B4F6-39F7B1F2E85F}" type="pres">
      <dgm:prSet presAssocID="{C63F008A-86E2-4C90-A11B-3D904983669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CD54D49-BE26-4AAF-B6C4-018E57C2224C}" type="pres">
      <dgm:prSet presAssocID="{C63F008A-86E2-4C90-A11B-3D9049836697}" presName="arrow" presStyleLbl="bgShp" presStyleIdx="0" presStyleCnt="1"/>
      <dgm:spPr/>
    </dgm:pt>
    <dgm:pt modelId="{0414DA66-5F2F-4B2B-AE00-AF92E395E3C0}" type="pres">
      <dgm:prSet presAssocID="{C63F008A-86E2-4C90-A11B-3D9049836697}" presName="linearProcess" presStyleCnt="0"/>
      <dgm:spPr/>
    </dgm:pt>
    <dgm:pt modelId="{DF7D92D7-27B6-4E0F-A501-2E7173346DF0}" type="pres">
      <dgm:prSet presAssocID="{9420AA2E-DCFA-4E4E-A650-3D323541E6D0}" presName="tex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2D0296-4D90-4B0F-91F5-FD434C65DF37}" type="pres">
      <dgm:prSet presAssocID="{A42A124E-CE8F-478A-AFC6-E056F440904E}" presName="sibTrans" presStyleCnt="0"/>
      <dgm:spPr/>
    </dgm:pt>
    <dgm:pt modelId="{425EDFD2-44DB-45A8-8817-E20FE230F56D}" type="pres">
      <dgm:prSet presAssocID="{2C798D64-D052-4E88-86DD-83CC9838748A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096A5E-03D1-4FCB-9D4A-76AB4E44FD88}" type="pres">
      <dgm:prSet presAssocID="{23B461D4-217D-4E2F-A8B6-C5C7F86BC737}" presName="sibTrans" presStyleCnt="0"/>
      <dgm:spPr/>
    </dgm:pt>
    <dgm:pt modelId="{59479FE9-722E-4BD8-9F3E-4362A40A1CEB}" type="pres">
      <dgm:prSet presAssocID="{4DD16D91-E262-44B5-A906-C49890994848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B05FF0-FD3A-45FA-B562-BFC99C8F0BF8}" type="pres">
      <dgm:prSet presAssocID="{D841705B-86DD-4DD0-8B13-E6A2F1B57643}" presName="sibTrans" presStyleCnt="0"/>
      <dgm:spPr/>
    </dgm:pt>
    <dgm:pt modelId="{7098304C-B4B2-476A-B38F-64B8FAC7ABE6}" type="pres">
      <dgm:prSet presAssocID="{A2451BFD-8E70-49F7-9AAF-5B55ED1012E8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ECA0AC-9E26-4985-B44F-69888A1348A9}" type="pres">
      <dgm:prSet presAssocID="{A4F78ABB-A373-4B8D-80DA-648953395E30}" presName="sibTrans" presStyleCnt="0"/>
      <dgm:spPr/>
    </dgm:pt>
    <dgm:pt modelId="{6DE667E3-B0EF-4DE1-9095-8F57C07FE946}" type="pres">
      <dgm:prSet presAssocID="{A8993527-4D52-4CB1-814C-DEA58F51512A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77B225-57BA-41E7-BC74-8273D9A52139}" type="pres">
      <dgm:prSet presAssocID="{508D278C-3857-4FCE-AF3F-712B74A73426}" presName="sibTrans" presStyleCnt="0"/>
      <dgm:spPr/>
    </dgm:pt>
    <dgm:pt modelId="{8912199B-AD5F-4C13-80AC-DBCF1A5696F9}" type="pres">
      <dgm:prSet presAssocID="{3119C941-C276-45C1-9025-F9A7B0BAB69F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8E8B52-D1BA-40FA-B8FD-0DD182E0C5F4}" type="pres">
      <dgm:prSet presAssocID="{E7021BF5-18AE-4012-A797-8B6FB75FCE69}" presName="sibTrans" presStyleCnt="0"/>
      <dgm:spPr/>
    </dgm:pt>
    <dgm:pt modelId="{63CCCF90-EB5F-46FE-BBEF-89FD80A91A04}" type="pres">
      <dgm:prSet presAssocID="{080E3CCA-B737-473A-B23F-EED918293047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016DE0-8FE2-4A83-BE8A-6933E39D5AB9}" type="pres">
      <dgm:prSet presAssocID="{1F1A69BD-0838-44FE-87EC-9CC33E456330}" presName="sibTrans" presStyleCnt="0"/>
      <dgm:spPr/>
    </dgm:pt>
    <dgm:pt modelId="{5E14BF3B-A17F-4204-A4C4-5A00B55757D9}" type="pres">
      <dgm:prSet presAssocID="{46F25741-760C-4668-86C4-2A6666B25DED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FD2B59-0E40-4E79-ABF2-0E550EF495D2}" type="pres">
      <dgm:prSet presAssocID="{AFB980FA-B966-4E3D-A550-614717EF8E4F}" presName="sibTrans" presStyleCnt="0"/>
      <dgm:spPr/>
    </dgm:pt>
    <dgm:pt modelId="{27F78811-7CBE-49FD-939A-2106C7E571DC}" type="pres">
      <dgm:prSet presAssocID="{FF08D1A5-EF38-4AF5-B2C6-924CC41293C5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9C2087-F26A-4A68-BD9F-BE913A2C31D5}" type="pres">
      <dgm:prSet presAssocID="{D54EF4A2-38D1-4376-9245-416DA3452FE8}" presName="sibTrans" presStyleCnt="0"/>
      <dgm:spPr/>
    </dgm:pt>
    <dgm:pt modelId="{4214D101-D0B4-47AA-9074-9A46AE065B80}" type="pres">
      <dgm:prSet presAssocID="{CF0C26E6-4E68-4519-A2BF-E92109F36405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D45C098-8BEF-47F1-9DDC-4A27E0D21766}" srcId="{C63F008A-86E2-4C90-A11B-3D9049836697}" destId="{A2451BFD-8E70-49F7-9AAF-5B55ED1012E8}" srcOrd="3" destOrd="0" parTransId="{CE75E3F0-A6E8-48A5-8154-A07E2CE094B3}" sibTransId="{A4F78ABB-A373-4B8D-80DA-648953395E30}"/>
    <dgm:cxn modelId="{22A22FDA-A2EF-4235-851F-E9FB60F366E4}" srcId="{C63F008A-86E2-4C90-A11B-3D9049836697}" destId="{2C798D64-D052-4E88-86DD-83CC9838748A}" srcOrd="1" destOrd="0" parTransId="{E0BE63C6-6789-462C-BA25-D9124DC15D50}" sibTransId="{23B461D4-217D-4E2F-A8B6-C5C7F86BC737}"/>
    <dgm:cxn modelId="{B77BD06C-E1DE-4850-B910-C804A255394F}" srcId="{C63F008A-86E2-4C90-A11B-3D9049836697}" destId="{A8993527-4D52-4CB1-814C-DEA58F51512A}" srcOrd="4" destOrd="0" parTransId="{DFA824C3-1177-47E8-A344-5ACA3452A4C6}" sibTransId="{508D278C-3857-4FCE-AF3F-712B74A73426}"/>
    <dgm:cxn modelId="{EA9ADC18-368F-4D23-BD17-6D6BB66F80AA}" srcId="{C63F008A-86E2-4C90-A11B-3D9049836697}" destId="{080E3CCA-B737-473A-B23F-EED918293047}" srcOrd="6" destOrd="0" parTransId="{112539D4-9B6C-487A-B186-52E7AEC87805}" sibTransId="{1F1A69BD-0838-44FE-87EC-9CC33E456330}"/>
    <dgm:cxn modelId="{5A700D97-8E7D-4694-8EF8-C1C7A796BDEB}" srcId="{C63F008A-86E2-4C90-A11B-3D9049836697}" destId="{CF0C26E6-4E68-4519-A2BF-E92109F36405}" srcOrd="9" destOrd="0" parTransId="{24088ADE-10FC-4C26-A2D6-E974CFD4D1F0}" sibTransId="{2AD1CDD4-F248-4625-AACA-7A9C5FBC2289}"/>
    <dgm:cxn modelId="{DA1E2528-B1D4-4CA8-A89F-B3E398D2956F}" srcId="{C63F008A-86E2-4C90-A11B-3D9049836697}" destId="{46F25741-760C-4668-86C4-2A6666B25DED}" srcOrd="7" destOrd="0" parTransId="{15A4ACC1-EF20-4AC6-8272-93A7B8FFAA3B}" sibTransId="{AFB980FA-B966-4E3D-A550-614717EF8E4F}"/>
    <dgm:cxn modelId="{15426176-3B85-487A-81CF-98D5D994B9F7}" type="presOf" srcId="{FF08D1A5-EF38-4AF5-B2C6-924CC41293C5}" destId="{27F78811-7CBE-49FD-939A-2106C7E571DC}" srcOrd="0" destOrd="0" presId="urn:microsoft.com/office/officeart/2005/8/layout/hProcess9"/>
    <dgm:cxn modelId="{4E5BDD4A-60D4-4CB0-9777-57F700B7CE3C}" srcId="{C63F008A-86E2-4C90-A11B-3D9049836697}" destId="{4DD16D91-E262-44B5-A906-C49890994848}" srcOrd="2" destOrd="0" parTransId="{7F2259A1-A759-480C-A944-7AD6BEC86F90}" sibTransId="{D841705B-86DD-4DD0-8B13-E6A2F1B57643}"/>
    <dgm:cxn modelId="{CCAC9CD9-C3FE-4471-BC00-8C32176D036B}" type="presOf" srcId="{2C798D64-D052-4E88-86DD-83CC9838748A}" destId="{425EDFD2-44DB-45A8-8817-E20FE230F56D}" srcOrd="0" destOrd="0" presId="urn:microsoft.com/office/officeart/2005/8/layout/hProcess9"/>
    <dgm:cxn modelId="{CEBFB716-444E-42F5-B266-8A95E903E937}" type="presOf" srcId="{C63F008A-86E2-4C90-A11B-3D9049836697}" destId="{E92FD645-7512-4F12-B4F6-39F7B1F2E85F}" srcOrd="0" destOrd="0" presId="urn:microsoft.com/office/officeart/2005/8/layout/hProcess9"/>
    <dgm:cxn modelId="{F164BB52-4049-4BDA-BF9A-2A1B0459ED51}" type="presOf" srcId="{4DD16D91-E262-44B5-A906-C49890994848}" destId="{59479FE9-722E-4BD8-9F3E-4362A40A1CEB}" srcOrd="0" destOrd="0" presId="urn:microsoft.com/office/officeart/2005/8/layout/hProcess9"/>
    <dgm:cxn modelId="{F3943ABC-EBA3-4E9B-8970-F1CE78C2BFC9}" type="presOf" srcId="{CF0C26E6-4E68-4519-A2BF-E92109F36405}" destId="{4214D101-D0B4-47AA-9074-9A46AE065B80}" srcOrd="0" destOrd="0" presId="urn:microsoft.com/office/officeart/2005/8/layout/hProcess9"/>
    <dgm:cxn modelId="{A71EFC59-F02F-4103-9663-362695AA9C2A}" srcId="{C63F008A-86E2-4C90-A11B-3D9049836697}" destId="{FF08D1A5-EF38-4AF5-B2C6-924CC41293C5}" srcOrd="8" destOrd="0" parTransId="{CCD0B8E0-E563-4915-9B9F-76B9D9D50DE7}" sibTransId="{D54EF4A2-38D1-4376-9245-416DA3452FE8}"/>
    <dgm:cxn modelId="{9A5CCF24-467D-48F0-9CAE-27A7B906D006}" srcId="{C63F008A-86E2-4C90-A11B-3D9049836697}" destId="{9420AA2E-DCFA-4E4E-A650-3D323541E6D0}" srcOrd="0" destOrd="0" parTransId="{5302B939-4A73-499E-A4EB-A2FB70B4231B}" sibTransId="{A42A124E-CE8F-478A-AFC6-E056F440904E}"/>
    <dgm:cxn modelId="{0ABB6989-C65C-40B5-8DA0-BBA3A2C0A175}" type="presOf" srcId="{A2451BFD-8E70-49F7-9AAF-5B55ED1012E8}" destId="{7098304C-B4B2-476A-B38F-64B8FAC7ABE6}" srcOrd="0" destOrd="0" presId="urn:microsoft.com/office/officeart/2005/8/layout/hProcess9"/>
    <dgm:cxn modelId="{789A65D0-E48D-47AD-B843-45809D98635F}" type="presOf" srcId="{9420AA2E-DCFA-4E4E-A650-3D323541E6D0}" destId="{DF7D92D7-27B6-4E0F-A501-2E7173346DF0}" srcOrd="0" destOrd="0" presId="urn:microsoft.com/office/officeart/2005/8/layout/hProcess9"/>
    <dgm:cxn modelId="{98E683F8-D8C9-4D68-B5FB-8BB547A6DA06}" srcId="{C63F008A-86E2-4C90-A11B-3D9049836697}" destId="{3119C941-C276-45C1-9025-F9A7B0BAB69F}" srcOrd="5" destOrd="0" parTransId="{19A60670-4D63-4CE7-8A3D-8A5F15FF40A9}" sibTransId="{E7021BF5-18AE-4012-A797-8B6FB75FCE69}"/>
    <dgm:cxn modelId="{64A6193F-2EEC-4EF7-9D46-C5A05DD77C6F}" type="presOf" srcId="{A8993527-4D52-4CB1-814C-DEA58F51512A}" destId="{6DE667E3-B0EF-4DE1-9095-8F57C07FE946}" srcOrd="0" destOrd="0" presId="urn:microsoft.com/office/officeart/2005/8/layout/hProcess9"/>
    <dgm:cxn modelId="{E3BE6FD8-9844-4596-8A12-D13BBD85F387}" type="presOf" srcId="{46F25741-760C-4668-86C4-2A6666B25DED}" destId="{5E14BF3B-A17F-4204-A4C4-5A00B55757D9}" srcOrd="0" destOrd="0" presId="urn:microsoft.com/office/officeart/2005/8/layout/hProcess9"/>
    <dgm:cxn modelId="{DE2608D6-5C2B-481D-8C4A-534BF545485E}" type="presOf" srcId="{3119C941-C276-45C1-9025-F9A7B0BAB69F}" destId="{8912199B-AD5F-4C13-80AC-DBCF1A5696F9}" srcOrd="0" destOrd="0" presId="urn:microsoft.com/office/officeart/2005/8/layout/hProcess9"/>
    <dgm:cxn modelId="{F2311563-E2F6-4577-96A2-1BB78D43A47D}" type="presOf" srcId="{080E3CCA-B737-473A-B23F-EED918293047}" destId="{63CCCF90-EB5F-46FE-BBEF-89FD80A91A04}" srcOrd="0" destOrd="0" presId="urn:microsoft.com/office/officeart/2005/8/layout/hProcess9"/>
    <dgm:cxn modelId="{7541E38B-28D2-4D3F-AC62-0B0D7798F114}" type="presParOf" srcId="{E92FD645-7512-4F12-B4F6-39F7B1F2E85F}" destId="{0CD54D49-BE26-4AAF-B6C4-018E57C2224C}" srcOrd="0" destOrd="0" presId="urn:microsoft.com/office/officeart/2005/8/layout/hProcess9"/>
    <dgm:cxn modelId="{1E49F857-DFEC-487E-A364-AD195C05ADF0}" type="presParOf" srcId="{E92FD645-7512-4F12-B4F6-39F7B1F2E85F}" destId="{0414DA66-5F2F-4B2B-AE00-AF92E395E3C0}" srcOrd="1" destOrd="0" presId="urn:microsoft.com/office/officeart/2005/8/layout/hProcess9"/>
    <dgm:cxn modelId="{2165D62E-C86A-4A92-A26B-6905C57D3EF4}" type="presParOf" srcId="{0414DA66-5F2F-4B2B-AE00-AF92E395E3C0}" destId="{DF7D92D7-27B6-4E0F-A501-2E7173346DF0}" srcOrd="0" destOrd="0" presId="urn:microsoft.com/office/officeart/2005/8/layout/hProcess9"/>
    <dgm:cxn modelId="{29AF2B8F-BE23-46CD-A1B7-99553D9F7AF0}" type="presParOf" srcId="{0414DA66-5F2F-4B2B-AE00-AF92E395E3C0}" destId="{D82D0296-4D90-4B0F-91F5-FD434C65DF37}" srcOrd="1" destOrd="0" presId="urn:microsoft.com/office/officeart/2005/8/layout/hProcess9"/>
    <dgm:cxn modelId="{BF339E54-0943-4885-AF7E-C7E005A76707}" type="presParOf" srcId="{0414DA66-5F2F-4B2B-AE00-AF92E395E3C0}" destId="{425EDFD2-44DB-45A8-8817-E20FE230F56D}" srcOrd="2" destOrd="0" presId="urn:microsoft.com/office/officeart/2005/8/layout/hProcess9"/>
    <dgm:cxn modelId="{38B48687-A017-478B-B2D0-647D70B6A382}" type="presParOf" srcId="{0414DA66-5F2F-4B2B-AE00-AF92E395E3C0}" destId="{F9096A5E-03D1-4FCB-9D4A-76AB4E44FD88}" srcOrd="3" destOrd="0" presId="urn:microsoft.com/office/officeart/2005/8/layout/hProcess9"/>
    <dgm:cxn modelId="{4897B2FE-0503-4315-A1F6-607C398C301B}" type="presParOf" srcId="{0414DA66-5F2F-4B2B-AE00-AF92E395E3C0}" destId="{59479FE9-722E-4BD8-9F3E-4362A40A1CEB}" srcOrd="4" destOrd="0" presId="urn:microsoft.com/office/officeart/2005/8/layout/hProcess9"/>
    <dgm:cxn modelId="{1CAA7D35-BE20-453D-AD09-9E57B02F6530}" type="presParOf" srcId="{0414DA66-5F2F-4B2B-AE00-AF92E395E3C0}" destId="{79B05FF0-FD3A-45FA-B562-BFC99C8F0BF8}" srcOrd="5" destOrd="0" presId="urn:microsoft.com/office/officeart/2005/8/layout/hProcess9"/>
    <dgm:cxn modelId="{222DA9E1-03DD-4570-B32E-2CF7A664583D}" type="presParOf" srcId="{0414DA66-5F2F-4B2B-AE00-AF92E395E3C0}" destId="{7098304C-B4B2-476A-B38F-64B8FAC7ABE6}" srcOrd="6" destOrd="0" presId="urn:microsoft.com/office/officeart/2005/8/layout/hProcess9"/>
    <dgm:cxn modelId="{7BEB4E7D-9193-4040-BB9C-0963DC5A1921}" type="presParOf" srcId="{0414DA66-5F2F-4B2B-AE00-AF92E395E3C0}" destId="{72ECA0AC-9E26-4985-B44F-69888A1348A9}" srcOrd="7" destOrd="0" presId="urn:microsoft.com/office/officeart/2005/8/layout/hProcess9"/>
    <dgm:cxn modelId="{65BC0F2C-F58D-4EA1-B51E-80A85B7B9C9F}" type="presParOf" srcId="{0414DA66-5F2F-4B2B-AE00-AF92E395E3C0}" destId="{6DE667E3-B0EF-4DE1-9095-8F57C07FE946}" srcOrd="8" destOrd="0" presId="urn:microsoft.com/office/officeart/2005/8/layout/hProcess9"/>
    <dgm:cxn modelId="{C004E77A-38E9-4555-9B9C-C08B8CF11B68}" type="presParOf" srcId="{0414DA66-5F2F-4B2B-AE00-AF92E395E3C0}" destId="{8977B225-57BA-41E7-BC74-8273D9A52139}" srcOrd="9" destOrd="0" presId="urn:microsoft.com/office/officeart/2005/8/layout/hProcess9"/>
    <dgm:cxn modelId="{A0272076-694D-4331-93D2-AFB92211438E}" type="presParOf" srcId="{0414DA66-5F2F-4B2B-AE00-AF92E395E3C0}" destId="{8912199B-AD5F-4C13-80AC-DBCF1A5696F9}" srcOrd="10" destOrd="0" presId="urn:microsoft.com/office/officeart/2005/8/layout/hProcess9"/>
    <dgm:cxn modelId="{97EFA399-6857-494F-8834-C7431015EBC8}" type="presParOf" srcId="{0414DA66-5F2F-4B2B-AE00-AF92E395E3C0}" destId="{D08E8B52-D1BA-40FA-B8FD-0DD182E0C5F4}" srcOrd="11" destOrd="0" presId="urn:microsoft.com/office/officeart/2005/8/layout/hProcess9"/>
    <dgm:cxn modelId="{BABA6779-7E1C-49CB-B61A-87F0A84F50D3}" type="presParOf" srcId="{0414DA66-5F2F-4B2B-AE00-AF92E395E3C0}" destId="{63CCCF90-EB5F-46FE-BBEF-89FD80A91A04}" srcOrd="12" destOrd="0" presId="urn:microsoft.com/office/officeart/2005/8/layout/hProcess9"/>
    <dgm:cxn modelId="{05D74749-8F5C-4320-9E9F-F5B20ABAEDBB}" type="presParOf" srcId="{0414DA66-5F2F-4B2B-AE00-AF92E395E3C0}" destId="{21016DE0-8FE2-4A83-BE8A-6933E39D5AB9}" srcOrd="13" destOrd="0" presId="urn:microsoft.com/office/officeart/2005/8/layout/hProcess9"/>
    <dgm:cxn modelId="{F67A485F-0C83-40B3-8C9A-4A165BD2B82F}" type="presParOf" srcId="{0414DA66-5F2F-4B2B-AE00-AF92E395E3C0}" destId="{5E14BF3B-A17F-4204-A4C4-5A00B55757D9}" srcOrd="14" destOrd="0" presId="urn:microsoft.com/office/officeart/2005/8/layout/hProcess9"/>
    <dgm:cxn modelId="{4325211D-65DA-46CD-891A-5B2B40B6E3E3}" type="presParOf" srcId="{0414DA66-5F2F-4B2B-AE00-AF92E395E3C0}" destId="{8FFD2B59-0E40-4E79-ABF2-0E550EF495D2}" srcOrd="15" destOrd="0" presId="urn:microsoft.com/office/officeart/2005/8/layout/hProcess9"/>
    <dgm:cxn modelId="{5B1959B1-D507-41C7-967D-A6EB4DCD6476}" type="presParOf" srcId="{0414DA66-5F2F-4B2B-AE00-AF92E395E3C0}" destId="{27F78811-7CBE-49FD-939A-2106C7E571DC}" srcOrd="16" destOrd="0" presId="urn:microsoft.com/office/officeart/2005/8/layout/hProcess9"/>
    <dgm:cxn modelId="{F01D558C-EB70-45AC-905E-D63CEB904C0E}" type="presParOf" srcId="{0414DA66-5F2F-4B2B-AE00-AF92E395E3C0}" destId="{A59C2087-F26A-4A68-BD9F-BE913A2C31D5}" srcOrd="17" destOrd="0" presId="urn:microsoft.com/office/officeart/2005/8/layout/hProcess9"/>
    <dgm:cxn modelId="{252FB3A9-0E32-428C-9DEE-7CC30E3FFB22}" type="presParOf" srcId="{0414DA66-5F2F-4B2B-AE00-AF92E395E3C0}" destId="{4214D101-D0B4-47AA-9074-9A46AE065B80}" srcOrd="1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54D49-BE26-4AAF-B6C4-018E57C2224C}">
      <dsp:nvSpPr>
        <dsp:cNvPr id="0" name=""/>
        <dsp:cNvSpPr/>
      </dsp:nvSpPr>
      <dsp:spPr>
        <a:xfrm>
          <a:off x="642699" y="0"/>
          <a:ext cx="7283926" cy="40640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D92D7-27B6-4E0F-A501-2E7173346DF0}">
      <dsp:nvSpPr>
        <dsp:cNvPr id="0" name=""/>
        <dsp:cNvSpPr/>
      </dsp:nvSpPr>
      <dsp:spPr>
        <a:xfrm>
          <a:off x="4498" y="1219199"/>
          <a:ext cx="744376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IC</a:t>
          </a:r>
          <a:endParaRPr lang="pl-PL" sz="1600" kern="1200" dirty="0"/>
        </a:p>
      </dsp:txBody>
      <dsp:txXfrm>
        <a:off x="40835" y="1255536"/>
        <a:ext cx="671702" cy="1552926"/>
      </dsp:txXfrm>
    </dsp:sp>
    <dsp:sp modelId="{425EDFD2-44DB-45A8-8817-E20FE230F56D}">
      <dsp:nvSpPr>
        <dsp:cNvPr id="0" name=""/>
        <dsp:cNvSpPr/>
      </dsp:nvSpPr>
      <dsp:spPr>
        <a:xfrm>
          <a:off x="872937" y="1219199"/>
          <a:ext cx="744376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MRP</a:t>
          </a:r>
          <a:endParaRPr lang="pl-PL" sz="1600" kern="1200" dirty="0"/>
        </a:p>
      </dsp:txBody>
      <dsp:txXfrm>
        <a:off x="909274" y="1255536"/>
        <a:ext cx="671702" cy="1552926"/>
      </dsp:txXfrm>
    </dsp:sp>
    <dsp:sp modelId="{59479FE9-722E-4BD8-9F3E-4362A40A1CEB}">
      <dsp:nvSpPr>
        <dsp:cNvPr id="0" name=""/>
        <dsp:cNvSpPr/>
      </dsp:nvSpPr>
      <dsp:spPr>
        <a:xfrm>
          <a:off x="1741376" y="1219199"/>
          <a:ext cx="744376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MRP II</a:t>
          </a:r>
          <a:endParaRPr lang="pl-PL" sz="1600" kern="1200" dirty="0"/>
        </a:p>
      </dsp:txBody>
      <dsp:txXfrm>
        <a:off x="1777713" y="1255536"/>
        <a:ext cx="671702" cy="1552926"/>
      </dsp:txXfrm>
    </dsp:sp>
    <dsp:sp modelId="{7098304C-B4B2-476A-B38F-64B8FAC7ABE6}">
      <dsp:nvSpPr>
        <dsp:cNvPr id="0" name=""/>
        <dsp:cNvSpPr/>
      </dsp:nvSpPr>
      <dsp:spPr>
        <a:xfrm>
          <a:off x="2609815" y="1219199"/>
          <a:ext cx="744376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ERP</a:t>
          </a:r>
          <a:endParaRPr lang="pl-PL" sz="1600" kern="1200" dirty="0"/>
        </a:p>
      </dsp:txBody>
      <dsp:txXfrm>
        <a:off x="2646152" y="1255536"/>
        <a:ext cx="671702" cy="1552926"/>
      </dsp:txXfrm>
    </dsp:sp>
    <dsp:sp modelId="{6DE667E3-B0EF-4DE1-9095-8F57C07FE946}">
      <dsp:nvSpPr>
        <dsp:cNvPr id="0" name=""/>
        <dsp:cNvSpPr/>
      </dsp:nvSpPr>
      <dsp:spPr>
        <a:xfrm>
          <a:off x="3478254" y="1219199"/>
          <a:ext cx="744376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DEM</a:t>
          </a:r>
          <a:endParaRPr lang="pl-PL" sz="1600" kern="1200" dirty="0"/>
        </a:p>
      </dsp:txBody>
      <dsp:txXfrm>
        <a:off x="3514591" y="1255536"/>
        <a:ext cx="671702" cy="1552926"/>
      </dsp:txXfrm>
    </dsp:sp>
    <dsp:sp modelId="{8912199B-AD5F-4C13-80AC-DBCF1A5696F9}">
      <dsp:nvSpPr>
        <dsp:cNvPr id="0" name=""/>
        <dsp:cNvSpPr/>
      </dsp:nvSpPr>
      <dsp:spPr>
        <a:xfrm>
          <a:off x="4346693" y="1219199"/>
          <a:ext cx="744376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CRM</a:t>
          </a:r>
          <a:endParaRPr lang="pl-PL" sz="1600" kern="1200" dirty="0"/>
        </a:p>
      </dsp:txBody>
      <dsp:txXfrm>
        <a:off x="4383030" y="1255536"/>
        <a:ext cx="671702" cy="1552926"/>
      </dsp:txXfrm>
    </dsp:sp>
    <dsp:sp modelId="{63CCCF90-EB5F-46FE-BBEF-89FD80A91A04}">
      <dsp:nvSpPr>
        <dsp:cNvPr id="0" name=""/>
        <dsp:cNvSpPr/>
      </dsp:nvSpPr>
      <dsp:spPr>
        <a:xfrm>
          <a:off x="5215133" y="1219199"/>
          <a:ext cx="744376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SCM</a:t>
          </a:r>
          <a:endParaRPr lang="pl-PL" sz="1600" kern="1200" dirty="0"/>
        </a:p>
      </dsp:txBody>
      <dsp:txXfrm>
        <a:off x="5251470" y="1255536"/>
        <a:ext cx="671702" cy="1552926"/>
      </dsp:txXfrm>
    </dsp:sp>
    <dsp:sp modelId="{5E14BF3B-A17F-4204-A4C4-5A00B55757D9}">
      <dsp:nvSpPr>
        <dsp:cNvPr id="0" name=""/>
        <dsp:cNvSpPr/>
      </dsp:nvSpPr>
      <dsp:spPr>
        <a:xfrm>
          <a:off x="6083572" y="1219199"/>
          <a:ext cx="744376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SFA</a:t>
          </a:r>
          <a:endParaRPr lang="pl-PL" sz="1600" kern="1200" dirty="0"/>
        </a:p>
      </dsp:txBody>
      <dsp:txXfrm>
        <a:off x="6119909" y="1255536"/>
        <a:ext cx="671702" cy="1552926"/>
      </dsp:txXfrm>
    </dsp:sp>
    <dsp:sp modelId="{27F78811-7CBE-49FD-939A-2106C7E571DC}">
      <dsp:nvSpPr>
        <dsp:cNvPr id="0" name=""/>
        <dsp:cNvSpPr/>
      </dsp:nvSpPr>
      <dsp:spPr>
        <a:xfrm>
          <a:off x="6952011" y="1219199"/>
          <a:ext cx="744376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ERP II</a:t>
          </a:r>
          <a:endParaRPr lang="pl-PL" sz="1600" kern="1200" dirty="0"/>
        </a:p>
      </dsp:txBody>
      <dsp:txXfrm>
        <a:off x="6988348" y="1255536"/>
        <a:ext cx="671702" cy="1552926"/>
      </dsp:txXfrm>
    </dsp:sp>
    <dsp:sp modelId="{4214D101-D0B4-47AA-9074-9A46AE065B80}">
      <dsp:nvSpPr>
        <dsp:cNvPr id="0" name=""/>
        <dsp:cNvSpPr/>
      </dsp:nvSpPr>
      <dsp:spPr>
        <a:xfrm>
          <a:off x="7820450" y="1219199"/>
          <a:ext cx="744376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?</a:t>
          </a:r>
          <a:endParaRPr lang="pl-PL" sz="1600" kern="1200" dirty="0"/>
        </a:p>
      </dsp:txBody>
      <dsp:txXfrm>
        <a:off x="7856787" y="1255536"/>
        <a:ext cx="671702" cy="1552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62EC-A68B-4398-BFCD-44A79805F291}" type="datetimeFigureOut">
              <a:rPr lang="pl-PL" smtClean="0"/>
              <a:t>2018-08-24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CDC0-B9DA-4FAE-A762-02A7EE7282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4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8B3DB-1853-4F64-B9E3-94379BE9D4C0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8415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8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5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8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3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32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9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3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4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5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9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61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6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52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7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pb.wsl.com.pl/index.php?go=prezentacje_czytaj&amp;d_id=3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boratoria.wsl.com.pl/nowe_pliki/20120902184924_Znaczenie_systemow_informatycznych_w_logistyce_01_09_2012.pp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9" y="3808413"/>
            <a:ext cx="8363272" cy="156480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/>
              <a:t>Projekt: </a:t>
            </a:r>
            <a:r>
              <a:rPr lang="pl-PL" sz="1400" b="1" dirty="0"/>
              <a:t>„LOGISTYKA STAWIA NA TECHNIKA – podnoszenie kwalifikacji zawodowych uczniów zawodu technik logistyk poprawiające ich zdolności </a:t>
            </a:r>
            <a:br>
              <a:rPr lang="pl-PL" sz="1400" b="1" dirty="0"/>
            </a:br>
            <a:r>
              <a:rPr lang="pl-PL" sz="1400" b="1" dirty="0"/>
              <a:t>do zdobycia zatrudnienia” 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NUMER PROJEKTU: </a:t>
            </a:r>
            <a:r>
              <a:rPr lang="pl-PL" sz="1400" b="1" dirty="0"/>
              <a:t>RPWP.08.03.01-30-0052/16</a:t>
            </a:r>
          </a:p>
        </p:txBody>
      </p:sp>
    </p:spTree>
    <p:extLst>
      <p:ext uri="{BB962C8B-B14F-4D97-AF65-F5344CB8AC3E}">
        <p14:creationId xmlns:p14="http://schemas.microsoft.com/office/powerpoint/2010/main" val="1482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PLANOWANIE ZASOBÓW PRZEDSIĘBIORSTWA (ERP)</a:t>
            </a:r>
          </a:p>
        </p:txBody>
      </p:sp>
      <p:sp>
        <p:nvSpPr>
          <p:cNvPr id="11268" name="Prostokąt 8"/>
          <p:cNvSpPr>
            <a:spLocks noChangeArrowheads="1"/>
          </p:cNvSpPr>
          <p:nvPr/>
        </p:nvSpPr>
        <p:spPr bwMode="auto">
          <a:xfrm>
            <a:off x="611188" y="5753100"/>
            <a:ext cx="8151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P. Fajfer, I. Malanowska, A. Koliński, Laboratorium systemów informatycznych. Qguar i Graffiti, Wyższa Szkoła Logistyki, Poznań 2011, s. 11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84213" y="57150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6388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4800" y="5254625"/>
            <a:ext cx="876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pl-PL" altLang="pl-PL" sz="1400"/>
              <a:t>Na rysunku przedstawiono standardową funkcjonalność systemów klasy ERP.</a:t>
            </a:r>
            <a:endParaRPr lang="pl-PL" altLang="pl-PL" sz="1400" b="1"/>
          </a:p>
        </p:txBody>
      </p:sp>
    </p:spTree>
    <p:extLst>
      <p:ext uri="{BB962C8B-B14F-4D97-AF65-F5344CB8AC3E}">
        <p14:creationId xmlns:p14="http://schemas.microsoft.com/office/powerpoint/2010/main" val="164572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PLANOWANIE ZASOBÓW PRZEDSIĘBIORSTWA (ERP)</a:t>
            </a:r>
          </a:p>
        </p:txBody>
      </p:sp>
      <p:sp>
        <p:nvSpPr>
          <p:cNvPr id="12292" name="Prostokąt 8"/>
          <p:cNvSpPr>
            <a:spLocks noChangeArrowheads="1"/>
          </p:cNvSpPr>
          <p:nvPr/>
        </p:nvSpPr>
        <p:spPr bwMode="auto">
          <a:xfrm>
            <a:off x="611188" y="5600700"/>
            <a:ext cx="8151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P. Fajfer, R. Pawlak, B. Swoboda, Procesowe zarządzanie w zintegrowanych systemach informatycznych na podstawie systemu iScala, Tom 1, Wyższa Szkoła Logistyki, Poznań 2009, s. 71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84213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357188" y="5000625"/>
            <a:ext cx="8358187" cy="785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000" kern="0">
                <a:latin typeface="+mn-lt"/>
                <a:cs typeface="+mn-cs"/>
              </a:rPr>
              <a:t>Typowe procesy obsługiwane przez system ERP</a:t>
            </a: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143000"/>
            <a:ext cx="68580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PLANOWANIE ZASOBÓW PRZEDSIĘBIORSTWA (ERP)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Wykorzystanie systemów informatycznych klasy ERP niesie za sobą zarówno zalety, ale również wady w aspekcie ekonomicznym i organizacyjnym. Dokonując porównania sytuacji na rynku z rozważaniami literaturowymi, można wyróżnić podstawowe kategorie wad i zalet związanych z wykorzystaniem systemów informatycznych klasy ERP.</a:t>
            </a:r>
            <a:endParaRPr lang="pl-PL" altLang="pl-PL" sz="1400" b="1"/>
          </a:p>
        </p:txBody>
      </p:sp>
      <p:sp>
        <p:nvSpPr>
          <p:cNvPr id="13317" name="Prostokąt 8"/>
          <p:cNvSpPr>
            <a:spLocks noChangeArrowheads="1"/>
          </p:cNvSpPr>
          <p:nvPr/>
        </p:nvSpPr>
        <p:spPr bwMode="auto">
          <a:xfrm>
            <a:off x="611188" y="5600700"/>
            <a:ext cx="7993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Opracowanie własne na podstawie: J. Heizer, B. Render, Operations Management, Pearson Prentice Hall, New Jersey 2008, s. 585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84213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14400" y="2590800"/>
          <a:ext cx="7086600" cy="2905126"/>
        </p:xfrm>
        <a:graphic>
          <a:graphicData uri="http://schemas.openxmlformats.org/drawingml/2006/table">
            <a:tbl>
              <a:tblPr/>
              <a:tblGrid>
                <a:gridCol w="347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8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6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Systemy informatyczne klasy ERP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Wady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Zalety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Bardzo kosztowny zakup licencji, a nawet jeszcze bardziej kosztowne dostosowanie systemu do specyfiki przedsiębiorstwa (koszty wdrożenia).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Zapewniają integrację wszystkich procesów łańcucha dostaw, uwzględniając procesy produkcji i procesy administracyjne.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Wdrożenie może wymagać poważnych zmian strukturalnych i organizacyjnych w przedsiębiorstwie i jego procesach.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Tworzą wspólną bazę danych dla poszczególnych procesów zachodzących w przedsiębiorstwie.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5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Funkcjonalność systemów może być tak skomplikowana, że bardzo wiele przedsiębiorstw może mieć poważne trudności z dostosowaniem swoich procesów do niego.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Zwiększają możliwości komunikacyjne oraz współpracę pomiędzy partnerami biznesowymi w łańcuchu dostaw.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Pociągają za sobą ustawicznie trwający proces wdrażania, którego nigdy nie można uznać za zakończony.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Mogą stanowić strategiczną przewagę nad konkurencją rynkową.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75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PLANOWANIE ZASOBÓW PRZEDSIĘBIORSTWA (ERP)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System informatyczny klasy ERP, który w teoretycznym aspekcie nadzoruje przepływ informacji we wszystkich procesach zachodzących w przedsiębiorstwie, cechuje się jednak dość dużym stopniem ogólności. W wielu przypadkach ogólna funkcjonalność systemu ERP jest niewystarczająca dla pełnego odwzorowania procesów biznesowych przedsiębiorstwa. Z tego względu w kolejnych latach na rynku biznesowym powstawały systemy dedykowane, jako narzędzia wspomagające środowisko systemu ERP.</a:t>
            </a:r>
            <a:endParaRPr lang="pl-PL" altLang="pl-PL" sz="1400" b="1"/>
          </a:p>
        </p:txBody>
      </p:sp>
    </p:spTree>
    <p:extLst>
      <p:ext uri="{BB962C8B-B14F-4D97-AF65-F5344CB8AC3E}">
        <p14:creationId xmlns:p14="http://schemas.microsoft.com/office/powerpoint/2010/main" val="40278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SYSTEM DYNAMIC ENTERPRISE MODELING (DEM)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System Dynamic Enterprise Modeling (DEM) jest nowatorskim podejściem do modelowania procesów przedsiębiorstwa, opracowanym przez firmę Baan. System DEM zawiera również narzędzie umożliwiające nadzorowanie procesów zachodzących zarówno w przedsiębiorstwie, jak i całym łańcuchu dostaw.</a:t>
            </a:r>
            <a:endParaRPr lang="pl-PL" altLang="pl-PL" sz="1400" b="1"/>
          </a:p>
        </p:txBody>
      </p:sp>
      <p:sp>
        <p:nvSpPr>
          <p:cNvPr id="15365" name="Prostokąt 8"/>
          <p:cNvSpPr>
            <a:spLocks noChangeArrowheads="1"/>
          </p:cNvSpPr>
          <p:nvPr/>
        </p:nvSpPr>
        <p:spPr bwMode="auto">
          <a:xfrm>
            <a:off x="611188" y="5600700"/>
            <a:ext cx="7993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pl-PL" sz="1000"/>
              <a:t>H. Bidgoli (ed.), Encyclopedia of Information Systems, Academic Press, San Diego 2003</a:t>
            </a:r>
            <a:endParaRPr lang="pl-PL" altLang="pl-PL" sz="1000"/>
          </a:p>
        </p:txBody>
      </p:sp>
      <p:cxnSp>
        <p:nvCxnSpPr>
          <p:cNvPr id="14" name="Łącznik prosty 13"/>
          <p:cNvCxnSpPr/>
          <p:nvPr/>
        </p:nvCxnSpPr>
        <p:spPr>
          <a:xfrm>
            <a:off x="684213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SYSTEM INFORMATYCZNY ZARZĄDZNIA (SCM)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Wymiana danych pomiędzy ogniwami logistycznego łańcucha dostaw jest podstawowym zadaniem, za które odpowiedzialne są systemy informatyczne typu SCM (Supply Chain Management). SCM zajmuje się przepływem informacji, towarów i usług. SCM stanowi konglomerat różnych rozwiązań informatycznych, wspomagających zarządzanie całym łańcuchem dostaw. Do najważniejszych celów, dla których SCM powinien zostać wdrożony w logistycznym łańcuchu dostaw, należy zaliczyć:</a:t>
            </a:r>
            <a:endParaRPr lang="pl-PL" altLang="pl-PL" sz="1400" b="1"/>
          </a:p>
        </p:txBody>
      </p:sp>
      <p:sp>
        <p:nvSpPr>
          <p:cNvPr id="16389" name="Prostokąt 8"/>
          <p:cNvSpPr>
            <a:spLocks noChangeArrowheads="1"/>
          </p:cNvSpPr>
          <p:nvPr/>
        </p:nvSpPr>
        <p:spPr bwMode="auto">
          <a:xfrm>
            <a:off x="611188" y="5600700"/>
            <a:ext cx="799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P. Fajfer, R. Pawlak, B. Swoboda, Procesowe zarządzanie w zintegrowanych systemach informatycznych na podstawie systemu iScala, Tom 1, Wyższa Szkoła Logistyki, Poznań 2009, s. 124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84213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30480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/>
              <a:t>optymalizację efektywności – polegającą na skróceniu czasu realizacji zamówienia, przy jednoczesnym zwiększeniu satysfakcji klienta,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8600" y="3590925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/>
              <a:t>optymalizację wydajności – poprzez zmniejszenie kosztów i zaangażowania kapitałowego łańcucha dostaw,</a:t>
            </a:r>
          </a:p>
        </p:txBody>
      </p:sp>
    </p:spTree>
    <p:extLst>
      <p:ext uri="{BB962C8B-B14F-4D97-AF65-F5344CB8AC3E}">
        <p14:creationId xmlns:p14="http://schemas.microsoft.com/office/powerpoint/2010/main" val="23599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SYSTEM INFORMATYCZNY ZARZĄDZNIA RELACJAMI Z KLIENTEM (CRM)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Innym ważnym czynnikiem efektywnej współpracy w ramach łańcucha dostaw są relacje z klientami. Systemem dedykowanym w tym celu jest system CRM (Customer Relationship Management), który automatyzuje oraz wspomaga procesy w relacji klient-przedsiębiorstwo w zakresie pozyskiwania i obsługiwania klienta. Rozwiązania CRM powinny zapewnić wspomaganie wszystkich faz kontaktu klienta z organizacją, począwszy od rozpoznania jego potrzeb i identyfikację, poprzez zawarcie transakcji, kończąc na obsłudze posprzedażowej. </a:t>
            </a:r>
            <a:endParaRPr lang="pl-PL" altLang="pl-PL" sz="1400" b="1"/>
          </a:p>
        </p:txBody>
      </p:sp>
      <p:sp>
        <p:nvSpPr>
          <p:cNvPr id="17413" name="Prostokąt 8"/>
          <p:cNvSpPr>
            <a:spLocks noChangeArrowheads="1"/>
          </p:cNvSpPr>
          <p:nvPr/>
        </p:nvSpPr>
        <p:spPr bwMode="auto">
          <a:xfrm>
            <a:off x="611188" y="5600700"/>
            <a:ext cx="7993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A. Januszewski, Funkcjonalność informatycznych systemów zarządzania, Tom I, Wydawnictwo Naukowe PWN, Warszawa 2008, s. 222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84213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7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SYSTEM INFORMATYCZNY ZARZĄDZNIA RELACJAMI Z KLIENTEM (CRM)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Wyróżnia się trzy rodzaje systemu CRM :</a:t>
            </a:r>
            <a:endParaRPr lang="pl-PL" altLang="pl-PL" sz="1400" b="1"/>
          </a:p>
        </p:txBody>
      </p:sp>
      <p:sp>
        <p:nvSpPr>
          <p:cNvPr id="18437" name="Prostokąt 8"/>
          <p:cNvSpPr>
            <a:spLocks noChangeArrowheads="1"/>
          </p:cNvSpPr>
          <p:nvPr/>
        </p:nvSpPr>
        <p:spPr bwMode="auto">
          <a:xfrm>
            <a:off x="611188" y="5600700"/>
            <a:ext cx="7993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A. Januszewski, Funkcjonalność informatycznych systemów zarządzania, Tom I, Wydawnictwo Naukowe PWN, Warszawa 2008, s. 222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84213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1905000"/>
            <a:ext cx="876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 b="1"/>
              <a:t>CRM interakcyjny</a:t>
            </a:r>
            <a:r>
              <a:rPr lang="pl-PL" altLang="pl-PL" sz="1400"/>
              <a:t>, umożliwiający bezpośredni kontakt z klientami poprzez zautomatyzowanie i koordynację procesów komunikacji (e-mail, WWW). Najczęściej stosowany jest w działach sprzedaży, serwisu i marketingu. CRM interakcyjny często określany jest mianem komunikacyjnego. Wywodzi się od call - center (tzw. telefonicznego centrum obsługi),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8600" y="2905125"/>
            <a:ext cx="8763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 b="1"/>
              <a:t>CRM operacyjny  </a:t>
            </a:r>
            <a:r>
              <a:rPr lang="pl-PL" altLang="pl-PL" sz="1400"/>
              <a:t>tzw. front-office, obejmujący zbieranie i przetwarzanie danych związanych z transakcjami kupna i sprzedaży, klientami, produktami, pracownikami, konkurencją, jest również wsparciem dla telemarketingu. Stosowany w działach sprzedaży, marketingu, obsługi klienta i serwis,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8600" y="3733800"/>
            <a:ext cx="876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 b="1"/>
              <a:t>CRM analityczny  </a:t>
            </a:r>
            <a:r>
              <a:rPr lang="pl-PL" altLang="pl-PL" sz="1400"/>
              <a:t>umożliwiający prowadzenie analiz wspomagających podejmowanie decyzji strategicznych (dotyczących przede wszystkim marketingu i sprzedaży, tj. przetwarzanie i analiza danych, data mining w celu planowania marketingowego, segmentacji i strategii instrumentalnych).</a:t>
            </a:r>
          </a:p>
        </p:txBody>
      </p:sp>
    </p:spTree>
    <p:extLst>
      <p:ext uri="{BB962C8B-B14F-4D97-AF65-F5344CB8AC3E}">
        <p14:creationId xmlns:p14="http://schemas.microsoft.com/office/powerpoint/2010/main" val="5329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SYSTEM SFA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Systemy </a:t>
            </a:r>
            <a:r>
              <a:rPr lang="pl-PL" altLang="pl-PL" sz="1600" b="1"/>
              <a:t>SFA </a:t>
            </a:r>
            <a:r>
              <a:rPr lang="pl-PL" altLang="pl-PL" sz="1600"/>
              <a:t>(</a:t>
            </a:r>
            <a:r>
              <a:rPr lang="pl-PL" altLang="pl-PL" sz="1600" b="1"/>
              <a:t>Sales Force Automation</a:t>
            </a:r>
            <a:r>
              <a:rPr lang="pl-PL" altLang="pl-PL" sz="1600"/>
              <a:t>) zostały wprowadzone na rynek, równolegle do innych omawianych powyżej systemów dedykowanych. Ich głównym celem jest wspieranie terenowych przedstawicieli przedsiębiorstwa, poprzez powszechne stosowanie komputerów przenośnych oraz technologii bezprzewodowej (</a:t>
            </a:r>
            <a:r>
              <a:rPr lang="pl-PL" altLang="pl-PL" sz="1600" b="1"/>
              <a:t>Wi-Fi</a:t>
            </a:r>
            <a:r>
              <a:rPr lang="pl-PL" altLang="pl-PL" sz="1600"/>
              <a:t>). Do dnia dzisiejszego należy je traktować jako integralną część systemu </a:t>
            </a:r>
            <a:r>
              <a:rPr lang="pl-PL" altLang="pl-PL" sz="1600" b="1"/>
              <a:t>CRM</a:t>
            </a:r>
            <a:r>
              <a:rPr lang="pl-PL" altLang="pl-PL" sz="1600"/>
              <a:t>, gdyż takie połączenie pozwala na gromadzenie bardzo dużej ilości danych i informacji o dokonanych transakcjach, występujących problemach oraz przewidywanych zachowaniach klientów. </a:t>
            </a:r>
            <a:endParaRPr lang="pl-PL" altLang="pl-PL" sz="1400" b="1"/>
          </a:p>
        </p:txBody>
      </p:sp>
      <p:sp>
        <p:nvSpPr>
          <p:cNvPr id="19461" name="Prostokąt 8"/>
          <p:cNvSpPr>
            <a:spLocks noChangeArrowheads="1"/>
          </p:cNvSpPr>
          <p:nvPr/>
        </p:nvSpPr>
        <p:spPr bwMode="auto">
          <a:xfrm>
            <a:off x="611188" y="5600700"/>
            <a:ext cx="7993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M. Krasiński, A. Sadowski, Rozwój systemów informatycznych w logistyce, Czasopismo Logistyka, 6/2006, s. 54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84213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3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SYSTEM ERP II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Opracowanie systemów klasy </a:t>
            </a:r>
            <a:r>
              <a:rPr lang="pl-PL" altLang="pl-PL" sz="1600" b="1"/>
              <a:t>ERP II </a:t>
            </a:r>
            <a:r>
              <a:rPr lang="pl-PL" altLang="pl-PL" sz="1600"/>
              <a:t>jest naturalną reakcją na dynamicznie zmieniające się potrzeby rynkowe oraz szybki postęp technologiczny. System </a:t>
            </a:r>
            <a:r>
              <a:rPr lang="pl-PL" altLang="pl-PL" sz="1600" b="1"/>
              <a:t>ERP II </a:t>
            </a:r>
            <a:r>
              <a:rPr lang="pl-PL" altLang="pl-PL" sz="1600"/>
              <a:t>charakteryzuje się wzbogaconą funkcjonalnością w podstawowych obszarach dziedzinowych, udostępnieniem pracownikom przedsiębiorstwa, dostępu do bazy systemu za pomocą Internetu oraz integracją systemów ERP z systemami partnerów rynkowych.</a:t>
            </a:r>
            <a:endParaRPr lang="pl-PL" altLang="pl-PL" sz="1400" b="1"/>
          </a:p>
        </p:txBody>
      </p:sp>
      <p:sp>
        <p:nvSpPr>
          <p:cNvPr id="20485" name="Prostokąt 8"/>
          <p:cNvSpPr>
            <a:spLocks noChangeArrowheads="1"/>
          </p:cNvSpPr>
          <p:nvPr/>
        </p:nvSpPr>
        <p:spPr bwMode="auto">
          <a:xfrm>
            <a:off x="381000" y="5600700"/>
            <a:ext cx="8532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 I. Malanowska, A. Koliński, Rola systemów informatycznych w procesie przepływu informacji w łańcuchach dostaw, w: Społeczeństwo informacyjne. Gospodarka, technologie, procesy, C. Hales, B. Mikuła (red.), Wydawnictwo Uniwersytetu Ekonomicznego, Kraków 2011, s. 157-172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454025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7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83858" y="3808413"/>
            <a:ext cx="5464609" cy="113275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/>
              <a:t>Rozwój systemów informatycznych wspomagających zarządzanie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013" y="5085184"/>
            <a:ext cx="3733800" cy="5508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Autor: Adam Koliński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8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SYSTEM ERP II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Rozwój zintegrowanych systemów informatycznych jest nieunikniony i konieczny, w szczególności ze względu na dynamiczny rozwój potrzeb rynkowych. W literaturze przedmiotu można znaleźć liczne koncepcje rozwojowe dla systemów informatycznych ERP. Na szczególną uwagę zasługuje koncepcja, w której można zdefiniować cztery warstwy rozwojów:</a:t>
            </a:r>
            <a:endParaRPr lang="pl-PL" altLang="pl-PL" sz="1400" b="1"/>
          </a:p>
        </p:txBody>
      </p:sp>
      <p:sp>
        <p:nvSpPr>
          <p:cNvPr id="21509" name="Prostokąt 8"/>
          <p:cNvSpPr>
            <a:spLocks noChangeArrowheads="1"/>
          </p:cNvSpPr>
          <p:nvPr/>
        </p:nvSpPr>
        <p:spPr bwMode="auto">
          <a:xfrm>
            <a:off x="381000" y="5600700"/>
            <a:ext cx="8532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C. </a:t>
            </a:r>
            <a:r>
              <a:rPr lang="en-US" altLang="pl-PL" sz="1000"/>
              <a:t>Möller, ERP II: a conceptual framework for next-generation enterprises systems?, Journal of Enterprise Information Management, Vol.18 No. 4, 2005, s. 483-497</a:t>
            </a:r>
            <a:endParaRPr lang="pl-PL" altLang="pl-PL" sz="1000"/>
          </a:p>
        </p:txBody>
      </p:sp>
      <p:cxnSp>
        <p:nvCxnSpPr>
          <p:cNvPr id="14" name="Łącznik prosty 13"/>
          <p:cNvCxnSpPr/>
          <p:nvPr/>
        </p:nvCxnSpPr>
        <p:spPr>
          <a:xfrm>
            <a:off x="454025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2627313"/>
            <a:ext cx="8763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 b="1"/>
              <a:t>warstwa podstawowa</a:t>
            </a:r>
            <a:r>
              <a:rPr lang="pl-PL" altLang="pl-PL" sz="1400"/>
              <a:t>, stanowiąca rdzeń funkcjonowania systemu: Podstawą funkcjonowania systemu jest baza danych. Jej integralność jest kluczowym elementem wpływającym na wydajność systemu a z punktu widzenia realizacji poszczególnych procesów, w przedsiębiorstwie pracuje się na jednej bazie danych, dzięki czemu prawdopodobieństwo dublowania informacji jest praktycznie niemożliwe. Mówiąc o rdzeniu należy brać również pod uwagę całą strukturę systemu. Integralność informacji możliwa jest też z innymi przedsiębiorstwami będącymi partnerami w łańcuchu dostaw,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8600" y="4025900"/>
            <a:ext cx="876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 b="1"/>
              <a:t>warstwa procesowa</a:t>
            </a:r>
            <a:r>
              <a:rPr lang="pl-PL" altLang="pl-PL" sz="1400"/>
              <a:t>, stanowiąca centrum całego systemu: W centralnym położeniu całego systemu znajduje się planowanie zasobów przedsiębiorstwa (ERP), dzięki któremu realizowane są poszczególne procesy wewnątrz przedsiębiorstwa oraz zarządzanie procesami biznesowymi,</a:t>
            </a:r>
          </a:p>
        </p:txBody>
      </p:sp>
    </p:spTree>
    <p:extLst>
      <p:ext uri="{BB962C8B-B14F-4D97-AF65-F5344CB8AC3E}">
        <p14:creationId xmlns:p14="http://schemas.microsoft.com/office/powerpoint/2010/main" val="17683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SYSTEM ERP II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Rozwój zintegrowanych systemów informatycznych jest nieunikniony i konieczny, w szczególności ze względu na dynamiczny rozwój potrzeb rynkowych. W literaturze przedmiotu można znaleźć liczne koncepcje rozwojowe dla systemów informatycznych ERP. Na szczególną uwagę zasługuje koncepcja, w której można zdefiniować cztery warstwy rozwojów:</a:t>
            </a:r>
            <a:endParaRPr lang="pl-PL" altLang="pl-PL" sz="1400" b="1"/>
          </a:p>
        </p:txBody>
      </p:sp>
      <p:sp>
        <p:nvSpPr>
          <p:cNvPr id="22533" name="Prostokąt 8"/>
          <p:cNvSpPr>
            <a:spLocks noChangeArrowheads="1"/>
          </p:cNvSpPr>
          <p:nvPr/>
        </p:nvSpPr>
        <p:spPr bwMode="auto">
          <a:xfrm>
            <a:off x="381000" y="5600700"/>
            <a:ext cx="8532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C. </a:t>
            </a:r>
            <a:r>
              <a:rPr lang="en-US" altLang="pl-PL" sz="1000"/>
              <a:t>Möller, ERP II: a conceptual framework for next-generation enterprises systems?, Journal of Enterprise Information Management, Vol.18 No. 4, 2005, s. 483-497</a:t>
            </a:r>
            <a:endParaRPr lang="pl-PL" altLang="pl-PL" sz="1000"/>
          </a:p>
        </p:txBody>
      </p:sp>
      <p:cxnSp>
        <p:nvCxnSpPr>
          <p:cNvPr id="14" name="Łącznik prosty 13"/>
          <p:cNvCxnSpPr/>
          <p:nvPr/>
        </p:nvCxnSpPr>
        <p:spPr>
          <a:xfrm>
            <a:off x="454025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2627313"/>
            <a:ext cx="8763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 b="1"/>
              <a:t>warstwa analityczna</a:t>
            </a:r>
            <a:r>
              <a:rPr lang="pl-PL" altLang="pl-PL" sz="1400"/>
              <a:t>, dotycząca całego przedsiębiorstwa, obszarów funkcjonowania, współpracy z dostawcami i odbiorcami: Analiza danych jest podstawową zaletą, które niesie za sobą wykorzystanie systemów informatycznych. Przetwarzane dane stanowią podstawę do tworzenia różnego rodzaju analiz i raportów, będących podstawą dla kierownictwa do rzeczywistej oceny stanu przedsiębiorstwa. Analiza ta może dotyczyć również relacji z kontrahentami: zarządzanie łańcuchem dostaw (SCM) w przypadku dostawców (również </a:t>
            </a:r>
            <a:r>
              <a:rPr lang="pl-PL" altLang="pl-PL" sz="1400" b="1"/>
              <a:t>SRM – Supplier Relationship Management</a:t>
            </a:r>
            <a:r>
              <a:rPr lang="pl-PL" altLang="pl-PL" sz="1400"/>
              <a:t>), czy zarządzanie relacjami z klientem (CRM). Przetwarzanie danych może również dotyczyć produkowanych (lub dystrybuowanych) wyrobów – zarządzanie cyklem życia wyrobu (</a:t>
            </a:r>
            <a:r>
              <a:rPr lang="pl-PL" altLang="pl-PL" sz="1400" b="1"/>
              <a:t>PLM – Product Lifecycle Management</a:t>
            </a:r>
            <a:r>
              <a:rPr lang="pl-PL" altLang="pl-PL" sz="1400"/>
              <a:t>), zarządzania zasobami ludzkimi, czy wykorzystaniu Business Inteligence do kontroli wydajności przedsiębiorstwa (</a:t>
            </a:r>
            <a:r>
              <a:rPr lang="pl-PL" altLang="pl-PL" sz="1400" b="1"/>
              <a:t>CPM – Corporate Performance Management</a:t>
            </a:r>
            <a:r>
              <a:rPr lang="pl-PL" altLang="pl-PL" sz="1400"/>
              <a:t>),</a:t>
            </a:r>
          </a:p>
        </p:txBody>
      </p:sp>
    </p:spTree>
    <p:extLst>
      <p:ext uri="{BB962C8B-B14F-4D97-AF65-F5344CB8AC3E}">
        <p14:creationId xmlns:p14="http://schemas.microsoft.com/office/powerpoint/2010/main" val="13509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SYSTEM ERP II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Rozwój zintegrowanych systemów informatycznych jest nieunikniony i konieczny, w szczególności ze względu na dynamiczny rozwój potrzeb rynkowych. W literaturze przedmiotu można znaleźć liczne koncepcje rozwojowe dla systemów informatycznych ERP. Na szczególną uwagę zasługuje koncepcja, w której można zdefiniować cztery warstwy rozwojów:</a:t>
            </a:r>
            <a:endParaRPr lang="pl-PL" altLang="pl-PL" sz="1400" b="1"/>
          </a:p>
        </p:txBody>
      </p:sp>
      <p:sp>
        <p:nvSpPr>
          <p:cNvPr id="23557" name="Prostokąt 8"/>
          <p:cNvSpPr>
            <a:spLocks noChangeArrowheads="1"/>
          </p:cNvSpPr>
          <p:nvPr/>
        </p:nvSpPr>
        <p:spPr bwMode="auto">
          <a:xfrm>
            <a:off x="381000" y="5600700"/>
            <a:ext cx="8532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C. </a:t>
            </a:r>
            <a:r>
              <a:rPr lang="en-US" altLang="pl-PL" sz="1000"/>
              <a:t>Möller, ERP II: a conceptual framework for next-generation enterprises systems?, Journal of Enterprise Information Management, Vol.18 No. 4, 2005, s. 483-497</a:t>
            </a:r>
            <a:endParaRPr lang="pl-PL" altLang="pl-PL" sz="1000"/>
          </a:p>
        </p:txBody>
      </p:sp>
      <p:cxnSp>
        <p:nvCxnSpPr>
          <p:cNvPr id="14" name="Łącznik prosty 13"/>
          <p:cNvCxnSpPr/>
          <p:nvPr/>
        </p:nvCxnSpPr>
        <p:spPr>
          <a:xfrm>
            <a:off x="454025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2627313"/>
            <a:ext cx="8763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 b="1"/>
              <a:t>warstwa portalowa</a:t>
            </a:r>
            <a:r>
              <a:rPr lang="pl-PL" altLang="pl-PL" sz="1400"/>
              <a:t>, bazująca na wykorzystaniu Internetu: Uwzględnienie w systemie możliwości jakie daje Internet przyniesie przedsiębiorstwu wymierne korzyści. Budowanie relacji </a:t>
            </a:r>
            <a:r>
              <a:rPr lang="pl-PL" altLang="pl-PL" sz="1400" b="1"/>
              <a:t>B2B</a:t>
            </a:r>
            <a:r>
              <a:rPr lang="pl-PL" altLang="pl-PL" sz="1400"/>
              <a:t> (</a:t>
            </a:r>
            <a:r>
              <a:rPr lang="pl-PL" altLang="pl-PL" sz="1400" b="1"/>
              <a:t>Business to Business</a:t>
            </a:r>
            <a:r>
              <a:rPr lang="pl-PL" altLang="pl-PL" sz="1400"/>
              <a:t>) między przedsiębiorcami, </a:t>
            </a:r>
            <a:r>
              <a:rPr lang="pl-PL" altLang="pl-PL" sz="1400" b="1"/>
              <a:t>B2C</a:t>
            </a:r>
            <a:r>
              <a:rPr lang="pl-PL" altLang="pl-PL" sz="1400"/>
              <a:t> (</a:t>
            </a:r>
            <a:r>
              <a:rPr lang="pl-PL" altLang="pl-PL" sz="1400" b="1"/>
              <a:t>Business to Consumer</a:t>
            </a:r>
            <a:r>
              <a:rPr lang="pl-PL" altLang="pl-PL" sz="1400"/>
              <a:t>) pomiędzy przedsiębiorstwami a klientami, </a:t>
            </a:r>
            <a:r>
              <a:rPr lang="pl-PL" altLang="pl-PL" sz="1400" b="1"/>
              <a:t>B2E</a:t>
            </a:r>
            <a:r>
              <a:rPr lang="pl-PL" altLang="pl-PL" sz="1400"/>
              <a:t> (</a:t>
            </a:r>
            <a:r>
              <a:rPr lang="pl-PL" altLang="pl-PL" sz="1400" b="1"/>
              <a:t>Business to Employee</a:t>
            </a:r>
            <a:r>
              <a:rPr lang="pl-PL" altLang="pl-PL" sz="1400"/>
              <a:t>) między przedsiębiorstwem a jego pracownikami (są to zazwyczaj witryny dostępne dla pracowników). Integracja międzysystemowa jest ostatnim obszarem przyszłościowych systemów informatycznych. </a:t>
            </a:r>
            <a:r>
              <a:rPr lang="pl-PL" altLang="pl-PL" sz="1400" b="1"/>
              <a:t>EAI</a:t>
            </a:r>
            <a:r>
              <a:rPr lang="pl-PL" altLang="pl-PL" sz="1400"/>
              <a:t> (</a:t>
            </a:r>
            <a:r>
              <a:rPr lang="pl-PL" altLang="pl-PL" sz="1400" b="1"/>
              <a:t>Enterprise Application Integration</a:t>
            </a:r>
            <a:r>
              <a:rPr lang="pl-PL" altLang="pl-PL" sz="1400"/>
              <a:t>) pozwala na przetwarzanie informacji w czasie rzeczywistym, stymuluje procesy biznesowe, a przede wszystkim integruje informacje między różnymi systemami.</a:t>
            </a:r>
          </a:p>
        </p:txBody>
      </p:sp>
    </p:spTree>
    <p:extLst>
      <p:ext uri="{BB962C8B-B14F-4D97-AF65-F5344CB8AC3E}">
        <p14:creationId xmlns:p14="http://schemas.microsoft.com/office/powerpoint/2010/main" val="198689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ROZWÓJ SYSTEMÓW INFORMATYCZNYCH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Wykorzystanie systemów informatycznych w działalności gospodarczej przedsiębiorstwa umożliwia szybką wymianę informacji pomiędzy poszczególnymi ogniwami w łańcuchu dostaw. Szybszy czas reakcji na potrzeby rynku poprawia w znaczącym stopniu poziom konkurencyjności całego łańcucha dostaw. Należy jednak podkreślić, że wykorzystywanie systemu informatycznego klasy ERP jako jedynego narzędzia informatycznego, które nadzoruje wszystkie procesy zachodzące w przedsiębiorstwie, bardzo często jest niewystarczające. Powodem takiej sytuacji jest najczęściej złożoność procesów oraz specyfika przedsiębiorstwa, co skłania kadrę kierowniczą przedsiębiorstwa do wdrożenia systemów o bardziej szczegółowej funkcjonalności w określonej dziedzinie.</a:t>
            </a:r>
            <a:endParaRPr lang="pl-PL" altLang="pl-PL" sz="1400" b="1"/>
          </a:p>
        </p:txBody>
      </p:sp>
      <p:sp>
        <p:nvSpPr>
          <p:cNvPr id="24581" name="Prostokąt 8"/>
          <p:cNvSpPr>
            <a:spLocks noChangeArrowheads="1"/>
          </p:cNvSpPr>
          <p:nvPr/>
        </p:nvSpPr>
        <p:spPr bwMode="auto">
          <a:xfrm>
            <a:off x="381000" y="5600700"/>
            <a:ext cx="8532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M. Cudziło, K. Kolińska, Logistyka w przedsiębiorstwach – wskaźniki logistyczne, w: Logistyka w Polsce. Raport 2011,Fechner I., Szyszka G. (red.), Instytut Logistyki i Magazynowania, Poznań 2012, s. 141-161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454025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" y="3840163"/>
            <a:ext cx="8763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Badania przeprowadzane przez Instytut Logistyki i Magazynowania jedynie potwierdzają, że wykorzystywanie systemów dedykowanych, wspierających najczęściej system ERP, ustawicznie wzrasta od kilku lat. Świadczy to zarówno o świadomości kadry zarządczej odnośnie konieczności wsparcia realizowanych procesów dodatkowymi narzędziami informatycznymi, jak również o wzroście specjalizacji procesowej w praktyce gospodarczej polskich przedsiębiorstw. </a:t>
            </a:r>
            <a:endParaRPr lang="pl-PL" altLang="pl-PL" sz="1400" b="1"/>
          </a:p>
        </p:txBody>
      </p:sp>
    </p:spTree>
    <p:extLst>
      <p:ext uri="{BB962C8B-B14F-4D97-AF65-F5344CB8AC3E}">
        <p14:creationId xmlns:p14="http://schemas.microsoft.com/office/powerpoint/2010/main" val="5059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ROZWÓJ SYSTEMÓW INFORMATYCZNYCH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Należy jednak również pamiętać o problemie integracji systemów informatycznych w ramach danego przedsiębiorstwa lub łańcucha dostaw. Przepływ informacji napotyka bowiem problemy dotyczące m.in. korzystania z różnego rodzaju formatów informacji i danych, różnych nośników informacji, a także z różnych systemów informatycznych wykorzystywanych przez partnerów biznesowych do zarządzania przepływem materiałowym w łańcuchu dostaw. </a:t>
            </a:r>
            <a:endParaRPr lang="pl-PL" altLang="pl-PL" sz="1400" b="1"/>
          </a:p>
        </p:txBody>
      </p:sp>
      <p:sp>
        <p:nvSpPr>
          <p:cNvPr id="25605" name="Prostokąt 8"/>
          <p:cNvSpPr>
            <a:spLocks noChangeArrowheads="1"/>
          </p:cNvSpPr>
          <p:nvPr/>
        </p:nvSpPr>
        <p:spPr bwMode="auto">
          <a:xfrm>
            <a:off x="381000" y="5600700"/>
            <a:ext cx="8532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A. Koliński, P. Fajfer, ERP integration as a support for logistics controlling in supply chain, in: Information Technologies in Environmental Engineering – new trends and challenges, P. Golinska, M. Fertsch, J. Marx-Gomez (eds), PESE. Springer, Berlin Heidelberg, pp. 617-626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454025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2400" y="2849563"/>
            <a:ext cx="8763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Potrzeba pełnej integracji łańcucha dostaw może się pojawić dopiero w momencie, kiedy każdy uczestnik łańcucha uświadomi sobie korzyści płynące z takiej integracji. Jest to dość trudne, gdyż proces integracyjny wymusza na poszczególnych ogniwach logistycznego łańcucha dostaw wprowadzenia zmian organizacyjnych, strukturalnych, controllingowych, zasad przepływu informacji i jej dokumentacji, a nawet zmian w procesie funkcjonowania wykorzystywanego systemu informatycznego. </a:t>
            </a:r>
            <a:endParaRPr lang="pl-PL" altLang="pl-PL" sz="1400" b="1"/>
          </a:p>
        </p:txBody>
      </p:sp>
    </p:spTree>
    <p:extLst>
      <p:ext uri="{BB962C8B-B14F-4D97-AF65-F5344CB8AC3E}">
        <p14:creationId xmlns:p14="http://schemas.microsoft.com/office/powerpoint/2010/main" val="41071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Symbol zastępczy zawartości 46"/>
          <p:cNvSpPr txBox="1">
            <a:spLocks/>
          </p:cNvSpPr>
          <p:nvPr/>
        </p:nvSpPr>
        <p:spPr bwMode="auto">
          <a:xfrm>
            <a:off x="152400" y="1210383"/>
            <a:ext cx="865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Pod poniższymi linkami można znaleźć inne prezentacje, opracowane przez Wyższą Szkołę Logistyki, o podobnej tematyce: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pl-PL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pl-PL" b="1" dirty="0">
                <a:solidFill>
                  <a:srgbClr val="333333"/>
                </a:solidFill>
                <a:latin typeface="arial" panose="020B0604020202020204" pitchFamily="34" charset="0"/>
                <a:hlinkClick r:id="rId3"/>
              </a:rPr>
              <a:t>Zarządzanie magazynem wspomagane przez system informatyczny WMS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pl-PL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pl-PL" b="1" dirty="0" smtClean="0">
                <a:solidFill>
                  <a:srgbClr val="333333"/>
                </a:solidFill>
                <a:latin typeface="arial" panose="020B0604020202020204" pitchFamily="34" charset="0"/>
                <a:hlinkClick r:id="rId4"/>
              </a:rPr>
              <a:t>Znaczenie </a:t>
            </a:r>
            <a:r>
              <a:rPr lang="pl-PL" b="1" dirty="0">
                <a:solidFill>
                  <a:srgbClr val="333333"/>
                </a:solidFill>
                <a:latin typeface="arial" panose="020B0604020202020204" pitchFamily="34" charset="0"/>
                <a:hlinkClick r:id="rId4"/>
              </a:rPr>
              <a:t>systemów informatycznych w </a:t>
            </a:r>
            <a:r>
              <a:rPr lang="pl-PL" b="1" dirty="0" smtClean="0">
                <a:solidFill>
                  <a:srgbClr val="333333"/>
                </a:solidFill>
                <a:latin typeface="arial" panose="020B0604020202020204" pitchFamily="34" charset="0"/>
                <a:hlinkClick r:id="rId4"/>
              </a:rPr>
              <a:t>logistyce</a:t>
            </a:r>
            <a:endParaRPr lang="pl-PL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pl-PL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endParaRPr lang="pl-PL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dirty="0" smtClean="0"/>
              <a:t>TEMATY POKREWNE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2863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1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HISTORIA ROZWOJU SYSTEMÓW INFORMATYCZNYCH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Szybkość przepływu informacji, skracająca procesy zachodzące w całym łańcuchu dostaw, wpływa również na informatyzację wszystkich działań, od których zależy szybkość podejmowanych decyzji. Z tego względu na przestrzeni lat, systemy informatyczne wspomagające zarządzanie ulegają ustawicznemu uszczegóławianiu, uaktualnianiu i rozbudowywaniu.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600"/>
              <a:t>W rozwoju systemów informatycznych wspierających zarządzanie w obszarze planowania zasobów, należy wyróżnić następujące podstawowe etapy:</a:t>
            </a:r>
            <a:endParaRPr lang="pl-PL" altLang="pl-PL" sz="1400" b="1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8600" y="3395663"/>
            <a:ext cx="876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600"/>
              <a:t> </a:t>
            </a:r>
            <a:r>
              <a:rPr lang="pl-PL" altLang="pl-PL" sz="1400"/>
              <a:t>systemy sterowania zapasami (Inventory Control – IC),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" y="3730625"/>
            <a:ext cx="876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/>
              <a:t> systemy planowania zapotrzebowania materiałowego (Material Requirement Planning – MRP),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8600" y="4032250"/>
            <a:ext cx="876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/>
              <a:t> systemy planowania zasobów produkcyjnych (Manufacturing Resource Planning – MRP II),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28600" y="4340225"/>
            <a:ext cx="876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/>
              <a:t> systemy planowania zasobów przedsiębiorstwa (Enterprise Resource Planning – ERP),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8600" y="4645025"/>
            <a:ext cx="876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/>
              <a:t> systemy planowania zasobów przedsiębiorstwa umożliwiające pracę w sieci Internet (ERP II).</a:t>
            </a:r>
            <a:endParaRPr lang="pl-PL" altLang="pl-PL" sz="1400" b="1"/>
          </a:p>
        </p:txBody>
      </p:sp>
      <p:sp>
        <p:nvSpPr>
          <p:cNvPr id="4106" name="Prostokąt 12"/>
          <p:cNvSpPr>
            <a:spLocks noChangeArrowheads="1"/>
          </p:cNvSpPr>
          <p:nvPr/>
        </p:nvSpPr>
        <p:spPr bwMode="auto">
          <a:xfrm>
            <a:off x="381000" y="5467350"/>
            <a:ext cx="7993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 dirty="0" smtClean="0"/>
              <a:t>P</a:t>
            </a:r>
            <a:r>
              <a:rPr lang="pl-PL" altLang="pl-PL" sz="1000" dirty="0"/>
              <a:t>. Fajfer, A. Koliński, Rozwój systemów informatycznych wspomagających zarządzanie, w: Praktyczne aspekty wykorzystania systemów ERP w wybranych przedsiębiorstwach Wielkopolski, Ł. Hadaś, P. Cyplik (red.), Wyższa Szkoła Logistyki, Poznań 2012, s. 11-27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454025" y="542925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1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upa 2"/>
          <p:cNvGrpSpPr>
            <a:grpSpLocks/>
          </p:cNvGrpSpPr>
          <p:nvPr/>
        </p:nvGrpSpPr>
        <p:grpSpPr bwMode="auto">
          <a:xfrm>
            <a:off x="323850" y="914400"/>
            <a:ext cx="8569325" cy="4064000"/>
            <a:chOff x="323528" y="1397000"/>
            <a:chExt cx="8568952" cy="4064000"/>
          </a:xfrm>
        </p:grpSpPr>
        <p:graphicFrame>
          <p:nvGraphicFramePr>
            <p:cNvPr id="4" name="Diagram 3"/>
            <p:cNvGraphicFramePr/>
            <p:nvPr/>
          </p:nvGraphicFramePr>
          <p:xfrm>
            <a:off x="323528" y="1397000"/>
            <a:ext cx="8568952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5126" name="AutoShape 2"/>
            <p:cNvCxnSpPr>
              <a:cxnSpLocks noChangeShapeType="1"/>
            </p:cNvCxnSpPr>
            <p:nvPr/>
          </p:nvCxnSpPr>
          <p:spPr bwMode="auto">
            <a:xfrm flipV="1">
              <a:off x="1125464" y="4221088"/>
              <a:ext cx="0" cy="4841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7" name="Text Box 3"/>
            <p:cNvSpPr txBox="1">
              <a:spLocks noChangeArrowheads="1"/>
            </p:cNvSpPr>
            <p:nvPr/>
          </p:nvSpPr>
          <p:spPr bwMode="auto">
            <a:xfrm>
              <a:off x="755576" y="4705276"/>
              <a:ext cx="730250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l-PL" altLang="pl-PL" sz="1100">
                  <a:latin typeface="Calibri" panose="020F0502020204030204" pitchFamily="34" charset="0"/>
                </a:rPr>
                <a:t>1960</a:t>
              </a:r>
              <a:endParaRPr lang="pl-PL" altLang="pl-PL"/>
            </a:p>
          </p:txBody>
        </p:sp>
        <p:sp>
          <p:nvSpPr>
            <p:cNvPr id="5128" name="Text Box 4"/>
            <p:cNvSpPr txBox="1">
              <a:spLocks noChangeArrowheads="1"/>
            </p:cNvSpPr>
            <p:nvPr/>
          </p:nvSpPr>
          <p:spPr bwMode="auto">
            <a:xfrm>
              <a:off x="1619672" y="1876499"/>
              <a:ext cx="730250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l-PL" altLang="pl-PL" sz="1100">
                  <a:latin typeface="Calibri" panose="020F0502020204030204" pitchFamily="34" charset="0"/>
                </a:rPr>
                <a:t>1970</a:t>
              </a:r>
              <a:endParaRPr lang="pl-PL" altLang="pl-PL"/>
            </a:p>
          </p:txBody>
        </p:sp>
        <p:cxnSp>
          <p:nvCxnSpPr>
            <p:cNvPr id="5129" name="AutoShape 5"/>
            <p:cNvCxnSpPr>
              <a:cxnSpLocks noChangeShapeType="1"/>
            </p:cNvCxnSpPr>
            <p:nvPr/>
          </p:nvCxnSpPr>
          <p:spPr bwMode="auto">
            <a:xfrm flipV="1">
              <a:off x="1987972" y="2152724"/>
              <a:ext cx="0" cy="4841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0" name="AutoShape 2"/>
            <p:cNvCxnSpPr>
              <a:cxnSpLocks noChangeShapeType="1"/>
            </p:cNvCxnSpPr>
            <p:nvPr/>
          </p:nvCxnSpPr>
          <p:spPr bwMode="auto">
            <a:xfrm flipV="1">
              <a:off x="2853656" y="4221088"/>
              <a:ext cx="0" cy="4841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1" name="Text Box 3"/>
            <p:cNvSpPr txBox="1">
              <a:spLocks noChangeArrowheads="1"/>
            </p:cNvSpPr>
            <p:nvPr/>
          </p:nvSpPr>
          <p:spPr bwMode="auto">
            <a:xfrm>
              <a:off x="2483768" y="4705276"/>
              <a:ext cx="730250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l-PL" altLang="pl-PL" sz="1100">
                  <a:latin typeface="Calibri" panose="020F0502020204030204" pitchFamily="34" charset="0"/>
                </a:rPr>
                <a:t>1989</a:t>
              </a:r>
              <a:endParaRPr lang="pl-PL" altLang="pl-PL"/>
            </a:p>
          </p:txBody>
        </p:sp>
        <p:cxnSp>
          <p:nvCxnSpPr>
            <p:cNvPr id="5132" name="AutoShape 2"/>
            <p:cNvCxnSpPr>
              <a:cxnSpLocks noChangeShapeType="1"/>
            </p:cNvCxnSpPr>
            <p:nvPr/>
          </p:nvCxnSpPr>
          <p:spPr bwMode="auto">
            <a:xfrm flipV="1">
              <a:off x="4581848" y="4221088"/>
              <a:ext cx="0" cy="4841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3" name="Text Box 3"/>
            <p:cNvSpPr txBox="1">
              <a:spLocks noChangeArrowheads="1"/>
            </p:cNvSpPr>
            <p:nvPr/>
          </p:nvSpPr>
          <p:spPr bwMode="auto">
            <a:xfrm>
              <a:off x="4211960" y="4705276"/>
              <a:ext cx="730250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l-PL" altLang="pl-PL" sz="1100">
                  <a:latin typeface="Calibri" panose="020F0502020204030204" pitchFamily="34" charset="0"/>
                </a:rPr>
                <a:t>1996</a:t>
              </a:r>
              <a:endParaRPr lang="pl-PL" altLang="pl-PL"/>
            </a:p>
          </p:txBody>
        </p:sp>
        <p:cxnSp>
          <p:nvCxnSpPr>
            <p:cNvPr id="5134" name="AutoShape 2"/>
            <p:cNvCxnSpPr>
              <a:cxnSpLocks noChangeShapeType="1"/>
            </p:cNvCxnSpPr>
            <p:nvPr/>
          </p:nvCxnSpPr>
          <p:spPr bwMode="auto">
            <a:xfrm flipV="1">
              <a:off x="6310040" y="4221088"/>
              <a:ext cx="0" cy="4841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5" name="Text Box 3"/>
            <p:cNvSpPr txBox="1">
              <a:spLocks noChangeArrowheads="1"/>
            </p:cNvSpPr>
            <p:nvPr/>
          </p:nvSpPr>
          <p:spPr bwMode="auto">
            <a:xfrm>
              <a:off x="5940152" y="4705276"/>
              <a:ext cx="730250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l-PL" altLang="pl-PL" sz="1100">
                  <a:latin typeface="Calibri" panose="020F0502020204030204" pitchFamily="34" charset="0"/>
                </a:rPr>
                <a:t>1998</a:t>
              </a:r>
              <a:endParaRPr lang="pl-PL" altLang="pl-PL"/>
            </a:p>
          </p:txBody>
        </p:sp>
        <p:sp>
          <p:nvSpPr>
            <p:cNvPr id="5136" name="Text Box 4"/>
            <p:cNvSpPr txBox="1">
              <a:spLocks noChangeArrowheads="1"/>
            </p:cNvSpPr>
            <p:nvPr/>
          </p:nvSpPr>
          <p:spPr bwMode="auto">
            <a:xfrm>
              <a:off x="3347864" y="1876499"/>
              <a:ext cx="730250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l-PL" altLang="pl-PL" sz="1100">
                  <a:latin typeface="Calibri" panose="020F0502020204030204" pitchFamily="34" charset="0"/>
                </a:rPr>
                <a:t>1993</a:t>
              </a:r>
              <a:endParaRPr lang="pl-PL" altLang="pl-PL"/>
            </a:p>
          </p:txBody>
        </p:sp>
        <p:cxnSp>
          <p:nvCxnSpPr>
            <p:cNvPr id="5137" name="AutoShape 5"/>
            <p:cNvCxnSpPr>
              <a:cxnSpLocks noChangeShapeType="1"/>
            </p:cNvCxnSpPr>
            <p:nvPr/>
          </p:nvCxnSpPr>
          <p:spPr bwMode="auto">
            <a:xfrm flipV="1">
              <a:off x="3716164" y="2152724"/>
              <a:ext cx="0" cy="4841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8" name="Text Box 4"/>
            <p:cNvSpPr txBox="1">
              <a:spLocks noChangeArrowheads="1"/>
            </p:cNvSpPr>
            <p:nvPr/>
          </p:nvSpPr>
          <p:spPr bwMode="auto">
            <a:xfrm>
              <a:off x="5076056" y="1876499"/>
              <a:ext cx="730250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l-PL" altLang="pl-PL" sz="1100">
                  <a:latin typeface="Calibri" panose="020F0502020204030204" pitchFamily="34" charset="0"/>
                </a:rPr>
                <a:t>1997</a:t>
              </a:r>
              <a:endParaRPr lang="pl-PL" altLang="pl-PL"/>
            </a:p>
          </p:txBody>
        </p:sp>
        <p:cxnSp>
          <p:nvCxnSpPr>
            <p:cNvPr id="5139" name="AutoShape 5"/>
            <p:cNvCxnSpPr>
              <a:cxnSpLocks noChangeShapeType="1"/>
            </p:cNvCxnSpPr>
            <p:nvPr/>
          </p:nvCxnSpPr>
          <p:spPr bwMode="auto">
            <a:xfrm flipV="1">
              <a:off x="5444356" y="2152724"/>
              <a:ext cx="0" cy="4841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40" name="Text Box 4"/>
            <p:cNvSpPr txBox="1">
              <a:spLocks noChangeArrowheads="1"/>
            </p:cNvSpPr>
            <p:nvPr/>
          </p:nvSpPr>
          <p:spPr bwMode="auto">
            <a:xfrm>
              <a:off x="6876256" y="1876499"/>
              <a:ext cx="730250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l-PL" altLang="pl-PL" sz="1100">
                  <a:latin typeface="Calibri" panose="020F0502020204030204" pitchFamily="34" charset="0"/>
                </a:rPr>
                <a:t>2000</a:t>
              </a:r>
              <a:endParaRPr lang="pl-PL" altLang="pl-PL"/>
            </a:p>
          </p:txBody>
        </p:sp>
        <p:cxnSp>
          <p:nvCxnSpPr>
            <p:cNvPr id="5141" name="AutoShape 5"/>
            <p:cNvCxnSpPr>
              <a:cxnSpLocks noChangeShapeType="1"/>
            </p:cNvCxnSpPr>
            <p:nvPr/>
          </p:nvCxnSpPr>
          <p:spPr bwMode="auto">
            <a:xfrm flipV="1">
              <a:off x="7244556" y="2152724"/>
              <a:ext cx="0" cy="4841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04800" y="5102225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pl-PL" altLang="pl-PL" sz="1400"/>
              <a:t>Na rysunku przedstawiono również narzędzia wzbogacające system ERP o kolejne aspekty funkcjonowania przedsiębiorstwa w łańcuchu dostaw.</a:t>
            </a:r>
            <a:endParaRPr lang="pl-PL" altLang="pl-PL" sz="1400" b="1"/>
          </a:p>
        </p:txBody>
      </p:sp>
    </p:spTree>
    <p:extLst>
      <p:ext uri="{BB962C8B-B14F-4D97-AF65-F5344CB8AC3E}">
        <p14:creationId xmlns:p14="http://schemas.microsoft.com/office/powerpoint/2010/main" val="16548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SYSTEMY STEROWANIA ZAPASAMI (IC)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Systemy sterowania zapasami (</a:t>
            </a:r>
            <a:r>
              <a:rPr lang="pl-PL" altLang="pl-PL" sz="1600" b="1"/>
              <a:t>Inventory Control – IC</a:t>
            </a:r>
            <a:r>
              <a:rPr lang="pl-PL" altLang="pl-PL" sz="1600"/>
              <a:t>) opierają się na automatyzacji gospodarki materiałowej. W systemach tych na podjęcie decyzji o przyszłych zakupach wpływa poziom kształtowania się zapasów. Decyzja nie zależy bezpośrednio od zamówień na wyroby gotowe. Początkowo systemy te tworzone były dla potrzeb seryjnej produkcji przemysłowej, obejmowały tylko obszar magazynów.</a:t>
            </a:r>
            <a:endParaRPr lang="pl-PL" altLang="pl-PL" sz="1400" b="1"/>
          </a:p>
        </p:txBody>
      </p:sp>
      <p:sp>
        <p:nvSpPr>
          <p:cNvPr id="6149" name="Prostokąt 8"/>
          <p:cNvSpPr>
            <a:spLocks noChangeArrowheads="1"/>
          </p:cNvSpPr>
          <p:nvPr/>
        </p:nvSpPr>
        <p:spPr bwMode="auto">
          <a:xfrm>
            <a:off x="611188" y="5676900"/>
            <a:ext cx="7993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P. Krajewski, Systemy informatyczne wspomagające zarządzanie przedsiębiorstwem, www.decyzje-it.pl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84213" y="56388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3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PLANOWANIE ZAPOTRZEBOWANIA MATERIAŁOWEGO (MRP)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Historia planowania zapotrzebowania materiałowego (</a:t>
            </a:r>
            <a:r>
              <a:rPr lang="pl-PL" altLang="pl-PL" sz="1600" b="1"/>
              <a:t>Material Requirement Planning – MRP</a:t>
            </a:r>
            <a:r>
              <a:rPr lang="pl-PL" altLang="pl-PL" sz="1600"/>
              <a:t>) sięga końca lat pięćdziesiątych XX wieku, kiedy Joseph Orlicky opracował nowatorskie podejście do zarządzania produkcją wspomaganego techniką informatyczną. Podstawą funkcjonowania metody MRP jest główny harmonogram produkcji (</a:t>
            </a:r>
            <a:r>
              <a:rPr lang="pl-PL" altLang="pl-PL" sz="1600" b="1"/>
              <a:t>MPS – Master Production Schedule</a:t>
            </a:r>
            <a:r>
              <a:rPr lang="pl-PL" altLang="pl-PL" sz="1600"/>
              <a:t>) oraz wykaz materiałów (</a:t>
            </a:r>
            <a:r>
              <a:rPr lang="pl-PL" altLang="pl-PL" sz="1600" b="1"/>
              <a:t>struktura wyrobu BOM</a:t>
            </a:r>
            <a:r>
              <a:rPr lang="pl-PL" altLang="pl-PL" sz="1600"/>
              <a:t>) do jego realizacji. Systemy informatyczne MRP polegają na planowaniu zapotrzebowania materiałowego poprzez powiązanie danych o wyrobie (struktura wyrobu) z danymi o zapasach, wielkości partii oraz terminach produkcji zawartych w głównym harmonogramie produkcji. Monitorowanie i sterowanie stanów zapasów zmierza do takiego ustalenia ich wartości by istniała możliwość minimalizacji czasu składowania przy jednoczesnym zachowaniu ciągłości produkcji. Pozwala dokładnie wyznaczyć ilość materiałów i opracować harmonogram jego dostaw. </a:t>
            </a:r>
            <a:endParaRPr lang="pl-PL" altLang="pl-PL" sz="1400" b="1"/>
          </a:p>
        </p:txBody>
      </p:sp>
      <p:sp>
        <p:nvSpPr>
          <p:cNvPr id="7173" name="Prostokąt 8"/>
          <p:cNvSpPr>
            <a:spLocks noChangeArrowheads="1"/>
          </p:cNvSpPr>
          <p:nvPr/>
        </p:nvSpPr>
        <p:spPr bwMode="auto">
          <a:xfrm>
            <a:off x="611188" y="5600700"/>
            <a:ext cx="799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pl-PL" sz="1000"/>
              <a:t>J. Orlicky, Material Requirement Planning. The New Way of Life in Production and Inventory Management, McGraw-Hill Book Company, New York 1975</a:t>
            </a:r>
            <a:endParaRPr lang="pl-PL" altLang="pl-PL" sz="1000"/>
          </a:p>
        </p:txBody>
      </p:sp>
      <p:cxnSp>
        <p:nvCxnSpPr>
          <p:cNvPr id="14" name="Łącznik prosty 13"/>
          <p:cNvCxnSpPr/>
          <p:nvPr/>
        </p:nvCxnSpPr>
        <p:spPr>
          <a:xfrm>
            <a:off x="684213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PLANOWANIE ZAPOTRZEBOWANIA MATERIAŁOWEGO (MRP)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Głównymi celami stosowania systemów informatycznych MRP jest: </a:t>
            </a:r>
            <a:endParaRPr lang="pl-PL" altLang="pl-PL" sz="1400" b="1"/>
          </a:p>
        </p:txBody>
      </p:sp>
      <p:sp>
        <p:nvSpPr>
          <p:cNvPr id="8197" name="Prostokąt 8"/>
          <p:cNvSpPr>
            <a:spLocks noChangeArrowheads="1"/>
          </p:cNvSpPr>
          <p:nvPr/>
        </p:nvSpPr>
        <p:spPr bwMode="auto">
          <a:xfrm>
            <a:off x="611188" y="5600700"/>
            <a:ext cx="799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P. Fajfer, R. Pawlak, B. Swoboda, Procesowe zarządzanie w zintegrowanych systemach informatycznych na podstawie systemu iScala, Tom 1, Wyższa Szkoła Logistyki, Poznań 2009, s. 68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84213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1828800"/>
            <a:ext cx="876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600"/>
              <a:t> </a:t>
            </a:r>
            <a:r>
              <a:rPr lang="pl-PL" altLang="pl-PL" sz="1400"/>
              <a:t>redukcja zapasów,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8600" y="2176463"/>
            <a:ext cx="876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600"/>
              <a:t> </a:t>
            </a:r>
            <a:r>
              <a:rPr lang="pl-PL" altLang="pl-PL" sz="1400"/>
              <a:t>precyzyjne określenie czasów dostaw materiałów,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" y="2514600"/>
            <a:ext cx="876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600"/>
              <a:t> </a:t>
            </a:r>
            <a:r>
              <a:rPr lang="pl-PL" altLang="pl-PL" sz="1400"/>
              <a:t>dokładne wyznaczenie kosztów produkcji,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8600" y="2862263"/>
            <a:ext cx="876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600"/>
              <a:t> </a:t>
            </a:r>
            <a:r>
              <a:rPr lang="pl-PL" altLang="pl-PL" sz="1400"/>
              <a:t>lepsze wykorzystanie posiadanej infrastruktury (magazyny, zdolności produkcyjne),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28600" y="3200400"/>
            <a:ext cx="876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/>
              <a:t> szybsze reagowanie na zmiany w otoczeniu,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8600" y="3502025"/>
            <a:ext cx="876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/>
              <a:t> kontrola realizacji poszczególnych procesów produkcyjnych,</a:t>
            </a:r>
          </a:p>
        </p:txBody>
      </p:sp>
    </p:spTree>
    <p:extLst>
      <p:ext uri="{BB962C8B-B14F-4D97-AF65-F5344CB8AC3E}">
        <p14:creationId xmlns:p14="http://schemas.microsoft.com/office/powerpoint/2010/main" val="172039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PLANOWANIE ZASOBÓW PRODUKCYJNYCH (MRP II)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Dalsze udoskonalanie metody MRP spowodowało jej przekształcenie w metodę planowania zasobów produkcyjnych, czyli </a:t>
            </a:r>
            <a:r>
              <a:rPr lang="pl-PL" altLang="pl-PL" sz="1600" b="1"/>
              <a:t>MRP II </a:t>
            </a:r>
            <a:r>
              <a:rPr lang="pl-PL" altLang="pl-PL" sz="1600"/>
              <a:t>(</a:t>
            </a:r>
            <a:r>
              <a:rPr lang="pl-PL" altLang="pl-PL" sz="1600" b="1"/>
              <a:t>Manufacturing Resource Planning</a:t>
            </a:r>
            <a:r>
              <a:rPr lang="pl-PL" altLang="pl-PL" sz="1600"/>
              <a:t>). Metoda opiera się na harmonogramowaniu produkcji na podstawie informacji o procesach technologicznych i zdolnościach produkcyjnych. MRP II oblicza zapotrzebowanie, które będzie podstawą realizacji planu, dzięki czemu można sprawnie dostosować wielkości produkcji do aktualnych zamówień klientów przy jednoczesnej redukcji zapasów.</a:t>
            </a:r>
            <a:endParaRPr lang="pl-PL" altLang="pl-PL" sz="1400" b="1"/>
          </a:p>
        </p:txBody>
      </p:sp>
      <p:sp>
        <p:nvSpPr>
          <p:cNvPr id="9221" name="Prostokąt 8"/>
          <p:cNvSpPr>
            <a:spLocks noChangeArrowheads="1"/>
          </p:cNvSpPr>
          <p:nvPr/>
        </p:nvSpPr>
        <p:spPr bwMode="auto">
          <a:xfrm>
            <a:off x="611188" y="5600700"/>
            <a:ext cx="799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P. Fajfer, R. Pawlak, B. Swoboda, Procesowe zarządzanie w zintegrowanych systemach informatycznych na podstawie systemu iScala, Tom 1, Wyższa Szkoła Logistyki, Poznań 2009, s. 68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84213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2400" y="3090863"/>
            <a:ext cx="876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System MRP II cechuje:</a:t>
            </a:r>
            <a:endParaRPr lang="pl-PL" altLang="pl-PL" sz="1400" b="1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8600" y="3429000"/>
            <a:ext cx="876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/>
              <a:t>modułowa budowa, pozwalająca na etapowe wdrażanie (wśród modułów można znaleźć: planowanie działalności, planowanie główne, główny harmonogram produkcji, planowanie zapotrzebowania materiałowego, sterowanie produkcją itp.),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" y="4191000"/>
            <a:ext cx="876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/>
              <a:t>funkcjonalność obejmująca swym zakresem obszary techniczno-ekonomiczne przedsiębiorstwa,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8600" y="4492625"/>
            <a:ext cx="876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/>
              <a:t>orientacja procesowa,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28600" y="4800600"/>
            <a:ext cx="876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altLang="pl-PL" sz="1400"/>
              <a:t>elastyczność funkcjonalna i strukturalna.</a:t>
            </a:r>
          </a:p>
        </p:txBody>
      </p:sp>
    </p:spTree>
    <p:extLst>
      <p:ext uri="{BB962C8B-B14F-4D97-AF65-F5344CB8AC3E}">
        <p14:creationId xmlns:p14="http://schemas.microsoft.com/office/powerpoint/2010/main" val="29473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PLANOWANIE ZASOBÓW PRZEDSIĘBIORSTWA (ERP)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sz="1600"/>
              <a:t>Na początku lat 90 XX wieku, powstała koncepcja systemów informatycznych wspierających planowanie zasobów przedsiębiorstwa (</a:t>
            </a:r>
            <a:r>
              <a:rPr lang="pl-PL" altLang="pl-PL" sz="1600" b="1"/>
              <a:t>Enterprise Resource Planning - ERP</a:t>
            </a:r>
            <a:r>
              <a:rPr lang="pl-PL" altLang="pl-PL" sz="1600"/>
              <a:t>). Jako systemy informatyczne </a:t>
            </a:r>
            <a:r>
              <a:rPr lang="pl-PL" altLang="pl-PL" sz="1600" b="1"/>
              <a:t>ERP</a:t>
            </a:r>
            <a:r>
              <a:rPr lang="pl-PL" altLang="pl-PL" sz="1600"/>
              <a:t> należy rozumieć klasę wielomodułowych systemów informatycznych służących do wspomagania zarządzania szerokiej grupy działań realizowanych w przedsiębiorstwie. Oprogramowanie tej klasy wspomaga zwykle gromadzenie danych, magazynowanie, planowanie produkcji, zaopatrzenie, zarządzanie zapasami, kontakty z klientami, śledzenie realizacji dostaw, księgowość i finanse oraz zarządzanie zasobami ludzkimi.</a:t>
            </a:r>
            <a:endParaRPr lang="pl-PL" altLang="pl-PL" sz="1400" b="1"/>
          </a:p>
        </p:txBody>
      </p:sp>
      <p:sp>
        <p:nvSpPr>
          <p:cNvPr id="10245" name="Prostokąt 8"/>
          <p:cNvSpPr>
            <a:spLocks noChangeArrowheads="1"/>
          </p:cNvSpPr>
          <p:nvPr/>
        </p:nvSpPr>
        <p:spPr bwMode="auto">
          <a:xfrm>
            <a:off x="611188" y="5600700"/>
            <a:ext cx="7993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M. Fertsch (red.), Słownik terminologii logistycznej, Instytut Logistyki i Magazynowania, Poznań 2006, s. 136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84213" y="55626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8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</TotalTime>
  <Words>2805</Words>
  <Application>Microsoft Office PowerPoint</Application>
  <PresentationFormat>Pokaz na ekranie (4:3)</PresentationFormat>
  <Paragraphs>134</Paragraphs>
  <Slides>26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Arial</vt:lpstr>
      <vt:lpstr>Arial</vt:lpstr>
      <vt:lpstr>Calibri</vt:lpstr>
      <vt:lpstr>Times New Roman</vt:lpstr>
      <vt:lpstr>Wingdings</vt:lpstr>
      <vt:lpstr>Wingdings 3</vt:lpstr>
      <vt:lpstr>5_WSL_prezentacja_szablon (4)</vt:lpstr>
      <vt:lpstr>6_WSL_prezentacja_szablon (4)</vt:lpstr>
      <vt:lpstr>Projekt: „LOGISTYKA STAWIA NA TECHNIKA – podnoszenie kwalifikacji zawodowych uczniów zawodu technik logistyk poprawiające ich zdolności  do zdobycia zatrudnienia”   NUMER PROJEKTU: RPWP.08.03.01-30-0052/16</vt:lpstr>
      <vt:lpstr>Rozwój systemów informatycznych wspomagających zarządzanie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</dc:creator>
  <cp:lastModifiedBy>Adam Koliński</cp:lastModifiedBy>
  <cp:revision>31</cp:revision>
  <dcterms:created xsi:type="dcterms:W3CDTF">2017-03-23T20:52:47Z</dcterms:created>
  <dcterms:modified xsi:type="dcterms:W3CDTF">2018-08-24T09:54:29Z</dcterms:modified>
</cp:coreProperties>
</file>