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27"/>
  </p:notesMasterIdLst>
  <p:sldIdLst>
    <p:sldId id="263"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65"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p:scale>
          <a:sx n="90" d="100"/>
          <a:sy n="90" d="100"/>
        </p:scale>
        <p:origin x="-1171"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2018-11-27</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2018-11-27</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2018-11-27</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2018-11-27</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2018-11-27</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2018-11-27</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2018-11-27</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2018-11-27</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2018-11-27</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Rozmieszczenie palet w kontenerze 20’</a:t>
            </a:r>
          </a:p>
        </p:txBody>
      </p:sp>
      <p:sp>
        <p:nvSpPr>
          <p:cNvPr id="10" name="pole tekstowe 9">
            <a:extLst>
              <a:ext uri="{FF2B5EF4-FFF2-40B4-BE49-F238E27FC236}">
                <a16:creationId xmlns:a16="http://schemas.microsoft.com/office/drawing/2014/main" xmlns="" id="{76246815-73C1-4EC8-9A1B-3E1016A42193}"/>
              </a:ext>
            </a:extLst>
          </p:cNvPr>
          <p:cNvSpPr txBox="1"/>
          <p:nvPr/>
        </p:nvSpPr>
        <p:spPr>
          <a:xfrm>
            <a:off x="628650" y="1381291"/>
            <a:ext cx="5562741" cy="553998"/>
          </a:xfrm>
          <a:prstGeom prst="rect">
            <a:avLst/>
          </a:prstGeom>
          <a:noFill/>
        </p:spPr>
        <p:txBody>
          <a:bodyPr wrap="none" rtlCol="0">
            <a:spAutoFit/>
          </a:bodyPr>
          <a:lstStyle/>
          <a:p>
            <a:r>
              <a:rPr lang="pl-PL" sz="1500" b="1" dirty="0"/>
              <a:t>20 </a:t>
            </a:r>
            <a:r>
              <a:rPr lang="pl-PL" sz="1500" b="1" dirty="0" err="1"/>
              <a:t>ft</a:t>
            </a:r>
            <a:r>
              <a:rPr lang="pl-PL" sz="1500" b="1" dirty="0"/>
              <a:t> uniwersalny</a:t>
            </a:r>
          </a:p>
          <a:p>
            <a:r>
              <a:rPr lang="pl-PL" sz="1500" dirty="0"/>
              <a:t>można załadować w 1 warstwie </a:t>
            </a:r>
            <a:r>
              <a:rPr lang="pl-PL" sz="1500" b="1" dirty="0"/>
              <a:t>11 palet</a:t>
            </a:r>
            <a:r>
              <a:rPr lang="pl-PL" sz="1500" dirty="0"/>
              <a:t> o wymiarze </a:t>
            </a:r>
            <a:r>
              <a:rPr lang="pl-PL" sz="1500" b="1" dirty="0"/>
              <a:t>800 x 1200 mm</a:t>
            </a:r>
            <a:r>
              <a:rPr lang="pl-PL" sz="1500" dirty="0"/>
              <a:t> </a:t>
            </a:r>
          </a:p>
        </p:txBody>
      </p:sp>
      <p:pic>
        <p:nvPicPr>
          <p:cNvPr id="8" name="Obraz 7">
            <a:extLst>
              <a:ext uri="{FF2B5EF4-FFF2-40B4-BE49-F238E27FC236}">
                <a16:creationId xmlns:a16="http://schemas.microsoft.com/office/drawing/2014/main" xmlns="" id="{BB25E44F-A7C5-48DC-B5E6-8A48EAD03516}"/>
              </a:ext>
            </a:extLst>
          </p:cNvPr>
          <p:cNvPicPr>
            <a:picLocks noChangeAspect="1"/>
          </p:cNvPicPr>
          <p:nvPr/>
        </p:nvPicPr>
        <p:blipFill>
          <a:blip r:embed="rId2"/>
          <a:stretch>
            <a:fillRect/>
          </a:stretch>
        </p:blipFill>
        <p:spPr>
          <a:xfrm>
            <a:off x="628650" y="1935290"/>
            <a:ext cx="3514725" cy="1762125"/>
          </a:xfrm>
          <a:prstGeom prst="rect">
            <a:avLst/>
          </a:prstGeom>
          <a:ln w="19050">
            <a:solidFill>
              <a:schemeClr val="tx1"/>
            </a:solidFill>
          </a:ln>
        </p:spPr>
      </p:pic>
      <p:pic>
        <p:nvPicPr>
          <p:cNvPr id="11" name="Obraz 10">
            <a:extLst>
              <a:ext uri="{FF2B5EF4-FFF2-40B4-BE49-F238E27FC236}">
                <a16:creationId xmlns:a16="http://schemas.microsoft.com/office/drawing/2014/main" xmlns="" id="{F7AD09AD-64CD-4CA2-B13B-63F09869C358}"/>
              </a:ext>
            </a:extLst>
          </p:cNvPr>
          <p:cNvPicPr>
            <a:picLocks noChangeAspect="1"/>
          </p:cNvPicPr>
          <p:nvPr/>
        </p:nvPicPr>
        <p:blipFill>
          <a:blip r:embed="rId3"/>
          <a:stretch>
            <a:fillRect/>
          </a:stretch>
        </p:blipFill>
        <p:spPr>
          <a:xfrm>
            <a:off x="628650" y="4326940"/>
            <a:ext cx="3493294" cy="1790700"/>
          </a:xfrm>
          <a:prstGeom prst="rect">
            <a:avLst/>
          </a:prstGeom>
          <a:ln w="19050">
            <a:solidFill>
              <a:schemeClr val="tx1"/>
            </a:solidFill>
          </a:ln>
        </p:spPr>
      </p:pic>
      <p:pic>
        <p:nvPicPr>
          <p:cNvPr id="12" name="Obraz 11">
            <a:extLst>
              <a:ext uri="{FF2B5EF4-FFF2-40B4-BE49-F238E27FC236}">
                <a16:creationId xmlns:a16="http://schemas.microsoft.com/office/drawing/2014/main" xmlns="" id="{74478941-E0AD-4DD4-AC71-3E186DE29540}"/>
              </a:ext>
            </a:extLst>
          </p:cNvPr>
          <p:cNvPicPr>
            <a:picLocks noChangeAspect="1"/>
          </p:cNvPicPr>
          <p:nvPr/>
        </p:nvPicPr>
        <p:blipFill>
          <a:blip r:embed="rId4"/>
          <a:stretch>
            <a:fillRect/>
          </a:stretch>
        </p:blipFill>
        <p:spPr>
          <a:xfrm>
            <a:off x="4352278" y="4326940"/>
            <a:ext cx="3529013" cy="1771650"/>
          </a:xfrm>
          <a:prstGeom prst="rect">
            <a:avLst/>
          </a:prstGeom>
          <a:ln w="19050">
            <a:solidFill>
              <a:schemeClr val="tx1"/>
            </a:solidFill>
          </a:ln>
        </p:spPr>
      </p:pic>
      <p:sp>
        <p:nvSpPr>
          <p:cNvPr id="13" name="pole tekstowe 12">
            <a:extLst>
              <a:ext uri="{FF2B5EF4-FFF2-40B4-BE49-F238E27FC236}">
                <a16:creationId xmlns:a16="http://schemas.microsoft.com/office/drawing/2014/main" xmlns="" id="{6656A385-B864-4130-AC23-25D72701D183}"/>
              </a:ext>
            </a:extLst>
          </p:cNvPr>
          <p:cNvSpPr txBox="1"/>
          <p:nvPr/>
        </p:nvSpPr>
        <p:spPr>
          <a:xfrm>
            <a:off x="628649" y="3772942"/>
            <a:ext cx="5817618" cy="553998"/>
          </a:xfrm>
          <a:prstGeom prst="rect">
            <a:avLst/>
          </a:prstGeom>
          <a:noFill/>
        </p:spPr>
        <p:txBody>
          <a:bodyPr wrap="none" rtlCol="0">
            <a:spAutoFit/>
          </a:bodyPr>
          <a:lstStyle/>
          <a:p>
            <a:r>
              <a:rPr lang="pl-PL" sz="1500" b="1" dirty="0"/>
              <a:t>20 </a:t>
            </a:r>
            <a:r>
              <a:rPr lang="pl-PL" sz="1500" b="1" dirty="0" err="1"/>
              <a:t>ft</a:t>
            </a:r>
            <a:r>
              <a:rPr lang="pl-PL" sz="1500" b="1" dirty="0"/>
              <a:t> uniwersalny</a:t>
            </a:r>
          </a:p>
          <a:p>
            <a:r>
              <a:rPr lang="pl-PL" sz="1500" dirty="0"/>
              <a:t>można załadować w 1 warstwie </a:t>
            </a:r>
            <a:r>
              <a:rPr lang="pl-PL" sz="1500" b="1" dirty="0"/>
              <a:t>9-10 palet</a:t>
            </a:r>
            <a:r>
              <a:rPr lang="pl-PL" sz="1500" dirty="0"/>
              <a:t> o wymiarze </a:t>
            </a:r>
            <a:r>
              <a:rPr lang="pl-PL" sz="1500" b="1" dirty="0"/>
              <a:t>1000 x 1200 mm</a:t>
            </a:r>
            <a:r>
              <a:rPr lang="pl-PL" sz="1500" dirty="0"/>
              <a:t> </a:t>
            </a:r>
          </a:p>
        </p:txBody>
      </p:sp>
    </p:spTree>
    <p:extLst>
      <p:ext uri="{BB962C8B-B14F-4D97-AF65-F5344CB8AC3E}">
        <p14:creationId xmlns:p14="http://schemas.microsoft.com/office/powerpoint/2010/main" val="94922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uniwersalny 40’</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28650" y="4064657"/>
            <a:ext cx="7886700" cy="1773639"/>
          </a:xfrm>
        </p:spPr>
        <p:txBody>
          <a:bodyPr>
            <a:normAutofit fontScale="92500" lnSpcReduction="20000"/>
          </a:bodyPr>
          <a:lstStyle/>
          <a:p>
            <a:pPr marL="0" indent="0">
              <a:buNone/>
            </a:pPr>
            <a:r>
              <a:rPr lang="pl-PL" sz="1600" dirty="0"/>
              <a:t>Konstrukcja i przeznaczenie jak uniwersalnego kontenera 20'. Wymiary zewnętrzne kontenera 40' dobrano, by zmieścić w nim 2 kontenery 20' przy zachowaniu 3-calowego odstępu. W odróżnieniu od kontenerów 20', kieszenie kontenerów 40' służą jedynie do ich przemieszczania bez towaru. Pełne muszą być manipulowane za naroża naczepowe.</a:t>
            </a:r>
          </a:p>
          <a:p>
            <a:pPr marL="0" indent="0">
              <a:buNone/>
            </a:pPr>
            <a:r>
              <a:rPr lang="pl-PL" sz="1600" dirty="0"/>
              <a:t>Tara jest silnie zróżnicowana w zależności od serii kontenera, średnio można przyjąć ok.3,9 ton. Ładowność wynosi ok. 26t. Często spotykanym błędem wśród mało doświadczonych załadowców jest mechaniczne przyjmowanie podwojonej ładowności w ślad za podwojoną kubaturą kontenera 40' w stosunku do 20’.</a:t>
            </a:r>
          </a:p>
        </p:txBody>
      </p:sp>
      <p:pic>
        <p:nvPicPr>
          <p:cNvPr id="10" name="Obraz 9">
            <a:extLst>
              <a:ext uri="{FF2B5EF4-FFF2-40B4-BE49-F238E27FC236}">
                <a16:creationId xmlns:a16="http://schemas.microsoft.com/office/drawing/2014/main" xmlns="" id="{9BC130C8-96C3-49DD-9102-A9CD3FD98BF7}"/>
              </a:ext>
            </a:extLst>
          </p:cNvPr>
          <p:cNvPicPr>
            <a:picLocks noChangeAspect="1"/>
          </p:cNvPicPr>
          <p:nvPr/>
        </p:nvPicPr>
        <p:blipFill>
          <a:blip r:embed="rId2"/>
          <a:stretch>
            <a:fillRect/>
          </a:stretch>
        </p:blipFill>
        <p:spPr>
          <a:xfrm>
            <a:off x="3292020" y="1908189"/>
            <a:ext cx="5729288" cy="1933575"/>
          </a:xfrm>
          <a:prstGeom prst="rect">
            <a:avLst/>
          </a:prstGeom>
        </p:spPr>
      </p:pic>
      <p:pic>
        <p:nvPicPr>
          <p:cNvPr id="11" name="Obraz 10">
            <a:extLst>
              <a:ext uri="{FF2B5EF4-FFF2-40B4-BE49-F238E27FC236}">
                <a16:creationId xmlns:a16="http://schemas.microsoft.com/office/drawing/2014/main" xmlns="" id="{684A3200-63B7-409B-83D6-383AB2873738}"/>
              </a:ext>
            </a:extLst>
          </p:cNvPr>
          <p:cNvPicPr>
            <a:picLocks noChangeAspect="1"/>
          </p:cNvPicPr>
          <p:nvPr/>
        </p:nvPicPr>
        <p:blipFill>
          <a:blip r:embed="rId3"/>
          <a:stretch>
            <a:fillRect/>
          </a:stretch>
        </p:blipFill>
        <p:spPr>
          <a:xfrm>
            <a:off x="821566" y="1908188"/>
            <a:ext cx="2307431" cy="1790700"/>
          </a:xfrm>
          <a:prstGeom prst="rect">
            <a:avLst/>
          </a:prstGeom>
        </p:spPr>
      </p:pic>
    </p:spTree>
    <p:extLst>
      <p:ext uri="{BB962C8B-B14F-4D97-AF65-F5344CB8AC3E}">
        <p14:creationId xmlns:p14="http://schemas.microsoft.com/office/powerpoint/2010/main" val="256542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Rozmieszczenie palet w kontenerze 40’</a:t>
            </a:r>
          </a:p>
        </p:txBody>
      </p:sp>
      <p:sp>
        <p:nvSpPr>
          <p:cNvPr id="10" name="pole tekstowe 9">
            <a:extLst>
              <a:ext uri="{FF2B5EF4-FFF2-40B4-BE49-F238E27FC236}">
                <a16:creationId xmlns:a16="http://schemas.microsoft.com/office/drawing/2014/main" xmlns="" id="{76246815-73C1-4EC8-9A1B-3E1016A42193}"/>
              </a:ext>
            </a:extLst>
          </p:cNvPr>
          <p:cNvSpPr txBox="1"/>
          <p:nvPr/>
        </p:nvSpPr>
        <p:spPr>
          <a:xfrm>
            <a:off x="628650" y="1381291"/>
            <a:ext cx="5817618" cy="553998"/>
          </a:xfrm>
          <a:prstGeom prst="rect">
            <a:avLst/>
          </a:prstGeom>
          <a:noFill/>
        </p:spPr>
        <p:txBody>
          <a:bodyPr wrap="none" rtlCol="0">
            <a:spAutoFit/>
          </a:bodyPr>
          <a:lstStyle/>
          <a:p>
            <a:r>
              <a:rPr lang="pl-PL" sz="1500" b="1" dirty="0"/>
              <a:t>40 </a:t>
            </a:r>
            <a:r>
              <a:rPr lang="pl-PL" sz="1500" b="1" dirty="0" err="1"/>
              <a:t>ft</a:t>
            </a:r>
            <a:r>
              <a:rPr lang="pl-PL" sz="1500" b="1" dirty="0"/>
              <a:t> uniwersalny</a:t>
            </a:r>
          </a:p>
          <a:p>
            <a:r>
              <a:rPr lang="pl-PL" sz="1500" dirty="0"/>
              <a:t>można załadować w 1 warstwie </a:t>
            </a:r>
            <a:r>
              <a:rPr lang="pl-PL" sz="1500" b="1" dirty="0"/>
              <a:t>24-25 palet</a:t>
            </a:r>
            <a:r>
              <a:rPr lang="pl-PL" sz="1500" dirty="0"/>
              <a:t> o wymiarze </a:t>
            </a:r>
            <a:r>
              <a:rPr lang="pl-PL" sz="1500" b="1" dirty="0"/>
              <a:t>800 x 1200 mm</a:t>
            </a:r>
            <a:r>
              <a:rPr lang="pl-PL" sz="1500" dirty="0"/>
              <a:t> </a:t>
            </a:r>
          </a:p>
        </p:txBody>
      </p:sp>
      <p:pic>
        <p:nvPicPr>
          <p:cNvPr id="3" name="Obraz 2">
            <a:extLst>
              <a:ext uri="{FF2B5EF4-FFF2-40B4-BE49-F238E27FC236}">
                <a16:creationId xmlns:a16="http://schemas.microsoft.com/office/drawing/2014/main" xmlns="" id="{5A14DC6D-819C-481F-BA32-9BA563E07809}"/>
              </a:ext>
            </a:extLst>
          </p:cNvPr>
          <p:cNvPicPr>
            <a:picLocks noChangeAspect="1"/>
          </p:cNvPicPr>
          <p:nvPr/>
        </p:nvPicPr>
        <p:blipFill>
          <a:blip r:embed="rId2"/>
          <a:stretch>
            <a:fillRect/>
          </a:stretch>
        </p:blipFill>
        <p:spPr>
          <a:xfrm>
            <a:off x="677928" y="1935289"/>
            <a:ext cx="7122319" cy="1790700"/>
          </a:xfrm>
          <a:prstGeom prst="rect">
            <a:avLst/>
          </a:prstGeom>
          <a:ln w="19050">
            <a:solidFill>
              <a:schemeClr val="tx1"/>
            </a:solidFill>
          </a:ln>
        </p:spPr>
      </p:pic>
      <p:pic>
        <p:nvPicPr>
          <p:cNvPr id="4" name="Obraz 3">
            <a:extLst>
              <a:ext uri="{FF2B5EF4-FFF2-40B4-BE49-F238E27FC236}">
                <a16:creationId xmlns:a16="http://schemas.microsoft.com/office/drawing/2014/main" xmlns="" id="{0CA17EEE-B922-47E7-A538-224A3372FEAF}"/>
              </a:ext>
            </a:extLst>
          </p:cNvPr>
          <p:cNvPicPr>
            <a:picLocks noChangeAspect="1"/>
          </p:cNvPicPr>
          <p:nvPr/>
        </p:nvPicPr>
        <p:blipFill>
          <a:blip r:embed="rId3"/>
          <a:stretch>
            <a:fillRect/>
          </a:stretch>
        </p:blipFill>
        <p:spPr>
          <a:xfrm>
            <a:off x="677929" y="4140508"/>
            <a:ext cx="7108031" cy="1790700"/>
          </a:xfrm>
          <a:prstGeom prst="rect">
            <a:avLst/>
          </a:prstGeom>
          <a:ln w="19050">
            <a:solidFill>
              <a:schemeClr val="tx1"/>
            </a:solidFill>
          </a:ln>
        </p:spPr>
      </p:pic>
    </p:spTree>
    <p:extLst>
      <p:ext uri="{BB962C8B-B14F-4D97-AF65-F5344CB8AC3E}">
        <p14:creationId xmlns:p14="http://schemas.microsoft.com/office/powerpoint/2010/main" val="426176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Rozmieszczenie palet w kontenerze 40’</a:t>
            </a:r>
          </a:p>
        </p:txBody>
      </p:sp>
      <p:sp>
        <p:nvSpPr>
          <p:cNvPr id="10" name="pole tekstowe 9">
            <a:extLst>
              <a:ext uri="{FF2B5EF4-FFF2-40B4-BE49-F238E27FC236}">
                <a16:creationId xmlns:a16="http://schemas.microsoft.com/office/drawing/2014/main" xmlns="" id="{76246815-73C1-4EC8-9A1B-3E1016A42193}"/>
              </a:ext>
            </a:extLst>
          </p:cNvPr>
          <p:cNvSpPr txBox="1"/>
          <p:nvPr/>
        </p:nvSpPr>
        <p:spPr>
          <a:xfrm>
            <a:off x="628650" y="1381291"/>
            <a:ext cx="5660524" cy="553998"/>
          </a:xfrm>
          <a:prstGeom prst="rect">
            <a:avLst/>
          </a:prstGeom>
          <a:noFill/>
        </p:spPr>
        <p:txBody>
          <a:bodyPr wrap="none" rtlCol="0">
            <a:spAutoFit/>
          </a:bodyPr>
          <a:lstStyle/>
          <a:p>
            <a:r>
              <a:rPr lang="pl-PL" sz="1500" b="1" dirty="0"/>
              <a:t>40 </a:t>
            </a:r>
            <a:r>
              <a:rPr lang="pl-PL" sz="1500" b="1" dirty="0" err="1"/>
              <a:t>ft</a:t>
            </a:r>
            <a:r>
              <a:rPr lang="pl-PL" sz="1500" b="1" dirty="0"/>
              <a:t> uniwersalny</a:t>
            </a:r>
          </a:p>
          <a:p>
            <a:r>
              <a:rPr lang="pl-PL" sz="1500" dirty="0"/>
              <a:t>można załadować w 1 warstwie </a:t>
            </a:r>
            <a:r>
              <a:rPr lang="pl-PL" sz="1500" b="1" dirty="0"/>
              <a:t>11 palet</a:t>
            </a:r>
            <a:r>
              <a:rPr lang="pl-PL" sz="1500" dirty="0"/>
              <a:t> o wymiarze </a:t>
            </a:r>
            <a:r>
              <a:rPr lang="pl-PL" sz="1500" b="1" dirty="0"/>
              <a:t>1000 x 1200 mm</a:t>
            </a:r>
            <a:r>
              <a:rPr lang="pl-PL" sz="1500" dirty="0"/>
              <a:t> </a:t>
            </a:r>
          </a:p>
        </p:txBody>
      </p:sp>
      <p:pic>
        <p:nvPicPr>
          <p:cNvPr id="3" name="Obraz 2">
            <a:extLst>
              <a:ext uri="{FF2B5EF4-FFF2-40B4-BE49-F238E27FC236}">
                <a16:creationId xmlns:a16="http://schemas.microsoft.com/office/drawing/2014/main" xmlns="" id="{6B0535D8-F7E7-438C-A505-560C7B7BF2F6}"/>
              </a:ext>
            </a:extLst>
          </p:cNvPr>
          <p:cNvPicPr>
            <a:picLocks noChangeAspect="1"/>
          </p:cNvPicPr>
          <p:nvPr/>
        </p:nvPicPr>
        <p:blipFill>
          <a:blip r:embed="rId2"/>
          <a:stretch>
            <a:fillRect/>
          </a:stretch>
        </p:blipFill>
        <p:spPr>
          <a:xfrm>
            <a:off x="628650" y="1935290"/>
            <a:ext cx="7115175" cy="1800225"/>
          </a:xfrm>
          <a:prstGeom prst="rect">
            <a:avLst/>
          </a:prstGeom>
          <a:ln w="19050">
            <a:solidFill>
              <a:schemeClr val="tx1"/>
            </a:solidFill>
          </a:ln>
        </p:spPr>
      </p:pic>
      <p:pic>
        <p:nvPicPr>
          <p:cNvPr id="4" name="Obraz 3">
            <a:extLst>
              <a:ext uri="{FF2B5EF4-FFF2-40B4-BE49-F238E27FC236}">
                <a16:creationId xmlns:a16="http://schemas.microsoft.com/office/drawing/2014/main" xmlns="" id="{C07FEC4A-9047-4D7B-BACD-D3040B9E7646}"/>
              </a:ext>
            </a:extLst>
          </p:cNvPr>
          <p:cNvPicPr>
            <a:picLocks noChangeAspect="1"/>
          </p:cNvPicPr>
          <p:nvPr/>
        </p:nvPicPr>
        <p:blipFill>
          <a:blip r:embed="rId3"/>
          <a:stretch>
            <a:fillRect/>
          </a:stretch>
        </p:blipFill>
        <p:spPr>
          <a:xfrm>
            <a:off x="628650" y="4092005"/>
            <a:ext cx="7100888" cy="1781175"/>
          </a:xfrm>
          <a:prstGeom prst="rect">
            <a:avLst/>
          </a:prstGeom>
          <a:ln w="19050">
            <a:solidFill>
              <a:schemeClr val="tx1"/>
            </a:solidFill>
          </a:ln>
        </p:spPr>
      </p:pic>
    </p:spTree>
    <p:extLst>
      <p:ext uri="{BB962C8B-B14F-4D97-AF65-F5344CB8AC3E}">
        <p14:creationId xmlns:p14="http://schemas.microsoft.com/office/powerpoint/2010/main" val="303276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High </a:t>
            </a:r>
            <a:r>
              <a:rPr lang="pl-PL" dirty="0" err="1"/>
              <a:t>Cube</a:t>
            </a:r>
            <a:r>
              <a:rPr lang="pl-PL" dirty="0"/>
              <a:t> 40’ (HC)</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37117" y="3653897"/>
            <a:ext cx="7886700" cy="1773639"/>
          </a:xfrm>
        </p:spPr>
        <p:txBody>
          <a:bodyPr>
            <a:noAutofit/>
          </a:bodyPr>
          <a:lstStyle/>
          <a:p>
            <a:pPr marL="0" indent="0">
              <a:buNone/>
            </a:pPr>
            <a:r>
              <a:rPr lang="pl-PL" sz="1500" dirty="0"/>
              <a:t>Różnią się od standardowego kontenera 40' większą wysokością zewnętrzną wynoszącą 9'6" (2,895 mm). W rezultacie uzyskano dodatkowo ok. 10 m</a:t>
            </a:r>
            <a:r>
              <a:rPr lang="pl-PL" sz="1500" baseline="30000" dirty="0"/>
              <a:t>3</a:t>
            </a:r>
            <a:r>
              <a:rPr lang="pl-PL" sz="1500" dirty="0"/>
              <a:t>przestrzeni ładownej. Kontenery te przeznaczone są do przewozu ładunków przestrzennych i o wysokości, uniemożliwiającej załadunek do standardowego kontenera.</a:t>
            </a:r>
          </a:p>
          <a:p>
            <a:pPr marL="0" indent="0">
              <a:buNone/>
            </a:pPr>
            <a:r>
              <a:rPr lang="pl-PL" sz="1500" dirty="0"/>
              <a:t>Skrajnia drogowa, której wysokość wynosi 4 m, wymaga stosowania do przewozu kontenerów HC naczep kontenerowych o wysokości ładownej maks. 1,1 m.</a:t>
            </a:r>
          </a:p>
          <a:p>
            <a:pPr marL="0" indent="0">
              <a:buNone/>
            </a:pPr>
            <a:r>
              <a:rPr lang="pl-PL" sz="1500" dirty="0"/>
              <a:t>Tara i dopuszczalna ładowność kontenerów HC nie odbiega istotnie od kontenerów uniwersalnych 40'. W uśrednieniu w przypadku kontenerów 40'HC możemy przyjąć tarę na poziomie 4,2 tony, a ładowność 26,5 tony. </a:t>
            </a:r>
          </a:p>
        </p:txBody>
      </p:sp>
      <p:pic>
        <p:nvPicPr>
          <p:cNvPr id="3" name="Obraz 2">
            <a:extLst>
              <a:ext uri="{FF2B5EF4-FFF2-40B4-BE49-F238E27FC236}">
                <a16:creationId xmlns:a16="http://schemas.microsoft.com/office/drawing/2014/main" xmlns="" id="{69AB18AB-55A2-43B3-81F4-70E3F6754FD0}"/>
              </a:ext>
            </a:extLst>
          </p:cNvPr>
          <p:cNvPicPr>
            <a:picLocks noChangeAspect="1"/>
          </p:cNvPicPr>
          <p:nvPr/>
        </p:nvPicPr>
        <p:blipFill>
          <a:blip r:embed="rId2"/>
          <a:stretch>
            <a:fillRect/>
          </a:stretch>
        </p:blipFill>
        <p:spPr>
          <a:xfrm>
            <a:off x="2544908" y="996422"/>
            <a:ext cx="6357938" cy="2657475"/>
          </a:xfrm>
          <a:prstGeom prst="rect">
            <a:avLst/>
          </a:prstGeom>
        </p:spPr>
      </p:pic>
    </p:spTree>
    <p:extLst>
      <p:ext uri="{BB962C8B-B14F-4D97-AF65-F5344CB8AC3E}">
        <p14:creationId xmlns:p14="http://schemas.microsoft.com/office/powerpoint/2010/main" val="94253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High </a:t>
            </a:r>
            <a:r>
              <a:rPr lang="pl-PL" dirty="0" err="1"/>
              <a:t>Cube</a:t>
            </a:r>
            <a:r>
              <a:rPr lang="pl-PL" dirty="0"/>
              <a:t> 45’ (HC)</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28650" y="3836057"/>
            <a:ext cx="7886700" cy="1773639"/>
          </a:xfrm>
        </p:spPr>
        <p:txBody>
          <a:bodyPr>
            <a:noAutofit/>
          </a:bodyPr>
          <a:lstStyle/>
          <a:p>
            <a:pPr marL="0" indent="0">
              <a:buNone/>
            </a:pPr>
            <a:r>
              <a:rPr lang="pl-PL" sz="1500" dirty="0"/>
              <a:t>Różnią</a:t>
            </a:r>
            <a:r>
              <a:rPr lang="pl-PL" sz="1500" dirty="0"/>
              <a:t> się od standardowego kontenera 40' większą wysokością zewnętrzną wynoszącą 9'6" (2,895 mm) oraz długością. W rezultacie uzyskano dodatkowo ok. 20 m</a:t>
            </a:r>
            <a:r>
              <a:rPr lang="pl-PL" sz="1500" baseline="30000" dirty="0"/>
              <a:t>3 </a:t>
            </a:r>
            <a:r>
              <a:rPr lang="pl-PL" sz="1500" dirty="0"/>
              <a:t>przestrzeni do załadowania. Kontenery te przeznaczone są do przewozu ładunków przestrzennych i o wysokości, uniemożliwiającej załadunek do standardowego kontenera.</a:t>
            </a:r>
          </a:p>
          <a:p>
            <a:pPr marL="0" indent="0">
              <a:buNone/>
            </a:pPr>
            <a:r>
              <a:rPr lang="pl-PL" sz="1500" dirty="0"/>
              <a:t>Skrajnia drogowa, której wysokość wynosi 4 m, wymaga stosowania do przewozu kontenerów HC naczep kontenerowych o wysokości ładownej maks. 1,1 m.</a:t>
            </a:r>
          </a:p>
          <a:p>
            <a:pPr marL="0" indent="0">
              <a:buNone/>
            </a:pPr>
            <a:r>
              <a:rPr lang="pl-PL" sz="1500" dirty="0"/>
              <a:t>Tara i dopuszczalna ładowność kontenerów HC nie odbiega istotnie od kontenerów uniwersalnych 40'. W uśrednieniu w przypadku kontenerów 45'HC średnia tara to 4,8 tony, a ładowność 26 ton.</a:t>
            </a:r>
          </a:p>
        </p:txBody>
      </p:sp>
      <p:pic>
        <p:nvPicPr>
          <p:cNvPr id="4" name="Obraz 3">
            <a:extLst>
              <a:ext uri="{FF2B5EF4-FFF2-40B4-BE49-F238E27FC236}">
                <a16:creationId xmlns:a16="http://schemas.microsoft.com/office/drawing/2014/main" xmlns="" id="{537BB998-A579-4D81-A6ED-7FB431E66466}"/>
              </a:ext>
            </a:extLst>
          </p:cNvPr>
          <p:cNvPicPr>
            <a:picLocks noChangeAspect="1"/>
          </p:cNvPicPr>
          <p:nvPr/>
        </p:nvPicPr>
        <p:blipFill>
          <a:blip r:embed="rId2"/>
          <a:stretch>
            <a:fillRect/>
          </a:stretch>
        </p:blipFill>
        <p:spPr>
          <a:xfrm>
            <a:off x="2529304" y="1081089"/>
            <a:ext cx="6372225" cy="2619375"/>
          </a:xfrm>
          <a:prstGeom prst="rect">
            <a:avLst/>
          </a:prstGeom>
        </p:spPr>
      </p:pic>
    </p:spTree>
    <p:extLst>
      <p:ext uri="{BB962C8B-B14F-4D97-AF65-F5344CB8AC3E}">
        <p14:creationId xmlns:p14="http://schemas.microsoft.com/office/powerpoint/2010/main" val="268558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paletowy „</a:t>
            </a:r>
            <a:r>
              <a:rPr lang="pl-PL" dirty="0" err="1"/>
              <a:t>pallet</a:t>
            </a:r>
            <a:r>
              <a:rPr lang="pl-PL" dirty="0"/>
              <a:t> </a:t>
            </a:r>
            <a:r>
              <a:rPr lang="pl-PL" dirty="0" err="1"/>
              <a:t>wide</a:t>
            </a:r>
            <a:r>
              <a:rPr lang="pl-PL" dirty="0"/>
              <a:t>”</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262468" y="1655361"/>
            <a:ext cx="2767038" cy="4452476"/>
          </a:xfrm>
        </p:spPr>
        <p:txBody>
          <a:bodyPr>
            <a:normAutofit fontScale="92500" lnSpcReduction="10000"/>
          </a:bodyPr>
          <a:lstStyle/>
          <a:p>
            <a:pPr marL="0" indent="0">
              <a:buNone/>
            </a:pPr>
            <a:r>
              <a:rPr lang="pl-PL" sz="1500" dirty="0"/>
              <a:t>Kontenery </a:t>
            </a:r>
            <a:r>
              <a:rPr lang="pl-PL" sz="1500" dirty="0" err="1"/>
              <a:t>palletwide</a:t>
            </a:r>
            <a:r>
              <a:rPr lang="pl-PL" sz="1500" dirty="0"/>
              <a:t> skonstruowano na bazie 40' kontenerów uniwersalnych.</a:t>
            </a:r>
          </a:p>
          <a:p>
            <a:pPr marL="0" indent="0">
              <a:buNone/>
            </a:pPr>
            <a:r>
              <a:rPr lang="pl-PL" sz="1500" dirty="0"/>
              <a:t>Zwiększono szerokość wewnętrzną kontenera, by umożliwić załadunek poprzeczny trzech europalet lub dwóch palet przemysłowych. W rezultacie do kontenera 40'PW można załadować 30 europalet, do 45'PW - 33, gdy do kontenera 40' uniwersalnego tylko 25. </a:t>
            </a:r>
          </a:p>
          <a:p>
            <a:pPr marL="0" indent="0">
              <a:buNone/>
            </a:pPr>
            <a:r>
              <a:rPr lang="pl-PL" sz="1500" dirty="0"/>
              <a:t>W przypadku kontenera 45'PW osiągnięto ładowność, jak w naczepie samochodowej.</a:t>
            </a:r>
            <a:br>
              <a:rPr lang="pl-PL" sz="1500" dirty="0"/>
            </a:br>
            <a:r>
              <a:rPr lang="pl-PL" sz="1500" dirty="0"/>
              <a:t>Kontenery </a:t>
            </a:r>
            <a:r>
              <a:rPr lang="pl-PL" sz="1500" dirty="0" err="1"/>
              <a:t>palletwide</a:t>
            </a:r>
            <a:r>
              <a:rPr lang="pl-PL" sz="1500" dirty="0"/>
              <a:t> używane są w żegludze bliskiego zasięgu (relacje europejskie) tam, gdzie transport morski musiał sprostać konkurencji transportu samochodowego.</a:t>
            </a:r>
          </a:p>
        </p:txBody>
      </p:sp>
      <p:pic>
        <p:nvPicPr>
          <p:cNvPr id="3" name="Obraz 2">
            <a:extLst>
              <a:ext uri="{FF2B5EF4-FFF2-40B4-BE49-F238E27FC236}">
                <a16:creationId xmlns:a16="http://schemas.microsoft.com/office/drawing/2014/main" xmlns="" id="{B952352D-FAF3-4D51-8D66-4AA8314B6139}"/>
              </a:ext>
            </a:extLst>
          </p:cNvPr>
          <p:cNvPicPr>
            <a:picLocks noChangeAspect="1"/>
          </p:cNvPicPr>
          <p:nvPr/>
        </p:nvPicPr>
        <p:blipFill>
          <a:blip r:embed="rId2"/>
          <a:stretch>
            <a:fillRect/>
          </a:stretch>
        </p:blipFill>
        <p:spPr>
          <a:xfrm>
            <a:off x="3135309" y="2252955"/>
            <a:ext cx="5046769" cy="1514876"/>
          </a:xfrm>
          <a:prstGeom prst="rect">
            <a:avLst/>
          </a:prstGeom>
          <a:ln w="19050">
            <a:solidFill>
              <a:schemeClr val="tx1"/>
            </a:solidFill>
          </a:ln>
        </p:spPr>
      </p:pic>
      <p:sp>
        <p:nvSpPr>
          <p:cNvPr id="4" name="pole tekstowe 3">
            <a:extLst>
              <a:ext uri="{FF2B5EF4-FFF2-40B4-BE49-F238E27FC236}">
                <a16:creationId xmlns:a16="http://schemas.microsoft.com/office/drawing/2014/main" xmlns="" id="{11CA00D1-F7B0-4029-B7E4-7B317BE054C3}"/>
              </a:ext>
            </a:extLst>
          </p:cNvPr>
          <p:cNvSpPr txBox="1"/>
          <p:nvPr/>
        </p:nvSpPr>
        <p:spPr>
          <a:xfrm>
            <a:off x="3135309" y="1698957"/>
            <a:ext cx="5562741" cy="553998"/>
          </a:xfrm>
          <a:prstGeom prst="rect">
            <a:avLst/>
          </a:prstGeom>
          <a:noFill/>
        </p:spPr>
        <p:txBody>
          <a:bodyPr wrap="none" rtlCol="0">
            <a:spAutoFit/>
          </a:bodyPr>
          <a:lstStyle/>
          <a:p>
            <a:r>
              <a:rPr lang="pl-PL" sz="1500" b="1" dirty="0"/>
              <a:t>40 </a:t>
            </a:r>
            <a:r>
              <a:rPr lang="pl-PL" sz="1500" b="1" dirty="0" err="1"/>
              <a:t>ft</a:t>
            </a:r>
            <a:r>
              <a:rPr lang="pl-PL" sz="1500" b="1" dirty="0"/>
              <a:t> </a:t>
            </a:r>
            <a:r>
              <a:rPr lang="pl-PL" sz="1500" b="1" dirty="0" err="1"/>
              <a:t>Pallet</a:t>
            </a:r>
            <a:r>
              <a:rPr lang="pl-PL" sz="1500" b="1" dirty="0"/>
              <a:t> </a:t>
            </a:r>
            <a:r>
              <a:rPr lang="pl-PL" sz="1500" b="1" dirty="0" err="1"/>
              <a:t>Wide</a:t>
            </a:r>
            <a:endParaRPr lang="pl-PL" sz="1500" dirty="0"/>
          </a:p>
          <a:p>
            <a:r>
              <a:rPr lang="pl-PL" sz="1500" dirty="0"/>
              <a:t>można załadować w 1 warstwie </a:t>
            </a:r>
            <a:r>
              <a:rPr lang="pl-PL" sz="1500" b="1" dirty="0"/>
              <a:t>30 palet</a:t>
            </a:r>
            <a:r>
              <a:rPr lang="pl-PL" sz="1500" dirty="0"/>
              <a:t> o wymiarze </a:t>
            </a:r>
            <a:r>
              <a:rPr lang="pl-PL" sz="1500" b="1" dirty="0"/>
              <a:t>800 x 1200 mm</a:t>
            </a:r>
            <a:r>
              <a:rPr lang="pl-PL" sz="1500" dirty="0"/>
              <a:t> </a:t>
            </a:r>
          </a:p>
        </p:txBody>
      </p:sp>
      <p:pic>
        <p:nvPicPr>
          <p:cNvPr id="5" name="Obraz 4">
            <a:extLst>
              <a:ext uri="{FF2B5EF4-FFF2-40B4-BE49-F238E27FC236}">
                <a16:creationId xmlns:a16="http://schemas.microsoft.com/office/drawing/2014/main" xmlns="" id="{87E7BD81-A9D2-4BD6-8125-39E9B4A80336}"/>
              </a:ext>
            </a:extLst>
          </p:cNvPr>
          <p:cNvPicPr>
            <a:picLocks noChangeAspect="1"/>
          </p:cNvPicPr>
          <p:nvPr/>
        </p:nvPicPr>
        <p:blipFill>
          <a:blip r:embed="rId3"/>
          <a:stretch>
            <a:fillRect/>
          </a:stretch>
        </p:blipFill>
        <p:spPr>
          <a:xfrm>
            <a:off x="3135309" y="4506085"/>
            <a:ext cx="5745802" cy="1553203"/>
          </a:xfrm>
          <a:prstGeom prst="rect">
            <a:avLst/>
          </a:prstGeom>
          <a:ln w="19050">
            <a:solidFill>
              <a:schemeClr val="tx1"/>
            </a:solidFill>
          </a:ln>
        </p:spPr>
      </p:pic>
      <p:sp>
        <p:nvSpPr>
          <p:cNvPr id="12" name="pole tekstowe 11">
            <a:extLst>
              <a:ext uri="{FF2B5EF4-FFF2-40B4-BE49-F238E27FC236}">
                <a16:creationId xmlns:a16="http://schemas.microsoft.com/office/drawing/2014/main" xmlns="" id="{EE3B0E3F-D1EF-43DD-9D64-53061ACD9DA3}"/>
              </a:ext>
            </a:extLst>
          </p:cNvPr>
          <p:cNvSpPr txBox="1"/>
          <p:nvPr/>
        </p:nvSpPr>
        <p:spPr>
          <a:xfrm>
            <a:off x="3135308" y="3922837"/>
            <a:ext cx="5562741" cy="553998"/>
          </a:xfrm>
          <a:prstGeom prst="rect">
            <a:avLst/>
          </a:prstGeom>
          <a:noFill/>
        </p:spPr>
        <p:txBody>
          <a:bodyPr wrap="none" rtlCol="0">
            <a:spAutoFit/>
          </a:bodyPr>
          <a:lstStyle/>
          <a:p>
            <a:r>
              <a:rPr lang="pl-PL" sz="1500" b="1" dirty="0"/>
              <a:t>45 </a:t>
            </a:r>
            <a:r>
              <a:rPr lang="pl-PL" sz="1500" b="1" dirty="0" err="1"/>
              <a:t>ft</a:t>
            </a:r>
            <a:r>
              <a:rPr lang="pl-PL" sz="1500" b="1" dirty="0"/>
              <a:t> </a:t>
            </a:r>
            <a:r>
              <a:rPr lang="pl-PL" sz="1500" b="1" dirty="0" err="1"/>
              <a:t>Pallet</a:t>
            </a:r>
            <a:r>
              <a:rPr lang="pl-PL" sz="1500" b="1" dirty="0"/>
              <a:t> </a:t>
            </a:r>
            <a:r>
              <a:rPr lang="pl-PL" sz="1500" b="1" dirty="0" err="1"/>
              <a:t>Wide</a:t>
            </a:r>
            <a:endParaRPr lang="pl-PL" sz="1500" dirty="0"/>
          </a:p>
          <a:p>
            <a:r>
              <a:rPr lang="pl-PL" sz="1500" dirty="0"/>
              <a:t>można załadować w 1 warstwie </a:t>
            </a:r>
            <a:r>
              <a:rPr lang="pl-PL" sz="1500" b="1" dirty="0"/>
              <a:t>33 palet</a:t>
            </a:r>
            <a:r>
              <a:rPr lang="pl-PL" sz="1500" dirty="0"/>
              <a:t> o wymiarze </a:t>
            </a:r>
            <a:r>
              <a:rPr lang="pl-PL" sz="1500" b="1" dirty="0"/>
              <a:t>800 x 1200 mm</a:t>
            </a:r>
            <a:r>
              <a:rPr lang="pl-PL" sz="1500" dirty="0"/>
              <a:t> </a:t>
            </a:r>
          </a:p>
        </p:txBody>
      </p:sp>
    </p:spTree>
    <p:extLst>
      <p:ext uri="{BB962C8B-B14F-4D97-AF65-F5344CB8AC3E}">
        <p14:creationId xmlns:p14="http://schemas.microsoft.com/office/powerpoint/2010/main" val="158319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20’ i 40’ Open Top</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347133" y="2937418"/>
            <a:ext cx="8542867" cy="2955382"/>
          </a:xfrm>
        </p:spPr>
        <p:txBody>
          <a:bodyPr>
            <a:noAutofit/>
          </a:bodyPr>
          <a:lstStyle/>
          <a:p>
            <a:pPr marL="0" indent="0">
              <a:buNone/>
            </a:pPr>
            <a:r>
              <a:rPr lang="pl-PL" sz="1500" dirty="0"/>
              <a:t>Przeznaczone są głównie do przewozu ładunków, których nie można załadować do standardowego kontenera przez drzwi ze względów manipulacyjnych, ładowanych od góry (np. dźwigiem), przekraczających wysokość kontenera standardowego. Konstrukcja kontenera daje możliwość załadunku z wykorzystaniem całego światła otworu dachu i drzwi. Dach kontenera okrywany jest wodoszczelną plandeką wyposażoną w linkę z zamknięciem celnym. Podłoga i ściany kontenera posiadają uchwyty mocujące. Dopuszczalne obciążenie podłogi kontenera przy użyciu wózków widłowych niejednokrotnie przekracza o 33% wymagania ISO.</a:t>
            </a:r>
          </a:p>
          <a:p>
            <a:pPr marL="0" indent="0">
              <a:buNone/>
            </a:pPr>
            <a:r>
              <a:rPr lang="pl-PL" sz="1500" dirty="0"/>
              <a:t>Tara i ładowność kontenera open top są silnie zróżnicowane w zależności od serii i rodzaju; w przypadku ładunków o wymiarach i wadze bliskiej parametrom uśrednionym, konieczne jest zweryfikowanie danych z gestorem kontenera konstrukcja otworu dachowego znacznie ogranicza jego światło w stosunku do innych analogicznych wymiarów wewnętrznych kontenera Kontenery open top coraz częściej wykorzystywane są do transportu towarów sypkich. Ładunek zasypuje się z góry, a do grawitacyjnego wyładunku używa się naczep kontenerowych wywrotek.</a:t>
            </a:r>
          </a:p>
        </p:txBody>
      </p:sp>
      <p:pic>
        <p:nvPicPr>
          <p:cNvPr id="3074" name="Picture 2" descr="http://www.euro-shipping.com.pl/wp-content/uploads/2012/08/Open-Top-Container-20.png">
            <a:extLst>
              <a:ext uri="{FF2B5EF4-FFF2-40B4-BE49-F238E27FC236}">
                <a16:creationId xmlns:a16="http://schemas.microsoft.com/office/drawing/2014/main" xmlns="" id="{0830C36C-7EA1-44BF-9235-D71B27BC7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3" y="1203867"/>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uro-shipping.com.pl/wp-content/uploads/2012/08/Open-Top-Container-40.png">
            <a:extLst>
              <a:ext uri="{FF2B5EF4-FFF2-40B4-BE49-F238E27FC236}">
                <a16:creationId xmlns:a16="http://schemas.microsoft.com/office/drawing/2014/main" xmlns="" id="{9AF683B4-F6B7-4918-9CF4-F3FBB5E20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485" y="1203867"/>
            <a:ext cx="21431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20’ i 40’ Hard Top</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54050" y="2863913"/>
            <a:ext cx="7886700" cy="2969620"/>
          </a:xfrm>
        </p:spPr>
        <p:txBody>
          <a:bodyPr>
            <a:normAutofit/>
          </a:bodyPr>
          <a:lstStyle/>
          <a:p>
            <a:pPr marL="0" indent="0">
              <a:buNone/>
            </a:pPr>
            <a:r>
              <a:rPr lang="pl-PL" sz="1500" dirty="0"/>
              <a:t>Kontener przeznaczony do przewozu ładunków </a:t>
            </a:r>
            <a:r>
              <a:rPr lang="pl-PL" sz="1500" dirty="0" err="1"/>
              <a:t>cięzkich</a:t>
            </a:r>
            <a:r>
              <a:rPr lang="pl-PL" sz="1500" dirty="0"/>
              <a:t> i wysokich, które trudno lub nie można załadować do standardowego kontenera. Konstrukcja kontenera umożliwia załadunek zarówno od góry i przez otwór drzwiowy z demontowaną belką górną. W odróżnieniu od kontenera open top, hard top ma zdejmowany stalowy wodoszczelny dach. Dach ten waży ok. 450 kg (dla kontenera 20ft). Na czas transportu ładunków przewyższających wysokość kontenera, dach można umieścić pionowo we wnętrzu kontenera. Powoduje to jednak zmniejszenie szerokości ładownej kontenera. Kontener wyposażony jest w liczne uchwyty mocujące. Wytrzymałość podłogi kontenera na manipulacje załadunkowe wózkiem widłowym o 33% przekracza wymagania ISO. Kontenery hard top należą do sprzętu specjalistycznego. Należy je zazwyczaj specjalnie zamawiać i liczyć się ze znacznie droższym frachtem od kontenera standardowego. Podobnie jest w przypadku kontenerów open top.</a:t>
            </a:r>
          </a:p>
        </p:txBody>
      </p:sp>
      <p:pic>
        <p:nvPicPr>
          <p:cNvPr id="4098" name="Picture 2" descr="http://www.euro-shipping.com.pl/wp-content/uploads/2012/08/Hardtop-Container-20.png">
            <a:extLst>
              <a:ext uri="{FF2B5EF4-FFF2-40B4-BE49-F238E27FC236}">
                <a16:creationId xmlns:a16="http://schemas.microsoft.com/office/drawing/2014/main" xmlns="" id="{E1109633-947C-44B4-9FEE-478454437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9" y="1130363"/>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uro-shipping.com.pl/wp-content/uploads/2012/08/Hardtop-Container-40.png">
            <a:extLst>
              <a:ext uri="{FF2B5EF4-FFF2-40B4-BE49-F238E27FC236}">
                <a16:creationId xmlns:a16="http://schemas.microsoft.com/office/drawing/2014/main" xmlns="" id="{6C6E0082-D51C-42FD-A455-94046FFDA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281" y="1130363"/>
            <a:ext cx="21431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8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z otwartym dachem i bokiem </a:t>
            </a:r>
            <a:br>
              <a:rPr lang="pl-PL" dirty="0"/>
            </a:br>
            <a:r>
              <a:rPr lang="pl-PL" dirty="0"/>
              <a:t>(</a:t>
            </a:r>
            <a:r>
              <a:rPr lang="pl-PL" dirty="0" err="1"/>
              <a:t>flat</a:t>
            </a:r>
            <a:r>
              <a:rPr lang="pl-PL" dirty="0"/>
              <a:t> </a:t>
            </a:r>
            <a:r>
              <a:rPr lang="pl-PL" dirty="0" err="1"/>
              <a:t>rack</a:t>
            </a:r>
            <a:r>
              <a:rPr lang="pl-PL" dirty="0"/>
              <a:t>)</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28650" y="3336988"/>
            <a:ext cx="7886700" cy="2564279"/>
          </a:xfrm>
        </p:spPr>
        <p:txBody>
          <a:bodyPr>
            <a:normAutofit fontScale="92500"/>
          </a:bodyPr>
          <a:lstStyle/>
          <a:p>
            <a:pPr marL="0" indent="0">
              <a:buNone/>
            </a:pPr>
            <a:r>
              <a:rPr lang="pl-PL" dirty="0"/>
              <a:t>Przystosowane są do przewozu ładunków, których wymiary uniemożliwiają wykorzystanie kontenerów uniwersalnych i open topów. Silna konstrukcja podłogi oraz sztywno osadzone ściany czołowe umożliwiają mocowanie, zabezpieczanie i piętrzenie towaru. Podłoga kontenera i belki wzdłużne mają liczne uchwyty mocujące. Kontenery na zamówienie mogą być wyposażone w kłonice, które z jednej strony limitują szerokość ładunku do wymiaru kontenera, z drugiej ułatwiają mocowanie.</a:t>
            </a:r>
          </a:p>
          <a:p>
            <a:pPr marL="0" indent="0">
              <a:buNone/>
            </a:pPr>
            <a:endParaRPr lang="pl-PL" dirty="0"/>
          </a:p>
          <a:p>
            <a:pPr marL="0" indent="0">
              <a:buNone/>
            </a:pPr>
            <a:r>
              <a:rPr lang="pl-PL" dirty="0"/>
              <a:t>Kontenery te nie mają na wyposażeniu plandek. Dlatego należy zadbać o odpowiednie opakowanie, zabezpieczające towar przed wpływem różnych warunków atmosferycznych, niejednokrotnie ekstremalnych, w przypadku transportu na pokładzie statku.</a:t>
            </a:r>
            <a:endParaRPr lang="pl-PL" sz="1600" dirty="0"/>
          </a:p>
        </p:txBody>
      </p:sp>
      <p:pic>
        <p:nvPicPr>
          <p:cNvPr id="5124" name="Picture 4" descr="http://www.euro-shipping.com.pl/wp-content/uploads/2012/08/Flat-20.png">
            <a:extLst>
              <a:ext uri="{FF2B5EF4-FFF2-40B4-BE49-F238E27FC236}">
                <a16:creationId xmlns:a16="http://schemas.microsoft.com/office/drawing/2014/main" xmlns="" id="{796F3387-41BA-42C8-AA91-BA8479F6B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607" y="1603438"/>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euro-shipping.com.pl/wp-content/uploads/2012/08/Flat-40.png">
            <a:extLst>
              <a:ext uri="{FF2B5EF4-FFF2-40B4-BE49-F238E27FC236}">
                <a16:creationId xmlns:a16="http://schemas.microsoft.com/office/drawing/2014/main" xmlns="" id="{37EE854C-6504-4048-84C7-4EC636570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869" y="1749489"/>
            <a:ext cx="21431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4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83858" y="3808413"/>
            <a:ext cx="5464609" cy="1132755"/>
          </a:xfrm>
        </p:spPr>
        <p:txBody>
          <a:bodyPr>
            <a:normAutofit/>
          </a:bodyPr>
          <a:lstStyle/>
          <a:p>
            <a:pPr>
              <a:spcBef>
                <a:spcPct val="50000"/>
              </a:spcBef>
            </a:pPr>
            <a:r>
              <a:rPr lang="pl-PL" altLang="pl-PL" dirty="0" smtClean="0"/>
              <a:t>Rodzaje kontenerów</a:t>
            </a:r>
            <a:endParaRPr lang="pl-PL" alt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PAWEŁ Fajfer</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platforma (platform)</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28650" y="3844524"/>
            <a:ext cx="7886700" cy="1773639"/>
          </a:xfrm>
        </p:spPr>
        <p:txBody>
          <a:bodyPr>
            <a:normAutofit/>
          </a:bodyPr>
          <a:lstStyle/>
          <a:p>
            <a:pPr marL="0" indent="0">
              <a:buNone/>
            </a:pPr>
            <a:r>
              <a:rPr lang="pl-PL" sz="1500" dirty="0"/>
              <a:t>mają długość 20' i 40'. Przeznaczone są do przewozu ładunków ciężkich i gabarytowych. Ładowność kontenerów platform 40' wynosi ok. 40 ton i znacznie przewyższa inne rodzaje kontenerów. Wytrzymała podłoga umożliwia transport ładunków o dużych naciskach punktowych. Kontenery te używane są w relacjach port-port. Podobnie jak kontenery </a:t>
            </a:r>
            <a:r>
              <a:rPr lang="pl-PL" sz="1500" dirty="0" err="1"/>
              <a:t>flaty</a:t>
            </a:r>
            <a:r>
              <a:rPr lang="pl-PL" sz="1500" dirty="0"/>
              <a:t>, w kombinacji kilku mogą tworzyć na pokładzie lub w ładowni statku </a:t>
            </a:r>
            <a:r>
              <a:rPr lang="pl-PL" sz="1500" dirty="0" err="1"/>
              <a:t>tween</a:t>
            </a:r>
            <a:r>
              <a:rPr lang="pl-PL" sz="1500" dirty="0"/>
              <a:t> deck do transportu ładunków </a:t>
            </a:r>
            <a:r>
              <a:rPr lang="pl-PL" sz="1500" dirty="0" err="1"/>
              <a:t>niekontenerowych</a:t>
            </a:r>
            <a:r>
              <a:rPr lang="pl-PL" sz="1500" dirty="0"/>
              <a:t>. Kontenery platformy wyposażone są w uchwyty mocujące o podwyższonej wytrzymałości, znajdujące się na podłodze i belkach bocznych.</a:t>
            </a:r>
          </a:p>
        </p:txBody>
      </p:sp>
      <p:pic>
        <p:nvPicPr>
          <p:cNvPr id="6146" name="Picture 2" descr="schemat platformy">
            <a:extLst>
              <a:ext uri="{FF2B5EF4-FFF2-40B4-BE49-F238E27FC236}">
                <a16:creationId xmlns:a16="http://schemas.microsoft.com/office/drawing/2014/main" xmlns="" id="{750F1123-36AA-409B-BA57-085FA8CD0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90689"/>
            <a:ext cx="28575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5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chłodniczy (</a:t>
            </a:r>
            <a:r>
              <a:rPr lang="pl-PL" dirty="0" err="1"/>
              <a:t>reefer</a:t>
            </a:r>
            <a:r>
              <a:rPr lang="pl-PL" dirty="0"/>
              <a:t>)</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321734" y="3449172"/>
            <a:ext cx="8475132" cy="1773639"/>
          </a:xfrm>
        </p:spPr>
        <p:txBody>
          <a:bodyPr>
            <a:noAutofit/>
          </a:bodyPr>
          <a:lstStyle/>
          <a:p>
            <a:pPr marL="0" indent="0">
              <a:buNone/>
            </a:pPr>
            <a:r>
              <a:rPr lang="pl-PL" sz="1500" dirty="0"/>
              <a:t>służą do transportu ładunków wymagających stałej temperatury. Ściany mają konstrukcję przekładową wypełnioną pianką poliuretanową. Podłoga wykonana jest z aluminiowych T-</a:t>
            </a:r>
            <a:r>
              <a:rPr lang="pl-PL" sz="1500" dirty="0" err="1"/>
              <a:t>gratingów</a:t>
            </a:r>
            <a:r>
              <a:rPr lang="pl-PL" sz="1500" dirty="0"/>
              <a:t> spełniających funkcję kanałów powietrznych. Jednostka chłodząca podtrzymuje automatycznie stałą temperaturę w przedziale ok. +25°C do -25°C tak długo, jak różnica pomiędzy temperaturą zewnętrzną i zadaną nie przewyższy dla grzania 42°C, chłodzenia 65°C. </a:t>
            </a:r>
            <a:r>
              <a:rPr lang="pl-PL" sz="1500" dirty="0" err="1"/>
              <a:t>Sztaując</a:t>
            </a:r>
            <a:r>
              <a:rPr lang="pl-PL" sz="1500" dirty="0"/>
              <a:t> towar w kontenerze należy pamiętać o pozostawieniu na górze ok. 75 mm szczeliny powietrznej. Zasilanie 380V/50Hz-440V/60Hz lub 200V/50Hz-220V/60Hz.</a:t>
            </a:r>
          </a:p>
          <a:p>
            <a:pPr marL="0" indent="0">
              <a:buNone/>
            </a:pPr>
            <a:r>
              <a:rPr lang="pl-PL" sz="1500" dirty="0"/>
              <a:t>Tara kontenerowa 20'R przekracza 3t, a 4-'R 4t. Należy zwracać uwagę na częste w praktyce przekroczenia wagi brutto kontenera, szczególnie w aspekcie ograniczeń drogowych.</a:t>
            </a:r>
          </a:p>
        </p:txBody>
      </p:sp>
      <p:pic>
        <p:nvPicPr>
          <p:cNvPr id="7170" name="Picture 2" descr="http://www.euro-shipping.com.pl/wp-content/uploads/2012/08/Refrigerated-Container-20.png">
            <a:extLst>
              <a:ext uri="{FF2B5EF4-FFF2-40B4-BE49-F238E27FC236}">
                <a16:creationId xmlns:a16="http://schemas.microsoft.com/office/drawing/2014/main" xmlns="" id="{476FE670-0211-478F-8ADF-2B0FB2914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61" y="1520890"/>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uro-shipping.com.pl/wp-content/uploads/2012/08/Refrigerated-Container-40.png">
            <a:extLst>
              <a:ext uri="{FF2B5EF4-FFF2-40B4-BE49-F238E27FC236}">
                <a16:creationId xmlns:a16="http://schemas.microsoft.com/office/drawing/2014/main" xmlns="" id="{395052EA-99DC-4447-9F0B-16542A713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180" y="1520890"/>
            <a:ext cx="21431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5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zbiornikowy</a:t>
            </a:r>
          </a:p>
        </p:txBody>
      </p:sp>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28650" y="3582057"/>
            <a:ext cx="7886700" cy="2166810"/>
          </a:xfrm>
        </p:spPr>
        <p:txBody>
          <a:bodyPr>
            <a:normAutofit/>
          </a:bodyPr>
          <a:lstStyle/>
          <a:p>
            <a:pPr marL="0" indent="0">
              <a:buNone/>
            </a:pPr>
            <a:r>
              <a:rPr lang="pl-PL" sz="1500" dirty="0"/>
              <a:t>przeznaczone są do transportu płynnych chemikaliów lub cieczy pitnych. Jak widać na rysunku zbiornik z całym oprzyrządowaniem umieszczony jest w ramie uniwersalnego kontenera 20'. Jego konstrukcja odpowiada wymogom IMDG. Do transportu </a:t>
            </a:r>
            <a:r>
              <a:rPr lang="pl-PL" sz="1500" dirty="0" err="1"/>
              <a:t>artukułów</a:t>
            </a:r>
            <a:r>
              <a:rPr lang="pl-PL" sz="1500" dirty="0"/>
              <a:t> spożywczych używa się jedynie specjalnych kontenerów oznakowanych "</a:t>
            </a:r>
            <a:r>
              <a:rPr lang="pl-PL" sz="1500" dirty="0" err="1"/>
              <a:t>Potable</a:t>
            </a:r>
            <a:r>
              <a:rPr lang="pl-PL" sz="1500" dirty="0"/>
              <a:t> </a:t>
            </a:r>
            <a:r>
              <a:rPr lang="pl-PL" sz="1500" dirty="0" err="1"/>
              <a:t>Liquids</a:t>
            </a:r>
            <a:r>
              <a:rPr lang="pl-PL" sz="1500" dirty="0"/>
              <a:t> </a:t>
            </a:r>
            <a:r>
              <a:rPr lang="pl-PL" sz="1500" dirty="0" err="1"/>
              <a:t>only</a:t>
            </a:r>
            <a:r>
              <a:rPr lang="pl-PL" sz="1500" dirty="0"/>
              <a:t>". Kontenery napełnia się zazwyczaj w min 80%, by zapobiec niebezpiecznym, gwałtownym falowaniom cieczy podczas transportu. Maks. napełnianie sięga 95% z powodu rozszerzalności cieplnej. Pojemność tanków wynosi ok. 20,000 litrów. Ilość ładowanego towaru zależy od jego ciężaru właściwego, rezerwy ekspansyjnej zbiornika, tary kontenera i przepisów drogowych.</a:t>
            </a:r>
          </a:p>
        </p:txBody>
      </p:sp>
      <p:pic>
        <p:nvPicPr>
          <p:cNvPr id="8194" name="Picture 2" descr="Podobny obraz">
            <a:extLst>
              <a:ext uri="{FF2B5EF4-FFF2-40B4-BE49-F238E27FC236}">
                <a16:creationId xmlns:a16="http://schemas.microsoft.com/office/drawing/2014/main" xmlns="" id="{81BEA45A-9302-411A-8982-2D1DAD0DD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303" y="1564901"/>
            <a:ext cx="2007394"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6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EB8239-1483-40EB-935A-01092449CC57}"/>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xmlns="" id="{150C4541-E6D4-43C8-A432-64A7FBCD02CB}"/>
              </a:ext>
            </a:extLst>
          </p:cNvPr>
          <p:cNvSpPr>
            <a:spLocks noGrp="1"/>
          </p:cNvSpPr>
          <p:nvPr>
            <p:ph idx="1"/>
          </p:nvPr>
        </p:nvSpPr>
        <p:spPr/>
        <p:txBody>
          <a:bodyPr>
            <a:normAutofit/>
          </a:bodyPr>
          <a:lstStyle/>
          <a:p>
            <a:pPr marL="0" indent="0">
              <a:buNone/>
            </a:pPr>
            <a:r>
              <a:rPr lang="pl-PL" dirty="0"/>
              <a:t>Strony internetowe:</a:t>
            </a:r>
          </a:p>
          <a:p>
            <a:pPr marL="0" indent="0">
              <a:buNone/>
            </a:pPr>
            <a:endParaRPr lang="pl-PL" dirty="0"/>
          </a:p>
          <a:p>
            <a:pPr marL="0" indent="0">
              <a:buNone/>
            </a:pPr>
            <a:r>
              <a:rPr lang="pl-PL" dirty="0"/>
              <a:t>http://www.terramar.pl</a:t>
            </a:r>
          </a:p>
          <a:p>
            <a:pPr marL="0" indent="0">
              <a:buNone/>
            </a:pPr>
            <a:r>
              <a:rPr lang="pl-PL" dirty="0"/>
              <a:t>http://www.euro-shipping.com.pl</a:t>
            </a:r>
          </a:p>
          <a:p>
            <a:pPr marL="0" indent="0">
              <a:buNone/>
            </a:pPr>
            <a:endParaRPr lang="pl-PL" dirty="0"/>
          </a:p>
          <a:p>
            <a:pPr marL="0" indent="0">
              <a:buNone/>
            </a:pPr>
            <a:r>
              <a:rPr lang="pl-PL" dirty="0"/>
              <a:t>Literatura:</a:t>
            </a:r>
          </a:p>
          <a:p>
            <a:pPr marL="0" indent="0">
              <a:buNone/>
            </a:pPr>
            <a:r>
              <a:rPr lang="pl-PL" dirty="0"/>
              <a:t>Ł. Wojciechowski, A. Wojciechowski, T. Kosmatka, Infrastruktura magazynowa i transportowa, WSL, Poznań 2009.</a:t>
            </a:r>
          </a:p>
          <a:p>
            <a:pPr marL="0" indent="0">
              <a:buNone/>
            </a:pPr>
            <a:r>
              <a:rPr lang="pl-PL" dirty="0"/>
              <a:t>S. </a:t>
            </a:r>
            <a:r>
              <a:rPr lang="pl-PL" dirty="0" err="1"/>
              <a:t>Markusik</a:t>
            </a:r>
            <a:r>
              <a:rPr lang="pl-PL" dirty="0"/>
              <a:t>, Infrastruktura logistyczna w transporcie. Tom I środki transportu, Wydawnictwo Politechniki Śląskiej, Gliwice 2011.</a:t>
            </a:r>
          </a:p>
        </p:txBody>
      </p:sp>
    </p:spTree>
    <p:extLst>
      <p:ext uri="{BB962C8B-B14F-4D97-AF65-F5344CB8AC3E}">
        <p14:creationId xmlns:p14="http://schemas.microsoft.com/office/powerpoint/2010/main" val="176528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E42A28C-55CA-485A-8905-9F552F95C804}"/>
              </a:ext>
            </a:extLst>
          </p:cNvPr>
          <p:cNvSpPr>
            <a:spLocks noGrp="1"/>
          </p:cNvSpPr>
          <p:nvPr>
            <p:ph type="title"/>
          </p:nvPr>
        </p:nvSpPr>
        <p:spPr/>
        <p:txBody>
          <a:bodyPr/>
          <a:lstStyle/>
          <a:p>
            <a:r>
              <a:rPr lang="pl-PL" dirty="0"/>
              <a:t>Wprowadzenie</a:t>
            </a:r>
          </a:p>
        </p:txBody>
      </p:sp>
      <p:sp>
        <p:nvSpPr>
          <p:cNvPr id="3" name="Symbol zastępczy zawartości 2">
            <a:extLst>
              <a:ext uri="{FF2B5EF4-FFF2-40B4-BE49-F238E27FC236}">
                <a16:creationId xmlns:a16="http://schemas.microsoft.com/office/drawing/2014/main" xmlns="" id="{4ED6A323-D382-4446-A54D-D1CFEC7CE59C}"/>
              </a:ext>
            </a:extLst>
          </p:cNvPr>
          <p:cNvSpPr>
            <a:spLocks noGrp="1"/>
          </p:cNvSpPr>
          <p:nvPr>
            <p:ph idx="1"/>
          </p:nvPr>
        </p:nvSpPr>
        <p:spPr/>
        <p:txBody>
          <a:bodyPr/>
          <a:lstStyle/>
          <a:p>
            <a:pPr marL="0" indent="0">
              <a:buNone/>
            </a:pPr>
            <a:r>
              <a:rPr lang="pl-PL" b="1" dirty="0"/>
              <a:t>Kontenery</a:t>
            </a:r>
            <a:r>
              <a:rPr lang="pl-PL" dirty="0"/>
              <a:t> to zintegrowane </a:t>
            </a:r>
            <a:r>
              <a:rPr lang="pl-PL" b="1" dirty="0"/>
              <a:t>jednostki ładunkowe</a:t>
            </a:r>
            <a:r>
              <a:rPr lang="pl-PL" dirty="0"/>
              <a:t> najczęściej wykorzystywane w transporcie intermodalnym. Zazwyczaj metalowa skrzynia, o zunifikowanych wymiarach i konstrukcji, </a:t>
            </a:r>
            <a:r>
              <a:rPr lang="pl-PL" b="1" dirty="0"/>
              <a:t>służące do przewozu drobnicy </a:t>
            </a:r>
            <a:r>
              <a:rPr lang="pl-PL" dirty="0"/>
              <a:t>(zapakowanej zazwyczaj w opakowania kartonowe, paczki, skrzynie, worki, czasami dodatkowo umieszczonych na paletach).</a:t>
            </a:r>
            <a:endParaRPr lang="pl-PL" b="0" dirty="0">
              <a:effectLst/>
            </a:endParaRPr>
          </a:p>
          <a:p>
            <a:pPr marL="0" indent="0">
              <a:buNone/>
            </a:pPr>
            <a:r>
              <a:rPr lang="pl-PL" dirty="0"/>
              <a:t>Podobnie jak w przypadku palet wymiary kontenerów są znormalizowane wymiarami modułowymi. </a:t>
            </a:r>
            <a:endParaRPr lang="pl-PL" b="0" dirty="0">
              <a:effectLst/>
            </a:endParaRPr>
          </a:p>
          <a:p>
            <a:pPr marL="0" indent="0">
              <a:buNone/>
            </a:pPr>
            <a:r>
              <a:rPr lang="pl-PL" dirty="0"/>
              <a:t/>
            </a:r>
            <a:br>
              <a:rPr lang="pl-PL" dirty="0"/>
            </a:br>
            <a:endParaRPr lang="pl-PL" dirty="0"/>
          </a:p>
        </p:txBody>
      </p:sp>
    </p:spTree>
    <p:extLst>
      <p:ext uri="{BB962C8B-B14F-4D97-AF65-F5344CB8AC3E}">
        <p14:creationId xmlns:p14="http://schemas.microsoft.com/office/powerpoint/2010/main" val="9196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9AC6035-28EF-4F32-83AF-C31F37B5C243}"/>
              </a:ext>
            </a:extLst>
          </p:cNvPr>
          <p:cNvSpPr>
            <a:spLocks noGrp="1"/>
          </p:cNvSpPr>
          <p:nvPr>
            <p:ph type="title"/>
          </p:nvPr>
        </p:nvSpPr>
        <p:spPr/>
        <p:txBody>
          <a:bodyPr/>
          <a:lstStyle/>
          <a:p>
            <a:r>
              <a:rPr lang="pl-PL" dirty="0"/>
              <a:t>Cechy kontenerów</a:t>
            </a:r>
          </a:p>
        </p:txBody>
      </p:sp>
      <p:sp>
        <p:nvSpPr>
          <p:cNvPr id="3" name="Symbol zastępczy zawartości 2">
            <a:extLst>
              <a:ext uri="{FF2B5EF4-FFF2-40B4-BE49-F238E27FC236}">
                <a16:creationId xmlns:a16="http://schemas.microsoft.com/office/drawing/2014/main" xmlns="" id="{0DA57533-D9C1-4CB2-9748-008A3B7B9B5B}"/>
              </a:ext>
            </a:extLst>
          </p:cNvPr>
          <p:cNvSpPr>
            <a:spLocks noGrp="1"/>
          </p:cNvSpPr>
          <p:nvPr>
            <p:ph idx="1"/>
          </p:nvPr>
        </p:nvSpPr>
        <p:spPr/>
        <p:txBody>
          <a:bodyPr/>
          <a:lstStyle/>
          <a:p>
            <a:pPr fontAlgn="base"/>
            <a:r>
              <a:rPr lang="pl-PL" dirty="0"/>
              <a:t>jest to urządzenie transportowe trwałe o konstrukcji gwarantującej wielokrotne użycie,</a:t>
            </a:r>
          </a:p>
          <a:p>
            <a:pPr fontAlgn="base"/>
            <a:r>
              <a:rPr lang="pl-PL" dirty="0"/>
              <a:t>budowa jego umożliwia przewóz jednym lub wieloma środkami transportu bez konieczności przeładowywania zawartego w nim ładunku,</a:t>
            </a:r>
          </a:p>
          <a:p>
            <a:pPr fontAlgn="base"/>
            <a:r>
              <a:rPr lang="pl-PL" dirty="0"/>
              <a:t>jest odpowiednio wyposażone, w celu ułatwienia mocowania, manipulowania oraz przeładunku z jednego środka transportu na drugi,</a:t>
            </a:r>
          </a:p>
          <a:p>
            <a:pPr fontAlgn="base"/>
            <a:r>
              <a:rPr lang="pl-PL" dirty="0"/>
              <a:t>konstrukcja jego umożliwia łatwy załadunek i rozładunek towarów.</a:t>
            </a:r>
          </a:p>
          <a:p>
            <a:endParaRPr lang="pl-PL" dirty="0"/>
          </a:p>
        </p:txBody>
      </p:sp>
    </p:spTree>
    <p:extLst>
      <p:ext uri="{BB962C8B-B14F-4D97-AF65-F5344CB8AC3E}">
        <p14:creationId xmlns:p14="http://schemas.microsoft.com/office/powerpoint/2010/main" val="102861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F2BAE4-8062-423D-81A3-90077110C0DA}"/>
              </a:ext>
            </a:extLst>
          </p:cNvPr>
          <p:cNvSpPr>
            <a:spLocks noGrp="1"/>
          </p:cNvSpPr>
          <p:nvPr>
            <p:ph type="title"/>
          </p:nvPr>
        </p:nvSpPr>
        <p:spPr/>
        <p:txBody>
          <a:bodyPr/>
          <a:lstStyle/>
          <a:p>
            <a:r>
              <a:rPr lang="pl-PL" dirty="0"/>
              <a:t>Wymiary i oznakowanie kontenerów</a:t>
            </a:r>
          </a:p>
        </p:txBody>
      </p:sp>
      <p:sp>
        <p:nvSpPr>
          <p:cNvPr id="3" name="Symbol zastępczy zawartości 2">
            <a:extLst>
              <a:ext uri="{FF2B5EF4-FFF2-40B4-BE49-F238E27FC236}">
                <a16:creationId xmlns:a16="http://schemas.microsoft.com/office/drawing/2014/main" xmlns="" id="{326B6440-E7B3-484B-8353-99CACB9F1036}"/>
              </a:ext>
            </a:extLst>
          </p:cNvPr>
          <p:cNvSpPr>
            <a:spLocks noGrp="1"/>
          </p:cNvSpPr>
          <p:nvPr>
            <p:ph idx="1"/>
          </p:nvPr>
        </p:nvSpPr>
        <p:spPr/>
        <p:txBody>
          <a:bodyPr>
            <a:normAutofit/>
          </a:bodyPr>
          <a:lstStyle/>
          <a:p>
            <a:r>
              <a:rPr lang="pl-PL" dirty="0"/>
              <a:t>Standaryzowane do długości 20 stóp (1 kontener 20-stopowy = 1 TEU) mogą mieć również długość 30, 40 lub 45 stóp. </a:t>
            </a:r>
          </a:p>
          <a:p>
            <a:pPr marL="0" indent="0">
              <a:buNone/>
            </a:pPr>
            <a:r>
              <a:rPr lang="pl-PL" b="0" dirty="0">
                <a:effectLst/>
              </a:rPr>
              <a:t>	</a:t>
            </a:r>
            <a:r>
              <a:rPr lang="pl-PL" b="1" dirty="0">
                <a:effectLst/>
              </a:rPr>
              <a:t>TEU</a:t>
            </a:r>
            <a:r>
              <a:rPr lang="pl-PL" b="0" dirty="0">
                <a:effectLst/>
              </a:rPr>
              <a:t> </a:t>
            </a:r>
            <a:r>
              <a:rPr lang="pl-PL" b="0" i="1" dirty="0" err="1">
                <a:effectLst/>
              </a:rPr>
              <a:t>Twenty</a:t>
            </a:r>
            <a:r>
              <a:rPr lang="pl-PL" b="0" i="1" dirty="0">
                <a:effectLst/>
              </a:rPr>
              <a:t>-Food </a:t>
            </a:r>
            <a:r>
              <a:rPr lang="pl-PL" b="0" i="1" dirty="0" err="1">
                <a:effectLst/>
              </a:rPr>
              <a:t>Equivalent</a:t>
            </a:r>
            <a:r>
              <a:rPr lang="pl-PL" b="0" i="1" dirty="0">
                <a:effectLst/>
              </a:rPr>
              <a:t> Unit</a:t>
            </a:r>
          </a:p>
          <a:p>
            <a:r>
              <a:rPr lang="pl-PL" dirty="0"/>
              <a:t>Wewnątrz kontenera zazwyczaj umocowane są haki i punkty zaczepień. </a:t>
            </a:r>
            <a:r>
              <a:rPr lang="pl-PL" b="1" dirty="0"/>
              <a:t>Maksymalna ładowność </a:t>
            </a:r>
            <a:r>
              <a:rPr lang="pl-PL" dirty="0"/>
              <a:t>kontenera zazwyczaj </a:t>
            </a:r>
            <a:r>
              <a:rPr lang="pl-PL" b="1" dirty="0"/>
              <a:t>nie przekracza 28 ton</a:t>
            </a:r>
            <a:r>
              <a:rPr lang="pl-PL" dirty="0"/>
              <a:t>. </a:t>
            </a:r>
            <a:endParaRPr lang="pl-PL" b="0" dirty="0">
              <a:effectLst/>
            </a:endParaRPr>
          </a:p>
          <a:p>
            <a:r>
              <a:rPr lang="pl-PL" dirty="0"/>
              <a:t>Wymiary kontenerów (długość x szerokość x wysokość):</a:t>
            </a:r>
            <a:endParaRPr lang="pl-PL" b="0" dirty="0">
              <a:effectLst/>
            </a:endParaRPr>
          </a:p>
          <a:p>
            <a:r>
              <a:rPr lang="pl-PL" b="1" dirty="0"/>
              <a:t>20’</a:t>
            </a:r>
            <a:r>
              <a:rPr lang="pl-PL" dirty="0"/>
              <a:t> 6,1m x 2,4m x 2,6m | </a:t>
            </a:r>
            <a:r>
              <a:rPr lang="pl-PL" b="1" dirty="0"/>
              <a:t>40’</a:t>
            </a:r>
            <a:r>
              <a:rPr lang="pl-PL" dirty="0"/>
              <a:t> 12,2m x 2,4m x 2,6m</a:t>
            </a:r>
            <a:endParaRPr lang="pl-PL" b="0" dirty="0">
              <a:effectLst/>
            </a:endParaRPr>
          </a:p>
          <a:p>
            <a:r>
              <a:rPr lang="pl-PL" dirty="0"/>
              <a:t>Kontenery posiadają numery o składni ABCD 123456-7 (cztery litery, sześć cyfr i cyfra kontrolna)</a:t>
            </a:r>
            <a:endParaRPr lang="pl-PL" b="0" dirty="0">
              <a:effectLst/>
            </a:endParaRPr>
          </a:p>
          <a:p>
            <a:pPr marL="0" indent="0">
              <a:buNone/>
            </a:pPr>
            <a:endParaRPr lang="pl-PL" dirty="0"/>
          </a:p>
        </p:txBody>
      </p:sp>
    </p:spTree>
    <p:extLst>
      <p:ext uri="{BB962C8B-B14F-4D97-AF65-F5344CB8AC3E}">
        <p14:creationId xmlns:p14="http://schemas.microsoft.com/office/powerpoint/2010/main" val="269446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3063113-C29A-4C2B-8D9A-F336379955D9}"/>
              </a:ext>
            </a:extLst>
          </p:cNvPr>
          <p:cNvSpPr>
            <a:spLocks noGrp="1"/>
          </p:cNvSpPr>
          <p:nvPr>
            <p:ph type="title"/>
          </p:nvPr>
        </p:nvSpPr>
        <p:spPr>
          <a:xfrm>
            <a:off x="628650" y="365126"/>
            <a:ext cx="7886700" cy="1325563"/>
          </a:xfrm>
        </p:spPr>
        <p:txBody>
          <a:bodyPr/>
          <a:lstStyle/>
          <a:p>
            <a:r>
              <a:rPr lang="pl-PL" dirty="0"/>
              <a:t>Moduły wymiarowe kontenerów ISO </a:t>
            </a:r>
          </a:p>
        </p:txBody>
      </p:sp>
      <p:graphicFrame>
        <p:nvGraphicFramePr>
          <p:cNvPr id="11" name="Tabela 10">
            <a:extLst>
              <a:ext uri="{FF2B5EF4-FFF2-40B4-BE49-F238E27FC236}">
                <a16:creationId xmlns:a16="http://schemas.microsoft.com/office/drawing/2014/main" xmlns="" id="{22791466-6C23-4D92-A544-F77E69849B01}"/>
              </a:ext>
            </a:extLst>
          </p:cNvPr>
          <p:cNvGraphicFramePr>
            <a:graphicFrameLocks noGrp="1"/>
          </p:cNvGraphicFramePr>
          <p:nvPr>
            <p:extLst>
              <p:ext uri="{D42A27DB-BD31-4B8C-83A1-F6EECF244321}">
                <p14:modId xmlns:p14="http://schemas.microsoft.com/office/powerpoint/2010/main" val="1344288175"/>
              </p:ext>
            </p:extLst>
          </p:nvPr>
        </p:nvGraphicFramePr>
        <p:xfrm>
          <a:off x="3171190" y="2361565"/>
          <a:ext cx="5852161" cy="2301240"/>
        </p:xfrm>
        <a:graphic>
          <a:graphicData uri="http://schemas.openxmlformats.org/drawingml/2006/table">
            <a:tbl>
              <a:tblPr/>
              <a:tblGrid>
                <a:gridCol w="499361">
                  <a:extLst>
                    <a:ext uri="{9D8B030D-6E8A-4147-A177-3AD203B41FA5}">
                      <a16:colId xmlns:a16="http://schemas.microsoft.com/office/drawing/2014/main" xmlns="" val="3917118137"/>
                    </a:ext>
                  </a:extLst>
                </a:gridCol>
                <a:gridCol w="1042526">
                  <a:extLst>
                    <a:ext uri="{9D8B030D-6E8A-4147-A177-3AD203B41FA5}">
                      <a16:colId xmlns:a16="http://schemas.microsoft.com/office/drawing/2014/main" xmlns="" val="2655314175"/>
                    </a:ext>
                  </a:extLst>
                </a:gridCol>
                <a:gridCol w="1375433">
                  <a:extLst>
                    <a:ext uri="{9D8B030D-6E8A-4147-A177-3AD203B41FA5}">
                      <a16:colId xmlns:a16="http://schemas.microsoft.com/office/drawing/2014/main" xmlns="" val="3284066672"/>
                    </a:ext>
                  </a:extLst>
                </a:gridCol>
                <a:gridCol w="1042526">
                  <a:extLst>
                    <a:ext uri="{9D8B030D-6E8A-4147-A177-3AD203B41FA5}">
                      <a16:colId xmlns:a16="http://schemas.microsoft.com/office/drawing/2014/main" xmlns="" val="412919159"/>
                    </a:ext>
                  </a:extLst>
                </a:gridCol>
                <a:gridCol w="981200">
                  <a:extLst>
                    <a:ext uri="{9D8B030D-6E8A-4147-A177-3AD203B41FA5}">
                      <a16:colId xmlns:a16="http://schemas.microsoft.com/office/drawing/2014/main" xmlns="" val="2868038232"/>
                    </a:ext>
                  </a:extLst>
                </a:gridCol>
                <a:gridCol w="911115">
                  <a:extLst>
                    <a:ext uri="{9D8B030D-6E8A-4147-A177-3AD203B41FA5}">
                      <a16:colId xmlns:a16="http://schemas.microsoft.com/office/drawing/2014/main" xmlns="" val="4052867311"/>
                    </a:ext>
                  </a:extLst>
                </a:gridCol>
              </a:tblGrid>
              <a:tr h="304800">
                <a:tc>
                  <a:txBody>
                    <a:bodyPr/>
                    <a:lstStyle/>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TYP</a:t>
                      </a:r>
                      <a:endParaRPr lang="pl-PL" sz="105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WIELKOŚĆ </a:t>
                      </a:r>
                      <a:endParaRPr lang="pl-PL" sz="1050" dirty="0">
                        <a:effectLst/>
                      </a:endParaRPr>
                    </a:p>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a:t>
                      </a:r>
                      <a:r>
                        <a:rPr lang="pl-PL" sz="1050" b="0" i="0" u="none" strike="noStrike" dirty="0" err="1">
                          <a:solidFill>
                            <a:srgbClr val="000000"/>
                          </a:solidFill>
                          <a:effectLst/>
                          <a:latin typeface="Arial" panose="020B0604020202020204" pitchFamily="34" charset="0"/>
                        </a:rPr>
                        <a:t>ft</a:t>
                      </a:r>
                      <a:r>
                        <a:rPr lang="pl-PL" sz="1050" b="0" i="0" u="none" strike="noStrike" dirty="0">
                          <a:solidFill>
                            <a:srgbClr val="000000"/>
                          </a:solidFill>
                          <a:effectLst/>
                          <a:latin typeface="Arial" panose="020B0604020202020204" pitchFamily="34" charset="0"/>
                        </a:rPr>
                        <a:t>] </a:t>
                      </a:r>
                      <a:endParaRPr lang="pl-PL" sz="105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WYMIARY [m]</a:t>
                      </a:r>
                      <a:endParaRPr lang="pl-PL" sz="1050" dirty="0">
                        <a:effectLst/>
                      </a:endParaRPr>
                    </a:p>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(DŁ X SZER X WYS)</a:t>
                      </a:r>
                      <a:endParaRPr lang="pl-PL" sz="105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pl-PL" sz="1050" b="0" i="0" u="none" strike="noStrike" dirty="0">
                          <a:solidFill>
                            <a:srgbClr val="000000"/>
                          </a:solidFill>
                          <a:effectLst/>
                          <a:latin typeface="Arial" panose="020B0604020202020204" pitchFamily="34" charset="0"/>
                        </a:rPr>
                        <a:t>POJEMNOŚĆ </a:t>
                      </a:r>
                      <a:endParaRPr lang="pl-PL" sz="1050" dirty="0">
                        <a:effectLst/>
                      </a:endParaRPr>
                    </a:p>
                    <a:p>
                      <a:pPr algn="ctr" rtl="0" fontAlgn="ctr">
                        <a:spcBef>
                          <a:spcPts val="0"/>
                        </a:spcBef>
                        <a:spcAft>
                          <a:spcPts val="0"/>
                        </a:spcAft>
                      </a:pPr>
                      <a:r>
                        <a:rPr lang="pl-PL" sz="1050" b="0" i="0" u="none" strike="noStrike" dirty="0">
                          <a:solidFill>
                            <a:srgbClr val="000000"/>
                          </a:solidFill>
                          <a:effectLst/>
                          <a:latin typeface="Arial" panose="020B0604020202020204" pitchFamily="34" charset="0"/>
                        </a:rPr>
                        <a:t>[m</a:t>
                      </a:r>
                      <a:r>
                        <a:rPr lang="pl-PL" sz="1050" b="0" i="0" u="none" strike="noStrike" baseline="30000" dirty="0">
                          <a:solidFill>
                            <a:srgbClr val="000000"/>
                          </a:solidFill>
                          <a:effectLst/>
                          <a:latin typeface="Arial" panose="020B0604020202020204" pitchFamily="34" charset="0"/>
                        </a:rPr>
                        <a:t>3</a:t>
                      </a:r>
                      <a:r>
                        <a:rPr lang="pl-PL" sz="1050" b="0" i="0" u="none" strike="noStrike" dirty="0">
                          <a:solidFill>
                            <a:srgbClr val="000000"/>
                          </a:solidFill>
                          <a:effectLst/>
                          <a:latin typeface="Arial" panose="020B0604020202020204" pitchFamily="34" charset="0"/>
                        </a:rPr>
                        <a:t>]</a:t>
                      </a:r>
                      <a:endParaRPr lang="pl-PL" sz="1050" dirty="0">
                        <a:effectLst/>
                      </a:endParaRPr>
                    </a:p>
                  </a:txBody>
                  <a:tcPr marL="57150" marR="57150" marT="76200" marB="76200" anchor="ctr">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TARA KONTENERA</a:t>
                      </a:r>
                      <a:endParaRPr lang="pl-PL" sz="105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050" b="0" i="0" u="none" strike="noStrike" dirty="0">
                          <a:solidFill>
                            <a:srgbClr val="000000"/>
                          </a:solidFill>
                          <a:effectLst/>
                          <a:latin typeface="Arial" panose="020B0604020202020204" pitchFamily="34" charset="0"/>
                        </a:rPr>
                        <a:t>MAX. MASA ŁADUNKU</a:t>
                      </a:r>
                      <a:endParaRPr lang="pl-PL" sz="105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836675928"/>
                  </a:ext>
                </a:extLst>
              </a:tr>
              <a:tr h="304800">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1D</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8x8x10</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3,0 x 2,4 x 2,4 </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14,3</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10 160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8 700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2294453922"/>
                  </a:ext>
                </a:extLst>
              </a:tr>
              <a:tr h="304800">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1C</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8x8x20</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6,1 x 2,4 x 2,4 </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30</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20 320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18 000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987778428"/>
                  </a:ext>
                </a:extLst>
              </a:tr>
              <a:tr h="304800">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1B</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8x8x30</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9,1 x 2,4 x 2,4 </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45,5</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25 400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23 000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46864895"/>
                  </a:ext>
                </a:extLst>
              </a:tr>
              <a:tr h="304800">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1A</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8x8x40</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12,2 x 2,4 x 2,4 </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61</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30 480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27 000 kg</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319398975"/>
                  </a:ext>
                </a:extLst>
              </a:tr>
              <a:tr h="304800">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1AA</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a:solidFill>
                            <a:srgbClr val="000000"/>
                          </a:solidFill>
                          <a:effectLst/>
                          <a:latin typeface="Arial" panose="020B0604020202020204" pitchFamily="34" charset="0"/>
                        </a:rPr>
                        <a:t>8x8,6x40</a:t>
                      </a:r>
                      <a:endParaRPr lang="pl-PL" sz="140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12,2 x 2,4 x 2,6 </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65</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30 480 kg</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pl-PL" sz="1400" b="0" i="0" u="none" strike="noStrike" dirty="0">
                          <a:solidFill>
                            <a:srgbClr val="000000"/>
                          </a:solidFill>
                          <a:effectLst/>
                          <a:latin typeface="Arial" panose="020B0604020202020204" pitchFamily="34" charset="0"/>
                        </a:rPr>
                        <a:t>27 000 kg</a:t>
                      </a:r>
                      <a:endParaRPr lang="pl-PL" sz="1400" dirty="0">
                        <a:effectLst/>
                      </a:endParaRPr>
                    </a:p>
                  </a:txBody>
                  <a:tcPr marL="57150" marR="5715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2148547526"/>
                  </a:ext>
                </a:extLst>
              </a:tr>
            </a:tbl>
          </a:graphicData>
        </a:graphic>
      </p:graphicFrame>
      <p:sp>
        <p:nvSpPr>
          <p:cNvPr id="12" name="Rectangle 3">
            <a:extLst>
              <a:ext uri="{FF2B5EF4-FFF2-40B4-BE49-F238E27FC236}">
                <a16:creationId xmlns:a16="http://schemas.microsoft.com/office/drawing/2014/main" xmlns="" id="{7B8774D0-0304-4EEE-96A3-3C73A7856288}"/>
              </a:ext>
            </a:extLst>
          </p:cNvPr>
          <p:cNvSpPr>
            <a:spLocks noChangeArrowheads="1"/>
          </p:cNvSpPr>
          <p:nvPr/>
        </p:nvSpPr>
        <p:spPr bwMode="auto">
          <a:xfrm>
            <a:off x="2663429" y="2429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3" name="Obraz 12">
            <a:extLst>
              <a:ext uri="{FF2B5EF4-FFF2-40B4-BE49-F238E27FC236}">
                <a16:creationId xmlns:a16="http://schemas.microsoft.com/office/drawing/2014/main" xmlns="" id="{642A1513-6F3F-4073-BF9B-5B70F92B5B42}"/>
              </a:ext>
            </a:extLst>
          </p:cNvPr>
          <p:cNvPicPr>
            <a:picLocks noChangeAspect="1"/>
          </p:cNvPicPr>
          <p:nvPr/>
        </p:nvPicPr>
        <p:blipFill>
          <a:blip r:embed="rId2"/>
          <a:stretch>
            <a:fillRect/>
          </a:stretch>
        </p:blipFill>
        <p:spPr>
          <a:xfrm>
            <a:off x="101600" y="2271554"/>
            <a:ext cx="3014133" cy="3014662"/>
          </a:xfrm>
          <a:prstGeom prst="rect">
            <a:avLst/>
          </a:prstGeom>
        </p:spPr>
      </p:pic>
    </p:spTree>
    <p:extLst>
      <p:ext uri="{BB962C8B-B14F-4D97-AF65-F5344CB8AC3E}">
        <p14:creationId xmlns:p14="http://schemas.microsoft.com/office/powerpoint/2010/main" val="25962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1303600-6D41-4948-B33D-C863BB67C3D0}"/>
              </a:ext>
            </a:extLst>
          </p:cNvPr>
          <p:cNvSpPr>
            <a:spLocks noGrp="1"/>
          </p:cNvSpPr>
          <p:nvPr>
            <p:ph type="title"/>
          </p:nvPr>
        </p:nvSpPr>
        <p:spPr/>
        <p:txBody>
          <a:bodyPr/>
          <a:lstStyle/>
          <a:p>
            <a:r>
              <a:rPr lang="pl-PL" dirty="0"/>
              <a:t>Naroża kontenerów</a:t>
            </a:r>
          </a:p>
        </p:txBody>
      </p:sp>
      <p:pic>
        <p:nvPicPr>
          <p:cNvPr id="4" name="Obraz 3">
            <a:extLst>
              <a:ext uri="{FF2B5EF4-FFF2-40B4-BE49-F238E27FC236}">
                <a16:creationId xmlns:a16="http://schemas.microsoft.com/office/drawing/2014/main" xmlns="" id="{3C7D457D-C881-40AE-A9E4-7ED50E42D3C2}"/>
              </a:ext>
            </a:extLst>
          </p:cNvPr>
          <p:cNvPicPr>
            <a:picLocks noChangeAspect="1"/>
          </p:cNvPicPr>
          <p:nvPr/>
        </p:nvPicPr>
        <p:blipFill>
          <a:blip r:embed="rId2"/>
          <a:stretch>
            <a:fillRect/>
          </a:stretch>
        </p:blipFill>
        <p:spPr>
          <a:xfrm>
            <a:off x="163926" y="831144"/>
            <a:ext cx="3496851" cy="2886906"/>
          </a:xfrm>
          <a:prstGeom prst="rect">
            <a:avLst/>
          </a:prstGeom>
        </p:spPr>
      </p:pic>
      <p:sp>
        <p:nvSpPr>
          <p:cNvPr id="5" name="pole tekstowe 4">
            <a:extLst>
              <a:ext uri="{FF2B5EF4-FFF2-40B4-BE49-F238E27FC236}">
                <a16:creationId xmlns:a16="http://schemas.microsoft.com/office/drawing/2014/main" xmlns="" id="{FE880CDD-394B-41F3-9CF3-B27FE376B6EC}"/>
              </a:ext>
            </a:extLst>
          </p:cNvPr>
          <p:cNvSpPr txBox="1"/>
          <p:nvPr/>
        </p:nvSpPr>
        <p:spPr>
          <a:xfrm>
            <a:off x="3660777" y="1195486"/>
            <a:ext cx="4854573" cy="1477328"/>
          </a:xfrm>
          <a:prstGeom prst="rect">
            <a:avLst/>
          </a:prstGeom>
          <a:noFill/>
        </p:spPr>
        <p:txBody>
          <a:bodyPr wrap="square" rtlCol="0">
            <a:spAutoFit/>
          </a:bodyPr>
          <a:lstStyle/>
          <a:p>
            <a:r>
              <a:rPr lang="pl-PL" dirty="0"/>
              <a:t>Jednakowy układ naroży mocujących, który umożliwia proste i sprawne mocowanie kontenerów do platformy środków transportu,</a:t>
            </a:r>
          </a:p>
          <a:p>
            <a:r>
              <a:rPr lang="pl-PL" dirty="0"/>
              <a:t>łatwe spinanie kontenerów oraz uchwycenie przy przeładunku.</a:t>
            </a:r>
          </a:p>
        </p:txBody>
      </p:sp>
      <p:pic>
        <p:nvPicPr>
          <p:cNvPr id="6" name="Obraz 5">
            <a:extLst>
              <a:ext uri="{FF2B5EF4-FFF2-40B4-BE49-F238E27FC236}">
                <a16:creationId xmlns:a16="http://schemas.microsoft.com/office/drawing/2014/main" xmlns="" id="{FAB29C91-6145-4EF3-B100-958D5D8DEE3A}"/>
              </a:ext>
            </a:extLst>
          </p:cNvPr>
          <p:cNvPicPr>
            <a:picLocks noChangeAspect="1"/>
          </p:cNvPicPr>
          <p:nvPr/>
        </p:nvPicPr>
        <p:blipFill>
          <a:blip r:embed="rId3"/>
          <a:stretch>
            <a:fillRect/>
          </a:stretch>
        </p:blipFill>
        <p:spPr>
          <a:xfrm>
            <a:off x="5405678" y="2748703"/>
            <a:ext cx="3659063" cy="2995011"/>
          </a:xfrm>
          <a:prstGeom prst="rect">
            <a:avLst/>
          </a:prstGeom>
        </p:spPr>
      </p:pic>
      <p:sp>
        <p:nvSpPr>
          <p:cNvPr id="7" name="pole tekstowe 6">
            <a:extLst>
              <a:ext uri="{FF2B5EF4-FFF2-40B4-BE49-F238E27FC236}">
                <a16:creationId xmlns:a16="http://schemas.microsoft.com/office/drawing/2014/main" xmlns="" id="{E0A58849-7EE6-4574-AAE1-ED4FAC3A8C36}"/>
              </a:ext>
            </a:extLst>
          </p:cNvPr>
          <p:cNvSpPr txBox="1"/>
          <p:nvPr/>
        </p:nvSpPr>
        <p:spPr>
          <a:xfrm>
            <a:off x="4655271" y="5813053"/>
            <a:ext cx="4488729" cy="184666"/>
          </a:xfrm>
          <a:prstGeom prst="rect">
            <a:avLst/>
          </a:prstGeom>
          <a:noFill/>
        </p:spPr>
        <p:txBody>
          <a:bodyPr wrap="none" rtlCol="0">
            <a:spAutoFit/>
          </a:bodyPr>
          <a:lstStyle/>
          <a:p>
            <a:r>
              <a:rPr lang="pl-PL" sz="600" dirty="0"/>
              <a:t>http://wgospodarce.pl/informacje/26759-polska-chiny-malaszewicze-kolejowa-i-logistyczna-brama-chin-do-europy-zachodniej-czemu-nie</a:t>
            </a:r>
          </a:p>
        </p:txBody>
      </p:sp>
      <p:pic>
        <p:nvPicPr>
          <p:cNvPr id="8" name="Obraz 7">
            <a:extLst>
              <a:ext uri="{FF2B5EF4-FFF2-40B4-BE49-F238E27FC236}">
                <a16:creationId xmlns:a16="http://schemas.microsoft.com/office/drawing/2014/main" xmlns="" id="{16D2EF21-7AC0-4AD4-A705-15BA580A90D2}"/>
              </a:ext>
            </a:extLst>
          </p:cNvPr>
          <p:cNvPicPr>
            <a:picLocks noChangeAspect="1"/>
          </p:cNvPicPr>
          <p:nvPr/>
        </p:nvPicPr>
        <p:blipFill rotWithShape="1">
          <a:blip r:embed="rId4"/>
          <a:srcRect b="11313"/>
          <a:stretch/>
        </p:blipFill>
        <p:spPr>
          <a:xfrm>
            <a:off x="2055952" y="3605022"/>
            <a:ext cx="3349726" cy="2189343"/>
          </a:xfrm>
          <a:prstGeom prst="rect">
            <a:avLst/>
          </a:prstGeom>
        </p:spPr>
      </p:pic>
      <p:sp>
        <p:nvSpPr>
          <p:cNvPr id="9" name="pole tekstowe 8">
            <a:extLst>
              <a:ext uri="{FF2B5EF4-FFF2-40B4-BE49-F238E27FC236}">
                <a16:creationId xmlns:a16="http://schemas.microsoft.com/office/drawing/2014/main" xmlns="" id="{EA714F3B-0AAA-4BE5-B265-A4EDDC6BB7FC}"/>
              </a:ext>
            </a:extLst>
          </p:cNvPr>
          <p:cNvSpPr txBox="1"/>
          <p:nvPr/>
        </p:nvSpPr>
        <p:spPr>
          <a:xfrm>
            <a:off x="137129" y="5651381"/>
            <a:ext cx="1834156" cy="184666"/>
          </a:xfrm>
          <a:prstGeom prst="rect">
            <a:avLst/>
          </a:prstGeom>
          <a:noFill/>
        </p:spPr>
        <p:txBody>
          <a:bodyPr wrap="none" rtlCol="0">
            <a:spAutoFit/>
          </a:bodyPr>
          <a:lstStyle/>
          <a:p>
            <a:r>
              <a:rPr lang="pl-PL" sz="600" dirty="0"/>
              <a:t>http://www.euterminal.pl/pl/15:Uslugi_przeladunku</a:t>
            </a:r>
          </a:p>
        </p:txBody>
      </p:sp>
      <p:pic>
        <p:nvPicPr>
          <p:cNvPr id="10" name="Obraz 9">
            <a:extLst>
              <a:ext uri="{FF2B5EF4-FFF2-40B4-BE49-F238E27FC236}">
                <a16:creationId xmlns:a16="http://schemas.microsoft.com/office/drawing/2014/main" xmlns="" id="{4A0348C6-1521-4E99-906F-2A86E0CEEE25}"/>
              </a:ext>
            </a:extLst>
          </p:cNvPr>
          <p:cNvPicPr>
            <a:picLocks noChangeAspect="1"/>
          </p:cNvPicPr>
          <p:nvPr/>
        </p:nvPicPr>
        <p:blipFill>
          <a:blip r:embed="rId5"/>
          <a:stretch>
            <a:fillRect/>
          </a:stretch>
        </p:blipFill>
        <p:spPr>
          <a:xfrm>
            <a:off x="-67733" y="3828348"/>
            <a:ext cx="2582333" cy="1823033"/>
          </a:xfrm>
          <a:prstGeom prst="rect">
            <a:avLst/>
          </a:prstGeom>
          <a:ln w="38100">
            <a:solidFill>
              <a:schemeClr val="bg1"/>
            </a:solidFill>
          </a:ln>
        </p:spPr>
      </p:pic>
    </p:spTree>
    <p:extLst>
      <p:ext uri="{BB962C8B-B14F-4D97-AF65-F5344CB8AC3E}">
        <p14:creationId xmlns:p14="http://schemas.microsoft.com/office/powerpoint/2010/main" val="78139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97E6B3E-899B-4780-828E-CBE1B1B93D9D}"/>
              </a:ext>
            </a:extLst>
          </p:cNvPr>
          <p:cNvSpPr>
            <a:spLocks noGrp="1"/>
          </p:cNvSpPr>
          <p:nvPr>
            <p:ph type="title"/>
          </p:nvPr>
        </p:nvSpPr>
        <p:spPr/>
        <p:txBody>
          <a:bodyPr/>
          <a:lstStyle/>
          <a:p>
            <a:r>
              <a:rPr lang="pl-PL" dirty="0"/>
              <a:t>Rodzaje kontenerów</a:t>
            </a:r>
          </a:p>
        </p:txBody>
      </p:sp>
      <p:sp>
        <p:nvSpPr>
          <p:cNvPr id="3" name="Symbol zastępczy zawartości 2">
            <a:extLst>
              <a:ext uri="{FF2B5EF4-FFF2-40B4-BE49-F238E27FC236}">
                <a16:creationId xmlns:a16="http://schemas.microsoft.com/office/drawing/2014/main" xmlns="" id="{70F3818F-343E-439B-8213-857D2920E66F}"/>
              </a:ext>
            </a:extLst>
          </p:cNvPr>
          <p:cNvSpPr>
            <a:spLocks noGrp="1"/>
          </p:cNvSpPr>
          <p:nvPr>
            <p:ph idx="1"/>
          </p:nvPr>
        </p:nvSpPr>
        <p:spPr/>
        <p:txBody>
          <a:bodyPr>
            <a:normAutofit/>
          </a:bodyPr>
          <a:lstStyle/>
          <a:p>
            <a:r>
              <a:rPr lang="pl-PL" dirty="0"/>
              <a:t>Uniwersalne 20 </a:t>
            </a:r>
            <a:r>
              <a:rPr lang="pl-PL" dirty="0" err="1"/>
              <a:t>ft</a:t>
            </a:r>
            <a:r>
              <a:rPr lang="pl-PL" dirty="0"/>
              <a:t> (20’) i 40 </a:t>
            </a:r>
            <a:r>
              <a:rPr lang="pl-PL" dirty="0" err="1"/>
              <a:t>ft</a:t>
            </a:r>
            <a:r>
              <a:rPr lang="pl-PL" dirty="0"/>
              <a:t> (40’)</a:t>
            </a:r>
          </a:p>
          <a:p>
            <a:r>
              <a:rPr lang="pl-PL" dirty="0"/>
              <a:t>High </a:t>
            </a:r>
            <a:r>
              <a:rPr lang="pl-PL" dirty="0" err="1"/>
              <a:t>Cube</a:t>
            </a:r>
            <a:endParaRPr lang="pl-PL" dirty="0"/>
          </a:p>
          <a:p>
            <a:r>
              <a:rPr lang="pl-PL" dirty="0" err="1"/>
              <a:t>Pallet</a:t>
            </a:r>
            <a:r>
              <a:rPr lang="pl-PL" dirty="0"/>
              <a:t> </a:t>
            </a:r>
            <a:r>
              <a:rPr lang="pl-PL" dirty="0" err="1"/>
              <a:t>Wide</a:t>
            </a:r>
            <a:endParaRPr lang="pl-PL" dirty="0"/>
          </a:p>
          <a:p>
            <a:r>
              <a:rPr lang="pl-PL" dirty="0"/>
              <a:t>Open Top</a:t>
            </a:r>
          </a:p>
          <a:p>
            <a:r>
              <a:rPr lang="pl-PL" dirty="0"/>
              <a:t>Hard Top</a:t>
            </a:r>
          </a:p>
          <a:p>
            <a:r>
              <a:rPr lang="pl-PL" dirty="0"/>
              <a:t>Flat </a:t>
            </a:r>
            <a:r>
              <a:rPr lang="pl-PL" dirty="0" err="1"/>
              <a:t>Rack</a:t>
            </a:r>
            <a:endParaRPr lang="pl-PL" dirty="0"/>
          </a:p>
          <a:p>
            <a:r>
              <a:rPr lang="pl-PL" dirty="0"/>
              <a:t>Platform</a:t>
            </a:r>
          </a:p>
          <a:p>
            <a:r>
              <a:rPr lang="pl-PL" dirty="0" err="1"/>
              <a:t>Reefer</a:t>
            </a:r>
            <a:endParaRPr lang="pl-PL" dirty="0"/>
          </a:p>
          <a:p>
            <a:r>
              <a:rPr lang="pl-PL" dirty="0"/>
              <a:t>Kontenery zbiornikowe</a:t>
            </a:r>
          </a:p>
        </p:txBody>
      </p:sp>
    </p:spTree>
    <p:extLst>
      <p:ext uri="{BB962C8B-B14F-4D97-AF65-F5344CB8AC3E}">
        <p14:creationId xmlns:p14="http://schemas.microsoft.com/office/powerpoint/2010/main" val="388558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122845-0AD5-436B-B1DD-178D2420A4AB}"/>
              </a:ext>
            </a:extLst>
          </p:cNvPr>
          <p:cNvSpPr>
            <a:spLocks noGrp="1"/>
          </p:cNvSpPr>
          <p:nvPr>
            <p:ph type="title"/>
          </p:nvPr>
        </p:nvSpPr>
        <p:spPr/>
        <p:txBody>
          <a:bodyPr/>
          <a:lstStyle/>
          <a:p>
            <a:r>
              <a:rPr lang="pl-PL" dirty="0"/>
              <a:t>Kontener uniwersalny 20’</a:t>
            </a:r>
          </a:p>
        </p:txBody>
      </p:sp>
      <p:pic>
        <p:nvPicPr>
          <p:cNvPr id="6" name="Obraz 5">
            <a:extLst>
              <a:ext uri="{FF2B5EF4-FFF2-40B4-BE49-F238E27FC236}">
                <a16:creationId xmlns:a16="http://schemas.microsoft.com/office/drawing/2014/main" xmlns="" id="{897DBAFE-9C62-4B14-A7E9-23473FCED364}"/>
              </a:ext>
            </a:extLst>
          </p:cNvPr>
          <p:cNvPicPr>
            <a:picLocks noChangeAspect="1"/>
          </p:cNvPicPr>
          <p:nvPr/>
        </p:nvPicPr>
        <p:blipFill>
          <a:blip r:embed="rId2"/>
          <a:stretch>
            <a:fillRect/>
          </a:stretch>
        </p:blipFill>
        <p:spPr>
          <a:xfrm>
            <a:off x="488826" y="1464715"/>
            <a:ext cx="2235994" cy="2162175"/>
          </a:xfrm>
          <a:prstGeom prst="rect">
            <a:avLst/>
          </a:prstGeom>
        </p:spPr>
      </p:pic>
      <p:pic>
        <p:nvPicPr>
          <p:cNvPr id="7" name="Obraz 6">
            <a:extLst>
              <a:ext uri="{FF2B5EF4-FFF2-40B4-BE49-F238E27FC236}">
                <a16:creationId xmlns:a16="http://schemas.microsoft.com/office/drawing/2014/main" xmlns="" id="{4B8A99E3-50BB-4F8E-AF02-D58273F662D1}"/>
              </a:ext>
            </a:extLst>
          </p:cNvPr>
          <p:cNvPicPr>
            <a:picLocks noChangeAspect="1"/>
          </p:cNvPicPr>
          <p:nvPr/>
        </p:nvPicPr>
        <p:blipFill>
          <a:blip r:embed="rId3"/>
          <a:stretch>
            <a:fillRect/>
          </a:stretch>
        </p:blipFill>
        <p:spPr>
          <a:xfrm>
            <a:off x="2824694" y="1488507"/>
            <a:ext cx="6050756" cy="1476375"/>
          </a:xfrm>
          <a:prstGeom prst="rect">
            <a:avLst/>
          </a:prstGeom>
        </p:spPr>
      </p:pic>
      <p:sp>
        <p:nvSpPr>
          <p:cNvPr id="9" name="Symbol zastępczy zawartości 8">
            <a:extLst>
              <a:ext uri="{FF2B5EF4-FFF2-40B4-BE49-F238E27FC236}">
                <a16:creationId xmlns:a16="http://schemas.microsoft.com/office/drawing/2014/main" xmlns="" id="{7B2E51C1-1F73-41A5-8982-4852C16EDDC7}"/>
              </a:ext>
            </a:extLst>
          </p:cNvPr>
          <p:cNvSpPr>
            <a:spLocks noGrp="1"/>
          </p:cNvSpPr>
          <p:nvPr>
            <p:ph idx="1"/>
          </p:nvPr>
        </p:nvSpPr>
        <p:spPr>
          <a:xfrm>
            <a:off x="662517" y="3488924"/>
            <a:ext cx="7886700" cy="2162175"/>
          </a:xfrm>
        </p:spPr>
        <p:txBody>
          <a:bodyPr>
            <a:normAutofit fontScale="85000" lnSpcReduction="20000"/>
          </a:bodyPr>
          <a:lstStyle/>
          <a:p>
            <a:pPr marL="0" indent="0">
              <a:buNone/>
            </a:pPr>
            <a:r>
              <a:rPr lang="pl-PL" sz="1600" dirty="0"/>
              <a:t>Stalową konstrukcję kontenera stanowi podstawa i słupki narożne. Ramę buduje się wzdłuż belek nośnych, belek i dźwigarów poprzecznych. Podłoga kontenera przejmująca masę ładunku musi ponadto wytrzymać manewrującą układarkę z towarem. </a:t>
            </a:r>
          </a:p>
          <a:p>
            <a:pPr marL="0" indent="0">
              <a:buNone/>
            </a:pPr>
            <a:r>
              <a:rPr lang="pl-PL" sz="1600" dirty="0"/>
              <a:t>Na podłodze i ścianach wewnętrznych kontenera znajdują się uchwyty do mocowania ładunku. Najmocniejszą częścią kontenera są słupki narożne z dolnymi i górnymi narożami zaczepowymi, które służą do mocowania, podnoszenia i stawiania kontenera.</a:t>
            </a:r>
          </a:p>
          <a:p>
            <a:pPr marL="0" indent="0">
              <a:buNone/>
            </a:pPr>
            <a:r>
              <a:rPr lang="pl-PL" sz="1600" dirty="0"/>
              <a:t>Podwójne drzwi montowane są na zawiasach przyspawanych do narożnych słupków. Drzwi są wodoszczelne, zamykane na 2-4 zamki z otworami do kłódek i plomb. Na dach nie wolno nic ładować.</a:t>
            </a:r>
          </a:p>
          <a:p>
            <a:pPr marL="0" indent="0">
              <a:buNone/>
            </a:pPr>
            <a:r>
              <a:rPr lang="pl-PL" sz="1600" dirty="0"/>
              <a:t>Tara kontenera waha się od 1,8 do 2,5t. Średnia ładowność wynosi 21,8t. Buduje się również kontenery o podwyższonej ładowności, np. 27t.</a:t>
            </a:r>
          </a:p>
        </p:txBody>
      </p:sp>
    </p:spTree>
    <p:extLst>
      <p:ext uri="{BB962C8B-B14F-4D97-AF65-F5344CB8AC3E}">
        <p14:creationId xmlns:p14="http://schemas.microsoft.com/office/powerpoint/2010/main" val="3209978793"/>
      </p:ext>
    </p:extLst>
  </p:cSld>
  <p:clrMapOvr>
    <a:masterClrMapping/>
  </p:clrMapOvr>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1532</TotalTime>
  <Words>1520</Words>
  <Application>Microsoft Office PowerPoint</Application>
  <PresentationFormat>Pokaz na ekranie (4:3)</PresentationFormat>
  <Paragraphs>135</Paragraphs>
  <Slides>24</Slides>
  <Notes>1</Notes>
  <HiddenSlides>0</HiddenSlides>
  <MMClips>0</MMClips>
  <ScaleCrop>false</ScaleCrop>
  <HeadingPairs>
    <vt:vector size="4" baseType="variant">
      <vt:variant>
        <vt:lpstr>Motyw</vt:lpstr>
      </vt:variant>
      <vt:variant>
        <vt:i4>2</vt:i4>
      </vt:variant>
      <vt:variant>
        <vt:lpstr>Tytuły slajdów</vt:lpstr>
      </vt:variant>
      <vt:variant>
        <vt:i4>24</vt:i4>
      </vt:variant>
    </vt:vector>
  </HeadingPairs>
  <TitlesOfParts>
    <vt:vector size="26" baseType="lpstr">
      <vt:lpstr>5_WSL_prezentacja_szablon (4)</vt:lpstr>
      <vt:lpstr>6_WSL_prezentacja_szablon (4)</vt:lpstr>
      <vt:lpstr>Projekt: „LOGISTYKA STAWIA NA TECHNIKA – podnoszenie kwalifikacji zawodowych uczniów zawodu technik logistyk poprawiające ich zdolności  do zdobycia zatrudnienia”   NUMER PROJEKTU: RPWP.08.03.01-30-0052/16</vt:lpstr>
      <vt:lpstr>Rodzaje kontenerów</vt:lpstr>
      <vt:lpstr>Wprowadzenie</vt:lpstr>
      <vt:lpstr>Cechy kontenerów</vt:lpstr>
      <vt:lpstr>Wymiary i oznakowanie kontenerów</vt:lpstr>
      <vt:lpstr>Moduły wymiarowe kontenerów ISO </vt:lpstr>
      <vt:lpstr>Naroża kontenerów</vt:lpstr>
      <vt:lpstr>Rodzaje kontenerów</vt:lpstr>
      <vt:lpstr>Kontener uniwersalny 20’</vt:lpstr>
      <vt:lpstr>Rozmieszczenie palet w kontenerze 20’</vt:lpstr>
      <vt:lpstr>Kontener uniwersalny 40’</vt:lpstr>
      <vt:lpstr>Rozmieszczenie palet w kontenerze 40’</vt:lpstr>
      <vt:lpstr>Rozmieszczenie palet w kontenerze 40’</vt:lpstr>
      <vt:lpstr>Kontener High Cube 40’ (HC)</vt:lpstr>
      <vt:lpstr>Kontener High Cube 45’ (HC)</vt:lpstr>
      <vt:lpstr>Kontener paletowy „pallet wide”</vt:lpstr>
      <vt:lpstr>Kontener 20’ i 40’ Open Top</vt:lpstr>
      <vt:lpstr>Kontener 20’ i 40’ Hard Top</vt:lpstr>
      <vt:lpstr>Kontener z otwartym dachem i bokiem  (flat rack)</vt:lpstr>
      <vt:lpstr>Kontener platforma (platform)</vt:lpstr>
      <vt:lpstr>Kontener chłodniczy (reefer)</vt:lpstr>
      <vt:lpstr>Kontener zbiornikowy</vt:lpstr>
      <vt:lpstr>Źródła:</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Pablo</cp:lastModifiedBy>
  <cp:revision>60</cp:revision>
  <dcterms:created xsi:type="dcterms:W3CDTF">2017-03-23T20:52:47Z</dcterms:created>
  <dcterms:modified xsi:type="dcterms:W3CDTF">2018-11-27T17:35:54Z</dcterms:modified>
</cp:coreProperties>
</file>