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 id="2147483768" r:id="rId2"/>
  </p:sldMasterIdLst>
  <p:notesMasterIdLst>
    <p:notesMasterId r:id="rId67"/>
  </p:notesMasterIdLst>
  <p:sldIdLst>
    <p:sldId id="263" r:id="rId3"/>
    <p:sldId id="264" r:id="rId4"/>
    <p:sldId id="266" r:id="rId5"/>
    <p:sldId id="267" r:id="rId6"/>
    <p:sldId id="268" r:id="rId7"/>
    <p:sldId id="269" r:id="rId8"/>
    <p:sldId id="270" r:id="rId9"/>
    <p:sldId id="271" r:id="rId10"/>
    <p:sldId id="272" r:id="rId11"/>
    <p:sldId id="273" r:id="rId12"/>
    <p:sldId id="274" r:id="rId13"/>
    <p:sldId id="276" r:id="rId14"/>
    <p:sldId id="277" r:id="rId15"/>
    <p:sldId id="278" r:id="rId16"/>
    <p:sldId id="279" r:id="rId17"/>
    <p:sldId id="280" r:id="rId18"/>
    <p:sldId id="281" r:id="rId19"/>
    <p:sldId id="282" r:id="rId20"/>
    <p:sldId id="283" r:id="rId21"/>
    <p:sldId id="284" r:id="rId22"/>
    <p:sldId id="285" r:id="rId23"/>
    <p:sldId id="286" r:id="rId24"/>
    <p:sldId id="288" r:id="rId25"/>
    <p:sldId id="289" r:id="rId26"/>
    <p:sldId id="290" r:id="rId27"/>
    <p:sldId id="291" r:id="rId28"/>
    <p:sldId id="292" r:id="rId29"/>
    <p:sldId id="293" r:id="rId30"/>
    <p:sldId id="294" r:id="rId31"/>
    <p:sldId id="295" r:id="rId32"/>
    <p:sldId id="296" r:id="rId33"/>
    <p:sldId id="297"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6" r:id="rId51"/>
    <p:sldId id="317" r:id="rId52"/>
    <p:sldId id="318" r:id="rId53"/>
    <p:sldId id="319" r:id="rId54"/>
    <p:sldId id="320" r:id="rId55"/>
    <p:sldId id="321" r:id="rId56"/>
    <p:sldId id="322" r:id="rId57"/>
    <p:sldId id="323" r:id="rId58"/>
    <p:sldId id="324" r:id="rId59"/>
    <p:sldId id="325" r:id="rId60"/>
    <p:sldId id="326" r:id="rId61"/>
    <p:sldId id="327" r:id="rId62"/>
    <p:sldId id="328" r:id="rId63"/>
    <p:sldId id="330" r:id="rId64"/>
    <p:sldId id="331" r:id="rId65"/>
    <p:sldId id="265" r:id="rId66"/>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94660"/>
  </p:normalViewPr>
  <p:slideViewPr>
    <p:cSldViewPr snapToGrid="0">
      <p:cViewPr>
        <p:scale>
          <a:sx n="90" d="100"/>
          <a:sy n="90" d="100"/>
        </p:scale>
        <p:origin x="-1171" y="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362EC-A68B-4398-BFCD-44A79805F291}" type="datetimeFigureOut">
              <a:rPr lang="pl-PL" smtClean="0"/>
              <a:t>2018-11-27</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9CDC0-B9DA-4FAE-A762-02A7EE7282EE}" type="slidenum">
              <a:rPr lang="pl-PL" smtClean="0"/>
              <a:t>‹#›</a:t>
            </a:fld>
            <a:endParaRPr lang="pl-PL"/>
          </a:p>
        </p:txBody>
      </p:sp>
    </p:spTree>
    <p:extLst>
      <p:ext uri="{BB962C8B-B14F-4D97-AF65-F5344CB8AC3E}">
        <p14:creationId xmlns:p14="http://schemas.microsoft.com/office/powerpoint/2010/main" val="2913428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FE08B3DB-1853-4F64-B9E3-94379BE9D4C0}" type="slidenum">
              <a:rPr lang="pl-PL" smtClean="0">
                <a:solidFill>
                  <a:prstClr val="black"/>
                </a:solidFill>
              </a:rPr>
              <a:pPr>
                <a:defRPr/>
              </a:pPr>
              <a:t>1</a:t>
            </a:fld>
            <a:endParaRPr lang="pl-PL">
              <a:solidFill>
                <a:prstClr val="black"/>
              </a:solidFill>
            </a:endParaRPr>
          </a:p>
        </p:txBody>
      </p:sp>
    </p:spTree>
    <p:extLst>
      <p:ext uri="{BB962C8B-B14F-4D97-AF65-F5344CB8AC3E}">
        <p14:creationId xmlns:p14="http://schemas.microsoft.com/office/powerpoint/2010/main" val="39386040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 Wzór 1">
    <p:spTree>
      <p:nvGrpSpPr>
        <p:cNvPr id="1" name=""/>
        <p:cNvGrpSpPr/>
        <p:nvPr/>
      </p:nvGrpSpPr>
      <p:grpSpPr>
        <a:xfrm>
          <a:off x="0" y="0"/>
          <a:ext cx="0" cy="0"/>
          <a:chOff x="0" y="0"/>
          <a:chExt cx="0" cy="0"/>
        </a:xfrm>
      </p:grpSpPr>
      <p:pic>
        <p:nvPicPr>
          <p:cNvPr id="4" name="Picture 9" descr="WSL_prezentacja_SZABLON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ytuł 1"/>
          <p:cNvSpPr>
            <a:spLocks noGrp="1"/>
          </p:cNvSpPr>
          <p:nvPr>
            <p:ph type="ctrTitle"/>
          </p:nvPr>
        </p:nvSpPr>
        <p:spPr>
          <a:xfrm>
            <a:off x="5180400" y="3808800"/>
            <a:ext cx="3506400" cy="1492408"/>
          </a:xfrm>
        </p:spPr>
        <p:txBody>
          <a:bodyPr/>
          <a:lstStyle>
            <a:lvl1pPr>
              <a:defRPr sz="2000">
                <a:latin typeface="Arial" pitchFamily="34" charset="0"/>
                <a:cs typeface="Arial" pitchFamily="34" charset="0"/>
              </a:defRPr>
            </a:lvl1pPr>
          </a:lstStyle>
          <a:p>
            <a:r>
              <a:rPr lang="pl-PL" dirty="0"/>
              <a:t>Kliknij, aby edytować styl</a:t>
            </a:r>
          </a:p>
        </p:txBody>
      </p:sp>
      <p:sp>
        <p:nvSpPr>
          <p:cNvPr id="3" name="Podtytuł 2"/>
          <p:cNvSpPr>
            <a:spLocks noGrp="1"/>
          </p:cNvSpPr>
          <p:nvPr>
            <p:ph type="subTitle" idx="1"/>
          </p:nvPr>
        </p:nvSpPr>
        <p:spPr>
          <a:xfrm>
            <a:off x="5180400" y="5398480"/>
            <a:ext cx="3733200" cy="550800"/>
          </a:xfrm>
        </p:spPr>
        <p:txBody>
          <a:bodyPr>
            <a:normAutofit/>
          </a:bodyPr>
          <a:lstStyle>
            <a:lvl1pPr marL="0" indent="0" algn="l">
              <a:buNone/>
              <a:defRPr sz="1400" b="0" cap="all" baseline="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dirty="0"/>
              <a:t>Kliknij, aby edytować styl wzorca podtytułu</a:t>
            </a:r>
          </a:p>
        </p:txBody>
      </p:sp>
      <p:pic>
        <p:nvPicPr>
          <p:cNvPr id="2765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528" y="5013176"/>
            <a:ext cx="4371975" cy="1601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upa 12"/>
          <p:cNvGrpSpPr/>
          <p:nvPr userDrawn="1"/>
        </p:nvGrpSpPr>
        <p:grpSpPr>
          <a:xfrm>
            <a:off x="0" y="5978755"/>
            <a:ext cx="9144000" cy="906629"/>
            <a:chOff x="0" y="5978755"/>
            <a:chExt cx="9144000" cy="906629"/>
          </a:xfrm>
        </p:grpSpPr>
        <p:pic>
          <p:nvPicPr>
            <p:cNvPr id="14" name="Obraz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978755"/>
              <a:ext cx="9144000" cy="906629"/>
            </a:xfrm>
            <a:prstGeom prst="rect">
              <a:avLst/>
            </a:prstGeom>
          </p:spPr>
        </p:pic>
        <p:pic>
          <p:nvPicPr>
            <p:cNvPr id="15"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835696" y="6093296"/>
              <a:ext cx="2194208" cy="74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29904" y="6021288"/>
              <a:ext cx="1314450"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Obraz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39952" y="6216045"/>
              <a:ext cx="1975076" cy="432048"/>
            </a:xfrm>
            <a:prstGeom prst="rect">
              <a:avLst/>
            </a:prstGeom>
          </p:spPr>
        </p:pic>
      </p:grpSp>
    </p:spTree>
    <p:extLst>
      <p:ext uri="{BB962C8B-B14F-4D97-AF65-F5344CB8AC3E}">
        <p14:creationId xmlns:p14="http://schemas.microsoft.com/office/powerpoint/2010/main" val="395973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hidden="1"/>
          <p:cNvSpPr>
            <a:spLocks noGrp="1"/>
          </p:cNvSpPr>
          <p:nvPr>
            <p:ph type="dt" sz="half" idx="10"/>
          </p:nvPr>
        </p:nvSpPr>
        <p:spPr/>
        <p:txBody>
          <a:bodyPr/>
          <a:lstStyle>
            <a:lvl1pPr>
              <a:defRPr/>
            </a:lvl1pPr>
          </a:lstStyle>
          <a:p>
            <a:pPr>
              <a:defRPr/>
            </a:pPr>
            <a:fld id="{CC9B7594-302D-40BE-9E3B-10548735BB40}" type="datetime1">
              <a:rPr lang="pl-PL">
                <a:solidFill>
                  <a:prstClr val="black">
                    <a:tint val="75000"/>
                  </a:prstClr>
                </a:solidFill>
              </a:rPr>
              <a:pPr>
                <a:defRPr/>
              </a:pPr>
              <a:t>2018-11-27</a:t>
            </a:fld>
            <a:endParaRPr lang="pl-PL">
              <a:solidFill>
                <a:prstClr val="black">
                  <a:tint val="75000"/>
                </a:prstClr>
              </a:solidFill>
            </a:endParaRPr>
          </a:p>
        </p:txBody>
      </p:sp>
      <p:sp>
        <p:nvSpPr>
          <p:cNvPr id="3"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4" name="Symbol zastępczy numeru slajdu 5"/>
          <p:cNvSpPr>
            <a:spLocks noGrp="1"/>
          </p:cNvSpPr>
          <p:nvPr>
            <p:ph type="sldNum" sz="quarter" idx="12"/>
          </p:nvPr>
        </p:nvSpPr>
        <p:spPr/>
        <p:txBody>
          <a:bodyPr/>
          <a:lstStyle>
            <a:lvl1pPr>
              <a:defRPr/>
            </a:lvl1pPr>
          </a:lstStyle>
          <a:p>
            <a:pPr>
              <a:defRPr/>
            </a:pPr>
            <a:fld id="{53424B1E-CED2-4991-A881-423181A9BDDB}"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3004781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lstStyle>
            <a:lvl1pPr algn="l">
              <a:defRPr sz="1800" b="0" baseline="0"/>
            </a:lvl1pPr>
          </a:lstStyle>
          <a:p>
            <a:r>
              <a:rPr lang="pl-PL"/>
              <a:t>Kliknij, aby edytować styl</a:t>
            </a:r>
            <a:endParaRPr lang="pl-PL" dirty="0"/>
          </a:p>
        </p:txBody>
      </p:sp>
      <p:sp>
        <p:nvSpPr>
          <p:cNvPr id="3" name="Symbol zastępczy zawartości 2"/>
          <p:cNvSpPr>
            <a:spLocks noGrp="1"/>
          </p:cNvSpPr>
          <p:nvPr>
            <p:ph idx="1"/>
          </p:nvPr>
        </p:nvSpPr>
        <p:spPr>
          <a:xfrm>
            <a:off x="3575050" y="273050"/>
            <a:ext cx="4453334" cy="5853113"/>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4" name="Symbol zastępczy tekstu 3"/>
          <p:cNvSpPr>
            <a:spLocks noGrp="1"/>
          </p:cNvSpPr>
          <p:nvPr>
            <p:ph type="body" sz="half" idx="2"/>
          </p:nvPr>
        </p:nvSpPr>
        <p:spPr>
          <a:xfrm>
            <a:off x="457200" y="1435100"/>
            <a:ext cx="3008313" cy="46910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hidden="1"/>
          <p:cNvSpPr>
            <a:spLocks noGrp="1"/>
          </p:cNvSpPr>
          <p:nvPr>
            <p:ph type="dt" sz="half" idx="10"/>
          </p:nvPr>
        </p:nvSpPr>
        <p:spPr/>
        <p:txBody>
          <a:bodyPr/>
          <a:lstStyle>
            <a:lvl1pPr>
              <a:defRPr/>
            </a:lvl1pPr>
          </a:lstStyle>
          <a:p>
            <a:pPr>
              <a:defRPr/>
            </a:pPr>
            <a:fld id="{D964D06E-48A2-4F4D-967B-640C795A4127}" type="datetime1">
              <a:rPr lang="pl-PL">
                <a:solidFill>
                  <a:prstClr val="black">
                    <a:tint val="75000"/>
                  </a:prstClr>
                </a:solidFill>
              </a:rPr>
              <a:pPr>
                <a:defRPr/>
              </a:pPr>
              <a:t>2018-11-27</a:t>
            </a:fld>
            <a:endParaRPr lang="pl-PL">
              <a:solidFill>
                <a:prstClr val="black">
                  <a:tint val="75000"/>
                </a:prstClr>
              </a:solidFill>
            </a:endParaRPr>
          </a:p>
        </p:txBody>
      </p:sp>
      <p:sp>
        <p:nvSpPr>
          <p:cNvPr id="6"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68E3F7A2-8D69-4730-BEB1-BF82A03BD0EA}"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2682830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51200" y="532800"/>
            <a:ext cx="7426800" cy="662400"/>
          </a:xfrm>
        </p:spPr>
        <p:txBody>
          <a:bodyPr/>
          <a:lstStyle>
            <a:lvl1pPr algn="l">
              <a:defRPr sz="1800" b="0"/>
            </a:lvl1pPr>
          </a:lstStyle>
          <a:p>
            <a:r>
              <a:rPr lang="pl-PL"/>
              <a:t>Kliknij, aby edytować styl</a:t>
            </a:r>
          </a:p>
        </p:txBody>
      </p:sp>
      <p:sp>
        <p:nvSpPr>
          <p:cNvPr id="3" name="Symbol zastępczy obrazu 2"/>
          <p:cNvSpPr>
            <a:spLocks noGrp="1"/>
          </p:cNvSpPr>
          <p:nvPr>
            <p:ph type="pic" idx="1"/>
          </p:nvPr>
        </p:nvSpPr>
        <p:spPr>
          <a:xfrm>
            <a:off x="151200" y="1988840"/>
            <a:ext cx="8424936" cy="3888432"/>
          </a:xfrm>
        </p:spPr>
        <p:txBody>
          <a:bodyPr rtlCol="0">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endParaRPr lang="pl-PL" noProof="0" dirty="0"/>
          </a:p>
        </p:txBody>
      </p:sp>
      <p:sp>
        <p:nvSpPr>
          <p:cNvPr id="4" name="Symbol zastępczy tekstu 3"/>
          <p:cNvSpPr>
            <a:spLocks noGrp="1"/>
          </p:cNvSpPr>
          <p:nvPr>
            <p:ph type="body" sz="half" idx="2"/>
          </p:nvPr>
        </p:nvSpPr>
        <p:spPr>
          <a:xfrm>
            <a:off x="151200" y="1602000"/>
            <a:ext cx="5486400" cy="38684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hidden="1"/>
          <p:cNvSpPr>
            <a:spLocks noGrp="1"/>
          </p:cNvSpPr>
          <p:nvPr>
            <p:ph type="dt" sz="half" idx="10"/>
          </p:nvPr>
        </p:nvSpPr>
        <p:spPr/>
        <p:txBody>
          <a:bodyPr/>
          <a:lstStyle>
            <a:lvl1pPr>
              <a:defRPr/>
            </a:lvl1pPr>
          </a:lstStyle>
          <a:p>
            <a:pPr>
              <a:defRPr/>
            </a:pPr>
            <a:fld id="{79387ED7-64E6-45D9-8860-50ACB358525B}" type="datetime1">
              <a:rPr lang="pl-PL">
                <a:solidFill>
                  <a:prstClr val="black">
                    <a:tint val="75000"/>
                  </a:prstClr>
                </a:solidFill>
              </a:rPr>
              <a:pPr>
                <a:defRPr/>
              </a:pPr>
              <a:t>2018-11-27</a:t>
            </a:fld>
            <a:endParaRPr lang="pl-PL">
              <a:solidFill>
                <a:prstClr val="black">
                  <a:tint val="75000"/>
                </a:prstClr>
              </a:solidFill>
            </a:endParaRPr>
          </a:p>
        </p:txBody>
      </p:sp>
      <p:sp>
        <p:nvSpPr>
          <p:cNvPr id="6"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2DEBBEF3-A0C1-4E11-AE93-5DF343138421}"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3760239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4" name="Symbol zastępczy daty 3" hidden="1"/>
          <p:cNvSpPr>
            <a:spLocks noGrp="1"/>
          </p:cNvSpPr>
          <p:nvPr>
            <p:ph type="dt" sz="half" idx="10"/>
          </p:nvPr>
        </p:nvSpPr>
        <p:spPr/>
        <p:txBody>
          <a:bodyPr/>
          <a:lstStyle>
            <a:lvl1pPr>
              <a:defRPr/>
            </a:lvl1pPr>
          </a:lstStyle>
          <a:p>
            <a:pPr>
              <a:defRPr/>
            </a:pPr>
            <a:fld id="{FAE17CCC-0007-41DC-A92B-1A0E3527DAC1}" type="datetime1">
              <a:rPr lang="pl-PL">
                <a:solidFill>
                  <a:prstClr val="black">
                    <a:tint val="75000"/>
                  </a:prstClr>
                </a:solidFill>
              </a:rPr>
              <a:pPr>
                <a:defRPr/>
              </a:pPr>
              <a:t>2018-11-27</a:t>
            </a:fld>
            <a:endParaRPr lang="pl-PL">
              <a:solidFill>
                <a:prstClr val="black">
                  <a:tint val="75000"/>
                </a:prstClr>
              </a:solidFill>
            </a:endParaRPr>
          </a:p>
        </p:txBody>
      </p:sp>
      <p:sp>
        <p:nvSpPr>
          <p:cNvPr id="5"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B80FBC64-A6BB-454C-AE1F-A691CD754B32}"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1572684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51200" y="532800"/>
            <a:ext cx="7426800" cy="662400"/>
          </a:xfrm>
        </p:spPr>
        <p:txBody>
          <a:bodyPr/>
          <a:lstStyle>
            <a:lvl1pPr>
              <a:defRPr/>
            </a:lvl1pPr>
          </a:lstStyle>
          <a:p>
            <a:r>
              <a:rPr lang="pl-PL"/>
              <a:t>Kliknij, aby edytować styl</a:t>
            </a:r>
            <a:endParaRPr lang="pl-PL" dirty="0"/>
          </a:p>
        </p:txBody>
      </p:sp>
      <p:sp>
        <p:nvSpPr>
          <p:cNvPr id="3" name="Symbol zastępczy tytułu pionowego 2"/>
          <p:cNvSpPr>
            <a:spLocks noGrp="1"/>
          </p:cNvSpPr>
          <p:nvPr>
            <p:ph type="body" orient="vert" idx="1"/>
          </p:nvPr>
        </p:nvSpPr>
        <p:spPr>
          <a:xfrm>
            <a:off x="151200" y="1602000"/>
            <a:ext cx="8229600" cy="41508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4" name="Symbol zastępczy daty 3" hidden="1"/>
          <p:cNvSpPr>
            <a:spLocks noGrp="1"/>
          </p:cNvSpPr>
          <p:nvPr>
            <p:ph type="dt" sz="half" idx="10"/>
          </p:nvPr>
        </p:nvSpPr>
        <p:spPr/>
        <p:txBody>
          <a:bodyPr/>
          <a:lstStyle>
            <a:lvl1pPr>
              <a:defRPr/>
            </a:lvl1pPr>
          </a:lstStyle>
          <a:p>
            <a:pPr>
              <a:defRPr/>
            </a:pPr>
            <a:fld id="{EBB71934-3CC8-497D-ABE1-CB610967FC15}" type="datetime1">
              <a:rPr lang="pl-PL">
                <a:solidFill>
                  <a:prstClr val="black">
                    <a:tint val="75000"/>
                  </a:prstClr>
                </a:solidFill>
              </a:rPr>
              <a:pPr>
                <a:defRPr/>
              </a:pPr>
              <a:t>2018-11-27</a:t>
            </a:fld>
            <a:endParaRPr lang="pl-PL">
              <a:solidFill>
                <a:prstClr val="black">
                  <a:tint val="75000"/>
                </a:prstClr>
              </a:solidFill>
            </a:endParaRPr>
          </a:p>
        </p:txBody>
      </p:sp>
      <p:sp>
        <p:nvSpPr>
          <p:cNvPr id="5"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E2163CD9-19C7-4E68-A966-5FEDAEA37DE6}"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4169563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ajd końcowy">
    <p:spTree>
      <p:nvGrpSpPr>
        <p:cNvPr id="1" name=""/>
        <p:cNvGrpSpPr/>
        <p:nvPr/>
      </p:nvGrpSpPr>
      <p:grpSpPr>
        <a:xfrm>
          <a:off x="0" y="0"/>
          <a:ext cx="0" cy="0"/>
          <a:chOff x="0" y="0"/>
          <a:chExt cx="0" cy="0"/>
        </a:xfrm>
      </p:grpSpPr>
      <p:pic>
        <p:nvPicPr>
          <p:cNvPr id="2" name="Picture 6" descr="WSL_prezentacja_SZABLON_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6553200" y="2548160"/>
            <a:ext cx="2209800" cy="3113088"/>
          </a:xfrm>
          <a:prstGeom prst="rect">
            <a:avLst/>
          </a:prstGeom>
          <a:noFill/>
          <a:ln w="9525">
            <a:noFill/>
            <a:miter lim="800000"/>
            <a:headEnd/>
            <a:tailEnd/>
          </a:ln>
        </p:spPr>
        <p:txBody>
          <a:bodyPr>
            <a:spAutoFit/>
          </a:bodyPr>
          <a:lstStyle/>
          <a:p>
            <a:pPr>
              <a:lnSpc>
                <a:spcPct val="110000"/>
              </a:lnSpc>
              <a:defRPr/>
            </a:pPr>
            <a:r>
              <a:rPr lang="pl-PL" sz="1200" dirty="0">
                <a:solidFill>
                  <a:prstClr val="black"/>
                </a:solidFill>
                <a:cs typeface="Arial" charset="0"/>
              </a:rPr>
              <a:t>61-755 POZNAŃ</a:t>
            </a:r>
          </a:p>
          <a:p>
            <a:pPr>
              <a:lnSpc>
                <a:spcPct val="110000"/>
              </a:lnSpc>
              <a:defRPr/>
            </a:pPr>
            <a:r>
              <a:rPr lang="pl-PL" sz="1200" dirty="0">
                <a:solidFill>
                  <a:prstClr val="black"/>
                </a:solidFill>
                <a:cs typeface="Arial" charset="0"/>
              </a:rPr>
              <a:t>UL. E. ESTKOWSKIEGO 6 </a:t>
            </a:r>
          </a:p>
          <a:p>
            <a:pPr>
              <a:lnSpc>
                <a:spcPct val="110000"/>
              </a:lnSpc>
              <a:defRPr/>
            </a:pPr>
            <a:endParaRPr lang="pl-PL" sz="1200" dirty="0">
              <a:solidFill>
                <a:prstClr val="black"/>
              </a:solidFill>
              <a:cs typeface="Arial" charset="0"/>
            </a:endParaRPr>
          </a:p>
          <a:p>
            <a:pPr>
              <a:lnSpc>
                <a:spcPct val="110000"/>
              </a:lnSpc>
              <a:defRPr/>
            </a:pPr>
            <a:r>
              <a:rPr lang="pl-PL" sz="1200" dirty="0">
                <a:solidFill>
                  <a:prstClr val="black"/>
                </a:solidFill>
                <a:cs typeface="Arial" charset="0"/>
              </a:rPr>
              <a:t>Rektorat tel. 61 850 47 81 </a:t>
            </a:r>
          </a:p>
          <a:p>
            <a:pPr>
              <a:lnSpc>
                <a:spcPct val="110000"/>
              </a:lnSpc>
              <a:defRPr/>
            </a:pPr>
            <a:r>
              <a:rPr lang="pl-PL" sz="1200" dirty="0">
                <a:solidFill>
                  <a:prstClr val="black"/>
                </a:solidFill>
                <a:cs typeface="Arial" charset="0"/>
              </a:rPr>
              <a:t>Dziekanat tel. 61 850 47 64 </a:t>
            </a:r>
          </a:p>
          <a:p>
            <a:pPr>
              <a:lnSpc>
                <a:spcPct val="110000"/>
              </a:lnSpc>
              <a:defRPr/>
            </a:pPr>
            <a:r>
              <a:rPr lang="pl-PL" sz="1200" dirty="0">
                <a:solidFill>
                  <a:prstClr val="black"/>
                </a:solidFill>
                <a:cs typeface="Arial" charset="0"/>
              </a:rPr>
              <a:t>Księgowość tel. 61 850 47 79 </a:t>
            </a:r>
          </a:p>
          <a:p>
            <a:pPr>
              <a:lnSpc>
                <a:spcPct val="110000"/>
              </a:lnSpc>
              <a:defRPr/>
            </a:pPr>
            <a:r>
              <a:rPr lang="pl-PL" sz="1200" dirty="0">
                <a:solidFill>
                  <a:prstClr val="black"/>
                </a:solidFill>
                <a:cs typeface="Arial" charset="0"/>
              </a:rPr>
              <a:t>Kadry tel. 61 850 47 71 </a:t>
            </a:r>
          </a:p>
          <a:p>
            <a:pPr>
              <a:lnSpc>
                <a:spcPct val="110000"/>
              </a:lnSpc>
              <a:defRPr/>
            </a:pPr>
            <a:r>
              <a:rPr lang="pl-PL" sz="1200" dirty="0" err="1">
                <a:solidFill>
                  <a:prstClr val="black"/>
                </a:solidFill>
                <a:cs typeface="Arial" charset="0"/>
              </a:rPr>
              <a:t>fax</a:t>
            </a:r>
            <a:r>
              <a:rPr lang="pl-PL" sz="1200" dirty="0">
                <a:solidFill>
                  <a:prstClr val="black"/>
                </a:solidFill>
                <a:cs typeface="Arial" charset="0"/>
              </a:rPr>
              <a:t> 61 850 47 89 </a:t>
            </a:r>
          </a:p>
          <a:p>
            <a:pPr>
              <a:lnSpc>
                <a:spcPct val="110000"/>
              </a:lnSpc>
              <a:defRPr/>
            </a:pPr>
            <a:r>
              <a:rPr lang="pl-PL" sz="1200" dirty="0" err="1">
                <a:solidFill>
                  <a:prstClr val="black"/>
                </a:solidFill>
                <a:cs typeface="Arial" charset="0"/>
              </a:rPr>
              <a:t>rektorat@wsl.com.pl</a:t>
            </a:r>
            <a:endParaRPr lang="pl-PL" sz="1200" dirty="0">
              <a:solidFill>
                <a:prstClr val="black"/>
              </a:solidFill>
              <a:cs typeface="Arial" charset="0"/>
            </a:endParaRPr>
          </a:p>
          <a:p>
            <a:pPr>
              <a:lnSpc>
                <a:spcPct val="110000"/>
              </a:lnSpc>
              <a:defRPr/>
            </a:pPr>
            <a:r>
              <a:rPr lang="pl-PL" sz="1200" dirty="0" err="1">
                <a:solidFill>
                  <a:prstClr val="black"/>
                </a:solidFill>
                <a:cs typeface="Arial" charset="0"/>
              </a:rPr>
              <a:t>www.wsl.com.pl</a:t>
            </a:r>
            <a:endParaRPr lang="pl-PL" sz="1200" dirty="0">
              <a:solidFill>
                <a:prstClr val="black"/>
              </a:solidFill>
              <a:cs typeface="Arial" charset="0"/>
            </a:endParaRPr>
          </a:p>
          <a:p>
            <a:pPr>
              <a:lnSpc>
                <a:spcPct val="110000"/>
              </a:lnSpc>
              <a:defRPr/>
            </a:pPr>
            <a:endParaRPr lang="pl-PL" sz="1200" dirty="0">
              <a:solidFill>
                <a:prstClr val="black"/>
              </a:solidFill>
              <a:cs typeface="Arial" charset="0"/>
            </a:endParaRPr>
          </a:p>
          <a:p>
            <a:pPr>
              <a:lnSpc>
                <a:spcPct val="110000"/>
              </a:lnSpc>
              <a:defRPr/>
            </a:pPr>
            <a:r>
              <a:rPr lang="pl-PL" sz="2400" dirty="0">
                <a:solidFill>
                  <a:prstClr val="black"/>
                </a:solidFill>
                <a:cs typeface="Arial" charset="0"/>
              </a:rPr>
              <a:t>DZIĘKUJĘ </a:t>
            </a:r>
            <a:br>
              <a:rPr lang="pl-PL" sz="2400" dirty="0">
                <a:solidFill>
                  <a:prstClr val="black"/>
                </a:solidFill>
                <a:cs typeface="Arial" charset="0"/>
              </a:rPr>
            </a:br>
            <a:r>
              <a:rPr lang="pl-PL" sz="2400" dirty="0">
                <a:solidFill>
                  <a:prstClr val="black"/>
                </a:solidFill>
                <a:cs typeface="Arial" charset="0"/>
              </a:rPr>
              <a:t>ZA UWAGĘ</a:t>
            </a:r>
          </a:p>
        </p:txBody>
      </p:sp>
      <p:sp>
        <p:nvSpPr>
          <p:cNvPr id="4" name="Symbol zastępczy daty 2" hidden="1"/>
          <p:cNvSpPr>
            <a:spLocks noGrp="1"/>
          </p:cNvSpPr>
          <p:nvPr>
            <p:ph type="dt" sz="half" idx="10"/>
          </p:nvPr>
        </p:nvSpPr>
        <p:spPr/>
        <p:txBody>
          <a:bodyPr/>
          <a:lstStyle>
            <a:lvl1pPr>
              <a:defRPr/>
            </a:lvl1pPr>
          </a:lstStyle>
          <a:p>
            <a:pPr>
              <a:defRPr/>
            </a:pPr>
            <a:fld id="{18222268-7ED3-4F3A-B3A3-DD5CEE890B2E}" type="datetime1">
              <a:rPr lang="pl-PL">
                <a:solidFill>
                  <a:prstClr val="black">
                    <a:tint val="75000"/>
                  </a:prstClr>
                </a:solidFill>
              </a:rPr>
              <a:pPr>
                <a:defRPr/>
              </a:pPr>
              <a:t>2018-11-27</a:t>
            </a:fld>
            <a:endParaRPr lang="pl-PL">
              <a:solidFill>
                <a:prstClr val="black">
                  <a:tint val="75000"/>
                </a:prstClr>
              </a:solidFill>
            </a:endParaRPr>
          </a:p>
        </p:txBody>
      </p:sp>
      <p:sp>
        <p:nvSpPr>
          <p:cNvPr id="5" name="Symbol zastępczy stopki 3"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grpSp>
        <p:nvGrpSpPr>
          <p:cNvPr id="7" name="Grupa 6"/>
          <p:cNvGrpSpPr/>
          <p:nvPr userDrawn="1"/>
        </p:nvGrpSpPr>
        <p:grpSpPr>
          <a:xfrm>
            <a:off x="0" y="5978755"/>
            <a:ext cx="9144000" cy="906629"/>
            <a:chOff x="0" y="5978755"/>
            <a:chExt cx="9144000" cy="906629"/>
          </a:xfrm>
        </p:grpSpPr>
        <p:pic>
          <p:nvPicPr>
            <p:cNvPr id="8" name="Obraz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978755"/>
              <a:ext cx="9144000" cy="906629"/>
            </a:xfrm>
            <a:prstGeom prst="rect">
              <a:avLst/>
            </a:prstGeom>
          </p:spPr>
        </p:pic>
        <p:pic>
          <p:nvPicPr>
            <p:cNvPr id="9"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835696" y="6093296"/>
              <a:ext cx="2194208" cy="74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29904" y="6021288"/>
              <a:ext cx="1314450"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Obraz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39952" y="6216045"/>
              <a:ext cx="1975076" cy="432048"/>
            </a:xfrm>
            <a:prstGeom prst="rect">
              <a:avLst/>
            </a:prstGeom>
          </p:spPr>
        </p:pic>
      </p:grpSp>
      <p:pic>
        <p:nvPicPr>
          <p:cNvPr id="29698"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7253" y="2595784"/>
            <a:ext cx="3876675" cy="1913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6755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lajd tytułowy - Wzór 1">
    <p:spTree>
      <p:nvGrpSpPr>
        <p:cNvPr id="1" name=""/>
        <p:cNvGrpSpPr/>
        <p:nvPr/>
      </p:nvGrpSpPr>
      <p:grpSpPr>
        <a:xfrm>
          <a:off x="0" y="0"/>
          <a:ext cx="0" cy="0"/>
          <a:chOff x="0" y="0"/>
          <a:chExt cx="0" cy="0"/>
        </a:xfrm>
      </p:grpSpPr>
      <p:pic>
        <p:nvPicPr>
          <p:cNvPr id="4" name="Picture 9" descr="WSL_prezentacja_SZABLON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ytuł 1"/>
          <p:cNvSpPr>
            <a:spLocks noGrp="1"/>
          </p:cNvSpPr>
          <p:nvPr>
            <p:ph type="ctrTitle"/>
          </p:nvPr>
        </p:nvSpPr>
        <p:spPr>
          <a:xfrm>
            <a:off x="5180400" y="3808800"/>
            <a:ext cx="3506400" cy="1492408"/>
          </a:xfrm>
        </p:spPr>
        <p:txBody>
          <a:bodyPr/>
          <a:lstStyle>
            <a:lvl1pPr>
              <a:defRPr sz="2000">
                <a:latin typeface="Arial" pitchFamily="34" charset="0"/>
                <a:cs typeface="Arial" pitchFamily="34" charset="0"/>
              </a:defRPr>
            </a:lvl1pPr>
          </a:lstStyle>
          <a:p>
            <a:r>
              <a:rPr lang="pl-PL" dirty="0"/>
              <a:t>Kliknij, aby edytować styl</a:t>
            </a:r>
          </a:p>
        </p:txBody>
      </p:sp>
      <p:sp>
        <p:nvSpPr>
          <p:cNvPr id="3" name="Podtytuł 2"/>
          <p:cNvSpPr>
            <a:spLocks noGrp="1"/>
          </p:cNvSpPr>
          <p:nvPr>
            <p:ph type="subTitle" idx="1"/>
          </p:nvPr>
        </p:nvSpPr>
        <p:spPr>
          <a:xfrm>
            <a:off x="5180400" y="5398480"/>
            <a:ext cx="3733200" cy="550800"/>
          </a:xfrm>
        </p:spPr>
        <p:txBody>
          <a:bodyPr>
            <a:normAutofit/>
          </a:bodyPr>
          <a:lstStyle>
            <a:lvl1pPr marL="0" indent="0" algn="l">
              <a:buNone/>
              <a:defRPr sz="1400" b="0" cap="all" baseline="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dirty="0"/>
              <a:t>Kliknij, aby edytować styl wzorca podtytułu</a:t>
            </a:r>
          </a:p>
        </p:txBody>
      </p:sp>
      <p:pic>
        <p:nvPicPr>
          <p:cNvPr id="2765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528" y="5013176"/>
            <a:ext cx="4371975" cy="1601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upa 12"/>
          <p:cNvGrpSpPr/>
          <p:nvPr userDrawn="1"/>
        </p:nvGrpSpPr>
        <p:grpSpPr>
          <a:xfrm>
            <a:off x="0" y="5978755"/>
            <a:ext cx="9144000" cy="906629"/>
            <a:chOff x="0" y="5978755"/>
            <a:chExt cx="9144000" cy="906629"/>
          </a:xfrm>
        </p:grpSpPr>
        <p:pic>
          <p:nvPicPr>
            <p:cNvPr id="14" name="Obraz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978755"/>
              <a:ext cx="9144000" cy="906629"/>
            </a:xfrm>
            <a:prstGeom prst="rect">
              <a:avLst/>
            </a:prstGeom>
          </p:spPr>
        </p:pic>
        <p:pic>
          <p:nvPicPr>
            <p:cNvPr id="15"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835696" y="6093296"/>
              <a:ext cx="2194208" cy="74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29904" y="6021288"/>
              <a:ext cx="1314450"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Obraz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39952" y="6216045"/>
              <a:ext cx="1975076" cy="432048"/>
            </a:xfrm>
            <a:prstGeom prst="rect">
              <a:avLst/>
            </a:prstGeom>
          </p:spPr>
        </p:pic>
      </p:grpSp>
    </p:spTree>
    <p:extLst>
      <p:ext uri="{BB962C8B-B14F-4D97-AF65-F5344CB8AC3E}">
        <p14:creationId xmlns:p14="http://schemas.microsoft.com/office/powerpoint/2010/main" val="366186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pl-PL" dirty="0"/>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4" name="Symbol zastępczy daty 3" hidden="1"/>
          <p:cNvSpPr>
            <a:spLocks noGrp="1"/>
          </p:cNvSpPr>
          <p:nvPr>
            <p:ph type="dt" sz="half" idx="10"/>
          </p:nvPr>
        </p:nvSpPr>
        <p:spPr/>
        <p:txBody>
          <a:bodyPr/>
          <a:lstStyle>
            <a:lvl1pPr>
              <a:defRPr/>
            </a:lvl1pPr>
          </a:lstStyle>
          <a:p>
            <a:pPr>
              <a:defRPr/>
            </a:pPr>
            <a:fld id="{4C3E3225-C131-42BF-91EA-0DAC1C33EE7D}" type="datetime1">
              <a:rPr lang="pl-PL">
                <a:solidFill>
                  <a:prstClr val="black">
                    <a:tint val="75000"/>
                  </a:prstClr>
                </a:solidFill>
              </a:rPr>
              <a:pPr>
                <a:defRPr/>
              </a:pPr>
              <a:t>2018-11-27</a:t>
            </a:fld>
            <a:endParaRPr lang="pl-PL">
              <a:solidFill>
                <a:prstClr val="black">
                  <a:tint val="75000"/>
                </a:prstClr>
              </a:solidFill>
            </a:endParaRPr>
          </a:p>
        </p:txBody>
      </p:sp>
      <p:sp>
        <p:nvSpPr>
          <p:cNvPr id="5"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113E9048-BAE1-482F-9659-B499D65C7024}"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3800337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Slajd tytułowy - Wzór 2">
    <p:spTree>
      <p:nvGrpSpPr>
        <p:cNvPr id="1" name=""/>
        <p:cNvGrpSpPr/>
        <p:nvPr/>
      </p:nvGrpSpPr>
      <p:grpSpPr>
        <a:xfrm>
          <a:off x="0" y="0"/>
          <a:ext cx="0" cy="0"/>
          <a:chOff x="0" y="0"/>
          <a:chExt cx="0" cy="0"/>
        </a:xfrm>
      </p:grpSpPr>
      <p:pic>
        <p:nvPicPr>
          <p:cNvPr id="4" name="Picture 7" descr="WSL_prezentacja_SZABLON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ytuł 1"/>
          <p:cNvSpPr>
            <a:spLocks noGrp="1"/>
          </p:cNvSpPr>
          <p:nvPr>
            <p:ph type="ctrTitle"/>
          </p:nvPr>
        </p:nvSpPr>
        <p:spPr>
          <a:xfrm>
            <a:off x="5180400" y="3808800"/>
            <a:ext cx="3506400" cy="1492408"/>
          </a:xfrm>
        </p:spPr>
        <p:txBody>
          <a:bodyPr/>
          <a:lstStyle>
            <a:lvl1pPr>
              <a:defRPr sz="2000">
                <a:latin typeface="Arial" pitchFamily="34" charset="0"/>
                <a:cs typeface="Arial" pitchFamily="34" charset="0"/>
              </a:defRPr>
            </a:lvl1pPr>
          </a:lstStyle>
          <a:p>
            <a:r>
              <a:rPr lang="pl-PL" dirty="0"/>
              <a:t>Kliknij, aby edytować styl</a:t>
            </a:r>
          </a:p>
        </p:txBody>
      </p:sp>
      <p:sp>
        <p:nvSpPr>
          <p:cNvPr id="3" name="Podtytuł 2"/>
          <p:cNvSpPr>
            <a:spLocks noGrp="1"/>
          </p:cNvSpPr>
          <p:nvPr>
            <p:ph type="subTitle" idx="1"/>
          </p:nvPr>
        </p:nvSpPr>
        <p:spPr>
          <a:xfrm>
            <a:off x="5180400" y="5398480"/>
            <a:ext cx="3733200" cy="550800"/>
          </a:xfrm>
        </p:spPr>
        <p:txBody>
          <a:bodyPr>
            <a:normAutofit/>
          </a:bodyPr>
          <a:lstStyle>
            <a:lvl1pPr marL="0" indent="0" algn="l">
              <a:buNone/>
              <a:defRPr sz="1400" b="0" cap="all" baseline="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dirty="0"/>
              <a:t>Kliknij, aby edytować styl wzorca podtytułu</a:t>
            </a:r>
          </a:p>
        </p:txBody>
      </p:sp>
      <p:pic>
        <p:nvPicPr>
          <p:cNvPr id="2867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9513" y="5013176"/>
            <a:ext cx="3672408"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upa 5"/>
          <p:cNvGrpSpPr/>
          <p:nvPr userDrawn="1"/>
        </p:nvGrpSpPr>
        <p:grpSpPr>
          <a:xfrm>
            <a:off x="0" y="5978755"/>
            <a:ext cx="9144000" cy="906629"/>
            <a:chOff x="0" y="5978755"/>
            <a:chExt cx="9144000" cy="906629"/>
          </a:xfrm>
        </p:grpSpPr>
        <p:pic>
          <p:nvPicPr>
            <p:cNvPr id="7" name="Obraz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978755"/>
              <a:ext cx="9144000" cy="906629"/>
            </a:xfrm>
            <a:prstGeom prst="rect">
              <a:avLst/>
            </a:prstGeom>
          </p:spPr>
        </p:pic>
        <p:pic>
          <p:nvPicPr>
            <p:cNvPr id="8"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835696" y="6093296"/>
              <a:ext cx="2194208" cy="74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29904" y="6021288"/>
              <a:ext cx="1314450"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Obraz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39952" y="6216045"/>
              <a:ext cx="1975076" cy="432048"/>
            </a:xfrm>
            <a:prstGeom prst="rect">
              <a:avLst/>
            </a:prstGeom>
          </p:spPr>
        </p:pic>
      </p:grpSp>
    </p:spTree>
    <p:extLst>
      <p:ext uri="{BB962C8B-B14F-4D97-AF65-F5344CB8AC3E}">
        <p14:creationId xmlns:p14="http://schemas.microsoft.com/office/powerpoint/2010/main" val="1625329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ytuł i zawartość - Numerow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pl-PL" dirty="0"/>
          </a:p>
        </p:txBody>
      </p:sp>
      <p:sp>
        <p:nvSpPr>
          <p:cNvPr id="3" name="Symbol zastępczy zawartości 2"/>
          <p:cNvSpPr>
            <a:spLocks noGrp="1"/>
          </p:cNvSpPr>
          <p:nvPr>
            <p:ph idx="1"/>
          </p:nvPr>
        </p:nvSpPr>
        <p:spPr/>
        <p:txBody>
          <a:bodyPr/>
          <a:lstStyle>
            <a:lvl1pPr>
              <a:buFont typeface="+mj-lt"/>
              <a:buAutoNum type="arabicPeriod"/>
              <a:defRPr/>
            </a:lvl1pPr>
            <a:lvl2pPr marL="800100" indent="-342900">
              <a:buFont typeface="+mj-lt"/>
              <a:buAutoNum type="alphaUcPeriod"/>
              <a:defRPr/>
            </a:lvl2pPr>
            <a:lvl3pPr marL="1257300" indent="-342900">
              <a:buFont typeface="+mj-lt"/>
              <a:buAutoNum type="alphaLcPeriod"/>
              <a:defRPr/>
            </a:lvl3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4" name="Symbol zastępczy daty 3" hidden="1"/>
          <p:cNvSpPr>
            <a:spLocks noGrp="1"/>
          </p:cNvSpPr>
          <p:nvPr>
            <p:ph type="dt" sz="half" idx="10"/>
          </p:nvPr>
        </p:nvSpPr>
        <p:spPr/>
        <p:txBody>
          <a:bodyPr/>
          <a:lstStyle>
            <a:lvl1pPr>
              <a:defRPr/>
            </a:lvl1pPr>
          </a:lstStyle>
          <a:p>
            <a:pPr>
              <a:defRPr/>
            </a:pPr>
            <a:fld id="{72CB6CAE-9F88-422A-BDFB-12DD2E281DAB}" type="datetime1">
              <a:rPr lang="pl-PL">
                <a:solidFill>
                  <a:prstClr val="black">
                    <a:tint val="75000"/>
                  </a:prstClr>
                </a:solidFill>
              </a:rPr>
              <a:pPr>
                <a:defRPr/>
              </a:pPr>
              <a:t>2018-11-27</a:t>
            </a:fld>
            <a:endParaRPr lang="pl-PL">
              <a:solidFill>
                <a:prstClr val="black">
                  <a:tint val="75000"/>
                </a:prstClr>
              </a:solidFill>
            </a:endParaRPr>
          </a:p>
        </p:txBody>
      </p:sp>
      <p:sp>
        <p:nvSpPr>
          <p:cNvPr id="5"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11000D6E-3790-455C-8992-BC41814A0F42}"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4281085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pl-PL" dirty="0"/>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4" name="Symbol zastępczy daty 3" hidden="1"/>
          <p:cNvSpPr>
            <a:spLocks noGrp="1"/>
          </p:cNvSpPr>
          <p:nvPr>
            <p:ph type="dt" sz="half" idx="10"/>
          </p:nvPr>
        </p:nvSpPr>
        <p:spPr/>
        <p:txBody>
          <a:bodyPr/>
          <a:lstStyle>
            <a:lvl1pPr>
              <a:defRPr/>
            </a:lvl1pPr>
          </a:lstStyle>
          <a:p>
            <a:pPr>
              <a:defRPr/>
            </a:pPr>
            <a:fld id="{4C3E3225-C131-42BF-91EA-0DAC1C33EE7D}" type="datetime1">
              <a:rPr lang="pl-PL">
                <a:solidFill>
                  <a:prstClr val="black">
                    <a:tint val="75000"/>
                  </a:prstClr>
                </a:solidFill>
              </a:rPr>
              <a:pPr>
                <a:defRPr/>
              </a:pPr>
              <a:t>2018-11-27</a:t>
            </a:fld>
            <a:endParaRPr lang="pl-PL">
              <a:solidFill>
                <a:prstClr val="black">
                  <a:tint val="75000"/>
                </a:prstClr>
              </a:solidFill>
            </a:endParaRPr>
          </a:p>
        </p:txBody>
      </p:sp>
      <p:sp>
        <p:nvSpPr>
          <p:cNvPr id="5"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113E9048-BAE1-482F-9659-B499D65C7024}"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3025325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ytuł i zawartość - Pust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pl-PL" dirty="0"/>
          </a:p>
        </p:txBody>
      </p:sp>
      <p:sp>
        <p:nvSpPr>
          <p:cNvPr id="3" name="Symbol zastępczy zawartości 2"/>
          <p:cNvSpPr>
            <a:spLocks noGrp="1"/>
          </p:cNvSpPr>
          <p:nvPr>
            <p:ph idx="1"/>
          </p:nvPr>
        </p:nvSpPr>
        <p:spPr/>
        <p:txBody>
          <a:bodyPr/>
          <a:lstStyle>
            <a:lvl1pPr>
              <a:buFont typeface="+mj-lt"/>
              <a:buNone/>
              <a:defRPr/>
            </a:lvl1pPr>
            <a:lvl2pPr marL="800100" indent="-342900">
              <a:buFont typeface="+mj-lt"/>
              <a:buAutoNum type="alphaUcPeriod"/>
              <a:defRPr/>
            </a:lvl2pPr>
            <a:lvl3pPr marL="1257300" indent="-342900">
              <a:buFont typeface="+mj-lt"/>
              <a:buAutoNum type="alphaLcPeriod"/>
              <a:defRPr/>
            </a:lvl3pPr>
          </a:lstStyle>
          <a:p>
            <a:pPr lvl="0"/>
            <a:r>
              <a:rPr lang="pl-PL"/>
              <a:t>Kliknij, aby edytować style wzorca tekstu</a:t>
            </a:r>
          </a:p>
        </p:txBody>
      </p:sp>
      <p:sp>
        <p:nvSpPr>
          <p:cNvPr id="4" name="Symbol zastępczy daty 3" hidden="1"/>
          <p:cNvSpPr>
            <a:spLocks noGrp="1"/>
          </p:cNvSpPr>
          <p:nvPr>
            <p:ph type="dt" sz="half" idx="10"/>
          </p:nvPr>
        </p:nvSpPr>
        <p:spPr/>
        <p:txBody>
          <a:bodyPr/>
          <a:lstStyle>
            <a:lvl1pPr>
              <a:defRPr/>
            </a:lvl1pPr>
          </a:lstStyle>
          <a:p>
            <a:pPr>
              <a:defRPr/>
            </a:pPr>
            <a:fld id="{05B81DBB-5089-4A4F-BD9C-8972A7174610}" type="datetime1">
              <a:rPr lang="pl-PL">
                <a:solidFill>
                  <a:prstClr val="black">
                    <a:tint val="75000"/>
                  </a:prstClr>
                </a:solidFill>
              </a:rPr>
              <a:pPr>
                <a:defRPr/>
              </a:pPr>
              <a:t>2018-11-27</a:t>
            </a:fld>
            <a:endParaRPr lang="pl-PL">
              <a:solidFill>
                <a:prstClr val="black">
                  <a:tint val="75000"/>
                </a:prstClr>
              </a:solidFill>
            </a:endParaRPr>
          </a:p>
        </p:txBody>
      </p:sp>
      <p:sp>
        <p:nvSpPr>
          <p:cNvPr id="5"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37163F66-C03F-46A7-94F1-C169C5E1F7D1}"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1398545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51200" y="532800"/>
            <a:ext cx="7426800" cy="662400"/>
          </a:xfrm>
        </p:spPr>
        <p:txBody>
          <a:bodyPr/>
          <a:lstStyle>
            <a:lvl1pPr algn="l">
              <a:defRPr sz="1800" b="0" cap="all"/>
            </a:lvl1pPr>
          </a:lstStyle>
          <a:p>
            <a:r>
              <a:rPr lang="pl-PL"/>
              <a:t>Kliknij, aby edytować styl</a:t>
            </a:r>
            <a:endParaRPr lang="pl-PL" dirty="0"/>
          </a:p>
        </p:txBody>
      </p:sp>
      <p:sp>
        <p:nvSpPr>
          <p:cNvPr id="3" name="Symbol zastępczy tekstu 2"/>
          <p:cNvSpPr>
            <a:spLocks noGrp="1"/>
          </p:cNvSpPr>
          <p:nvPr>
            <p:ph type="body" idx="1"/>
          </p:nvPr>
        </p:nvSpPr>
        <p:spPr>
          <a:xfrm>
            <a:off x="151200" y="1602000"/>
            <a:ext cx="8229600" cy="4150800"/>
          </a:xfrm>
        </p:spPr>
        <p:txBody>
          <a:bodyPr>
            <a:normAutofit/>
          </a:bodyPr>
          <a:lstStyle>
            <a:lvl1pPr marL="0" indent="0">
              <a:buNone/>
              <a:defRPr sz="1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hidden="1"/>
          <p:cNvSpPr>
            <a:spLocks noGrp="1"/>
          </p:cNvSpPr>
          <p:nvPr>
            <p:ph type="dt" sz="half" idx="10"/>
          </p:nvPr>
        </p:nvSpPr>
        <p:spPr/>
        <p:txBody>
          <a:bodyPr/>
          <a:lstStyle>
            <a:lvl1pPr>
              <a:defRPr/>
            </a:lvl1pPr>
          </a:lstStyle>
          <a:p>
            <a:pPr>
              <a:defRPr/>
            </a:pPr>
            <a:fld id="{A2E4DA61-6038-4E93-A4D7-1E67318EDB42}" type="datetime1">
              <a:rPr lang="pl-PL">
                <a:solidFill>
                  <a:prstClr val="black">
                    <a:tint val="75000"/>
                  </a:prstClr>
                </a:solidFill>
              </a:rPr>
              <a:pPr>
                <a:defRPr/>
              </a:pPr>
              <a:t>2018-11-27</a:t>
            </a:fld>
            <a:endParaRPr lang="pl-PL">
              <a:solidFill>
                <a:prstClr val="black">
                  <a:tint val="75000"/>
                </a:prstClr>
              </a:solidFill>
            </a:endParaRPr>
          </a:p>
        </p:txBody>
      </p:sp>
      <p:sp>
        <p:nvSpPr>
          <p:cNvPr id="5"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D4D1F7BE-6192-4660-B9B1-C447363AEAC1}"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1478650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pl-PL" dirty="0"/>
          </a:p>
        </p:txBody>
      </p:sp>
      <p:sp>
        <p:nvSpPr>
          <p:cNvPr id="3" name="Symbol zastępczy zawartości 2"/>
          <p:cNvSpPr>
            <a:spLocks noGrp="1"/>
          </p:cNvSpPr>
          <p:nvPr>
            <p:ph sz="half" idx="1"/>
          </p:nvPr>
        </p:nvSpPr>
        <p:spPr>
          <a:xfrm>
            <a:off x="151200" y="1600200"/>
            <a:ext cx="4276784"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4" name="Symbol zastępczy zawartości 3"/>
          <p:cNvSpPr>
            <a:spLocks noGrp="1"/>
          </p:cNvSpPr>
          <p:nvPr>
            <p:ph sz="half" idx="2"/>
          </p:nvPr>
        </p:nvSpPr>
        <p:spPr>
          <a:xfrm>
            <a:off x="4572000" y="1600200"/>
            <a:ext cx="4276808"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5" name="Symbol zastępczy daty 3" hidden="1"/>
          <p:cNvSpPr>
            <a:spLocks noGrp="1"/>
          </p:cNvSpPr>
          <p:nvPr>
            <p:ph type="dt" sz="half" idx="10"/>
          </p:nvPr>
        </p:nvSpPr>
        <p:spPr/>
        <p:txBody>
          <a:bodyPr/>
          <a:lstStyle>
            <a:lvl1pPr>
              <a:defRPr/>
            </a:lvl1pPr>
          </a:lstStyle>
          <a:p>
            <a:pPr>
              <a:defRPr/>
            </a:pPr>
            <a:fld id="{AC505D6C-BE84-4AEF-B1CD-1099F9D47C1A}" type="datetime1">
              <a:rPr lang="pl-PL">
                <a:solidFill>
                  <a:prstClr val="black">
                    <a:tint val="75000"/>
                  </a:prstClr>
                </a:solidFill>
              </a:rPr>
              <a:pPr>
                <a:defRPr/>
              </a:pPr>
              <a:t>2018-11-27</a:t>
            </a:fld>
            <a:endParaRPr lang="pl-PL">
              <a:solidFill>
                <a:prstClr val="black">
                  <a:tint val="75000"/>
                </a:prstClr>
              </a:solidFill>
            </a:endParaRPr>
          </a:p>
        </p:txBody>
      </p:sp>
      <p:sp>
        <p:nvSpPr>
          <p:cNvPr id="6"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932BDEF4-7D18-48FF-9747-C90C36B1F3E0}"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650009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endParaRPr lang="pl-PL" dirty="0"/>
          </a:p>
        </p:txBody>
      </p:sp>
      <p:sp>
        <p:nvSpPr>
          <p:cNvPr id="3" name="Symbol zastępczy tekstu 2"/>
          <p:cNvSpPr>
            <a:spLocks noGrp="1"/>
          </p:cNvSpPr>
          <p:nvPr>
            <p:ph type="body" idx="1"/>
          </p:nvPr>
        </p:nvSpPr>
        <p:spPr>
          <a:xfrm>
            <a:off x="151200" y="1535113"/>
            <a:ext cx="4276800" cy="639762"/>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51200" y="2174875"/>
            <a:ext cx="4276800"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5" name="Symbol zastępczy tekstu 4"/>
          <p:cNvSpPr>
            <a:spLocks noGrp="1"/>
          </p:cNvSpPr>
          <p:nvPr>
            <p:ph type="body" sz="quarter" idx="3"/>
          </p:nvPr>
        </p:nvSpPr>
        <p:spPr>
          <a:xfrm>
            <a:off x="4645024" y="1535113"/>
            <a:ext cx="4276800" cy="639762"/>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4" y="2174875"/>
            <a:ext cx="4276800"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7" name="Symbol zastępczy daty 3" hidden="1"/>
          <p:cNvSpPr>
            <a:spLocks noGrp="1"/>
          </p:cNvSpPr>
          <p:nvPr>
            <p:ph type="dt" sz="half" idx="10"/>
          </p:nvPr>
        </p:nvSpPr>
        <p:spPr/>
        <p:txBody>
          <a:bodyPr/>
          <a:lstStyle>
            <a:lvl1pPr>
              <a:defRPr/>
            </a:lvl1pPr>
          </a:lstStyle>
          <a:p>
            <a:pPr>
              <a:defRPr/>
            </a:pPr>
            <a:fld id="{655C9AA3-F033-470B-86E4-40606B591710}" type="datetime1">
              <a:rPr lang="pl-PL">
                <a:solidFill>
                  <a:prstClr val="black">
                    <a:tint val="75000"/>
                  </a:prstClr>
                </a:solidFill>
              </a:rPr>
              <a:pPr>
                <a:defRPr/>
              </a:pPr>
              <a:t>2018-11-27</a:t>
            </a:fld>
            <a:endParaRPr lang="pl-PL">
              <a:solidFill>
                <a:prstClr val="black">
                  <a:tint val="75000"/>
                </a:prstClr>
              </a:solidFill>
            </a:endParaRPr>
          </a:p>
        </p:txBody>
      </p:sp>
      <p:sp>
        <p:nvSpPr>
          <p:cNvPr id="8"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9" name="Symbol zastępczy numeru slajdu 5"/>
          <p:cNvSpPr>
            <a:spLocks noGrp="1"/>
          </p:cNvSpPr>
          <p:nvPr>
            <p:ph type="sldNum" sz="quarter" idx="12"/>
          </p:nvPr>
        </p:nvSpPr>
        <p:spPr/>
        <p:txBody>
          <a:bodyPr/>
          <a:lstStyle>
            <a:lvl1pPr>
              <a:defRPr/>
            </a:lvl1pPr>
          </a:lstStyle>
          <a:p>
            <a:pPr>
              <a:defRPr/>
            </a:pPr>
            <a:fld id="{1A27A8D1-E4BC-4E09-9DBB-AA60B2AC1961}"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236342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pl-PL" dirty="0"/>
          </a:p>
        </p:txBody>
      </p:sp>
      <p:sp>
        <p:nvSpPr>
          <p:cNvPr id="3" name="Symbol zastępczy daty 3" hidden="1"/>
          <p:cNvSpPr>
            <a:spLocks noGrp="1"/>
          </p:cNvSpPr>
          <p:nvPr>
            <p:ph type="dt" sz="half" idx="10"/>
          </p:nvPr>
        </p:nvSpPr>
        <p:spPr/>
        <p:txBody>
          <a:bodyPr/>
          <a:lstStyle>
            <a:lvl1pPr>
              <a:defRPr/>
            </a:lvl1pPr>
          </a:lstStyle>
          <a:p>
            <a:pPr>
              <a:defRPr/>
            </a:pPr>
            <a:fld id="{B532AF37-AF52-4FE7-97EB-F20D095F7678}" type="datetime1">
              <a:rPr lang="pl-PL">
                <a:solidFill>
                  <a:prstClr val="black">
                    <a:tint val="75000"/>
                  </a:prstClr>
                </a:solidFill>
              </a:rPr>
              <a:pPr>
                <a:defRPr/>
              </a:pPr>
              <a:t>2018-11-27</a:t>
            </a:fld>
            <a:endParaRPr lang="pl-PL">
              <a:solidFill>
                <a:prstClr val="black">
                  <a:tint val="75000"/>
                </a:prstClr>
              </a:solidFill>
            </a:endParaRPr>
          </a:p>
        </p:txBody>
      </p:sp>
      <p:sp>
        <p:nvSpPr>
          <p:cNvPr id="4"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4E35DFCE-8F5B-4413-9AE8-3939F930EF0C}"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584836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hidden="1"/>
          <p:cNvSpPr>
            <a:spLocks noGrp="1"/>
          </p:cNvSpPr>
          <p:nvPr>
            <p:ph type="dt" sz="half" idx="10"/>
          </p:nvPr>
        </p:nvSpPr>
        <p:spPr/>
        <p:txBody>
          <a:bodyPr/>
          <a:lstStyle>
            <a:lvl1pPr>
              <a:defRPr/>
            </a:lvl1pPr>
          </a:lstStyle>
          <a:p>
            <a:pPr>
              <a:defRPr/>
            </a:pPr>
            <a:fld id="{CC9B7594-302D-40BE-9E3B-10548735BB40}" type="datetime1">
              <a:rPr lang="pl-PL">
                <a:solidFill>
                  <a:prstClr val="black">
                    <a:tint val="75000"/>
                  </a:prstClr>
                </a:solidFill>
              </a:rPr>
              <a:pPr>
                <a:defRPr/>
              </a:pPr>
              <a:t>2018-11-27</a:t>
            </a:fld>
            <a:endParaRPr lang="pl-PL">
              <a:solidFill>
                <a:prstClr val="black">
                  <a:tint val="75000"/>
                </a:prstClr>
              </a:solidFill>
            </a:endParaRPr>
          </a:p>
        </p:txBody>
      </p:sp>
      <p:sp>
        <p:nvSpPr>
          <p:cNvPr id="3"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4" name="Symbol zastępczy numeru slajdu 5"/>
          <p:cNvSpPr>
            <a:spLocks noGrp="1"/>
          </p:cNvSpPr>
          <p:nvPr>
            <p:ph type="sldNum" sz="quarter" idx="12"/>
          </p:nvPr>
        </p:nvSpPr>
        <p:spPr/>
        <p:txBody>
          <a:bodyPr/>
          <a:lstStyle>
            <a:lvl1pPr>
              <a:defRPr/>
            </a:lvl1pPr>
          </a:lstStyle>
          <a:p>
            <a:pPr>
              <a:defRPr/>
            </a:pPr>
            <a:fld id="{53424B1E-CED2-4991-A881-423181A9BDDB}"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1471595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lstStyle>
            <a:lvl1pPr algn="l">
              <a:defRPr sz="1800" b="0" baseline="0"/>
            </a:lvl1pPr>
          </a:lstStyle>
          <a:p>
            <a:r>
              <a:rPr lang="pl-PL"/>
              <a:t>Kliknij, aby edytować styl</a:t>
            </a:r>
            <a:endParaRPr lang="pl-PL" dirty="0"/>
          </a:p>
        </p:txBody>
      </p:sp>
      <p:sp>
        <p:nvSpPr>
          <p:cNvPr id="3" name="Symbol zastępczy zawartości 2"/>
          <p:cNvSpPr>
            <a:spLocks noGrp="1"/>
          </p:cNvSpPr>
          <p:nvPr>
            <p:ph idx="1"/>
          </p:nvPr>
        </p:nvSpPr>
        <p:spPr>
          <a:xfrm>
            <a:off x="3575050" y="273050"/>
            <a:ext cx="4453334" cy="5853113"/>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4" name="Symbol zastępczy tekstu 3"/>
          <p:cNvSpPr>
            <a:spLocks noGrp="1"/>
          </p:cNvSpPr>
          <p:nvPr>
            <p:ph type="body" sz="half" idx="2"/>
          </p:nvPr>
        </p:nvSpPr>
        <p:spPr>
          <a:xfrm>
            <a:off x="457200" y="1435100"/>
            <a:ext cx="3008313" cy="46910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hidden="1"/>
          <p:cNvSpPr>
            <a:spLocks noGrp="1"/>
          </p:cNvSpPr>
          <p:nvPr>
            <p:ph type="dt" sz="half" idx="10"/>
          </p:nvPr>
        </p:nvSpPr>
        <p:spPr/>
        <p:txBody>
          <a:bodyPr/>
          <a:lstStyle>
            <a:lvl1pPr>
              <a:defRPr/>
            </a:lvl1pPr>
          </a:lstStyle>
          <a:p>
            <a:pPr>
              <a:defRPr/>
            </a:pPr>
            <a:fld id="{D964D06E-48A2-4F4D-967B-640C795A4127}" type="datetime1">
              <a:rPr lang="pl-PL">
                <a:solidFill>
                  <a:prstClr val="black">
                    <a:tint val="75000"/>
                  </a:prstClr>
                </a:solidFill>
              </a:rPr>
              <a:pPr>
                <a:defRPr/>
              </a:pPr>
              <a:t>2018-11-27</a:t>
            </a:fld>
            <a:endParaRPr lang="pl-PL">
              <a:solidFill>
                <a:prstClr val="black">
                  <a:tint val="75000"/>
                </a:prstClr>
              </a:solidFill>
            </a:endParaRPr>
          </a:p>
        </p:txBody>
      </p:sp>
      <p:sp>
        <p:nvSpPr>
          <p:cNvPr id="6"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68E3F7A2-8D69-4730-BEB1-BF82A03BD0EA}"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972843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51200" y="532800"/>
            <a:ext cx="7426800" cy="662400"/>
          </a:xfrm>
        </p:spPr>
        <p:txBody>
          <a:bodyPr/>
          <a:lstStyle>
            <a:lvl1pPr algn="l">
              <a:defRPr sz="1800" b="0"/>
            </a:lvl1pPr>
          </a:lstStyle>
          <a:p>
            <a:r>
              <a:rPr lang="pl-PL"/>
              <a:t>Kliknij, aby edytować styl</a:t>
            </a:r>
          </a:p>
        </p:txBody>
      </p:sp>
      <p:sp>
        <p:nvSpPr>
          <p:cNvPr id="3" name="Symbol zastępczy obrazu 2"/>
          <p:cNvSpPr>
            <a:spLocks noGrp="1"/>
          </p:cNvSpPr>
          <p:nvPr>
            <p:ph type="pic" idx="1"/>
          </p:nvPr>
        </p:nvSpPr>
        <p:spPr>
          <a:xfrm>
            <a:off x="151200" y="1988840"/>
            <a:ext cx="8424936" cy="3888432"/>
          </a:xfrm>
        </p:spPr>
        <p:txBody>
          <a:bodyPr rtlCol="0">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endParaRPr lang="pl-PL" noProof="0" dirty="0"/>
          </a:p>
        </p:txBody>
      </p:sp>
      <p:sp>
        <p:nvSpPr>
          <p:cNvPr id="4" name="Symbol zastępczy tekstu 3"/>
          <p:cNvSpPr>
            <a:spLocks noGrp="1"/>
          </p:cNvSpPr>
          <p:nvPr>
            <p:ph type="body" sz="half" idx="2"/>
          </p:nvPr>
        </p:nvSpPr>
        <p:spPr>
          <a:xfrm>
            <a:off x="151200" y="1602000"/>
            <a:ext cx="5486400" cy="38684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hidden="1"/>
          <p:cNvSpPr>
            <a:spLocks noGrp="1"/>
          </p:cNvSpPr>
          <p:nvPr>
            <p:ph type="dt" sz="half" idx="10"/>
          </p:nvPr>
        </p:nvSpPr>
        <p:spPr/>
        <p:txBody>
          <a:bodyPr/>
          <a:lstStyle>
            <a:lvl1pPr>
              <a:defRPr/>
            </a:lvl1pPr>
          </a:lstStyle>
          <a:p>
            <a:pPr>
              <a:defRPr/>
            </a:pPr>
            <a:fld id="{79387ED7-64E6-45D9-8860-50ACB358525B}" type="datetime1">
              <a:rPr lang="pl-PL">
                <a:solidFill>
                  <a:prstClr val="black">
                    <a:tint val="75000"/>
                  </a:prstClr>
                </a:solidFill>
              </a:rPr>
              <a:pPr>
                <a:defRPr/>
              </a:pPr>
              <a:t>2018-11-27</a:t>
            </a:fld>
            <a:endParaRPr lang="pl-PL">
              <a:solidFill>
                <a:prstClr val="black">
                  <a:tint val="75000"/>
                </a:prstClr>
              </a:solidFill>
            </a:endParaRPr>
          </a:p>
        </p:txBody>
      </p:sp>
      <p:sp>
        <p:nvSpPr>
          <p:cNvPr id="6"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2DEBBEF3-A0C1-4E11-AE93-5DF343138421}"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2267555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4" name="Symbol zastępczy daty 3" hidden="1"/>
          <p:cNvSpPr>
            <a:spLocks noGrp="1"/>
          </p:cNvSpPr>
          <p:nvPr>
            <p:ph type="dt" sz="half" idx="10"/>
          </p:nvPr>
        </p:nvSpPr>
        <p:spPr/>
        <p:txBody>
          <a:bodyPr/>
          <a:lstStyle>
            <a:lvl1pPr>
              <a:defRPr/>
            </a:lvl1pPr>
          </a:lstStyle>
          <a:p>
            <a:pPr>
              <a:defRPr/>
            </a:pPr>
            <a:fld id="{FAE17CCC-0007-41DC-A92B-1A0E3527DAC1}" type="datetime1">
              <a:rPr lang="pl-PL">
                <a:solidFill>
                  <a:prstClr val="black">
                    <a:tint val="75000"/>
                  </a:prstClr>
                </a:solidFill>
              </a:rPr>
              <a:pPr>
                <a:defRPr/>
              </a:pPr>
              <a:t>2018-11-27</a:t>
            </a:fld>
            <a:endParaRPr lang="pl-PL">
              <a:solidFill>
                <a:prstClr val="black">
                  <a:tint val="75000"/>
                </a:prstClr>
              </a:solidFill>
            </a:endParaRPr>
          </a:p>
        </p:txBody>
      </p:sp>
      <p:sp>
        <p:nvSpPr>
          <p:cNvPr id="5"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B80FBC64-A6BB-454C-AE1F-A691CD754B32}"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2464199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51200" y="532800"/>
            <a:ext cx="7426800" cy="662400"/>
          </a:xfrm>
        </p:spPr>
        <p:txBody>
          <a:bodyPr/>
          <a:lstStyle>
            <a:lvl1pPr>
              <a:defRPr/>
            </a:lvl1pPr>
          </a:lstStyle>
          <a:p>
            <a:r>
              <a:rPr lang="pl-PL"/>
              <a:t>Kliknij, aby edytować styl</a:t>
            </a:r>
            <a:endParaRPr lang="pl-PL" dirty="0"/>
          </a:p>
        </p:txBody>
      </p:sp>
      <p:sp>
        <p:nvSpPr>
          <p:cNvPr id="3" name="Symbol zastępczy tytułu pionowego 2"/>
          <p:cNvSpPr>
            <a:spLocks noGrp="1"/>
          </p:cNvSpPr>
          <p:nvPr>
            <p:ph type="body" orient="vert" idx="1"/>
          </p:nvPr>
        </p:nvSpPr>
        <p:spPr>
          <a:xfrm>
            <a:off x="151200" y="1602000"/>
            <a:ext cx="8229600" cy="41508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4" name="Symbol zastępczy daty 3" hidden="1"/>
          <p:cNvSpPr>
            <a:spLocks noGrp="1"/>
          </p:cNvSpPr>
          <p:nvPr>
            <p:ph type="dt" sz="half" idx="10"/>
          </p:nvPr>
        </p:nvSpPr>
        <p:spPr/>
        <p:txBody>
          <a:bodyPr/>
          <a:lstStyle>
            <a:lvl1pPr>
              <a:defRPr/>
            </a:lvl1pPr>
          </a:lstStyle>
          <a:p>
            <a:pPr>
              <a:defRPr/>
            </a:pPr>
            <a:fld id="{EBB71934-3CC8-497D-ABE1-CB610967FC15}" type="datetime1">
              <a:rPr lang="pl-PL">
                <a:solidFill>
                  <a:prstClr val="black">
                    <a:tint val="75000"/>
                  </a:prstClr>
                </a:solidFill>
              </a:rPr>
              <a:pPr>
                <a:defRPr/>
              </a:pPr>
              <a:t>2018-11-27</a:t>
            </a:fld>
            <a:endParaRPr lang="pl-PL">
              <a:solidFill>
                <a:prstClr val="black">
                  <a:tint val="75000"/>
                </a:prstClr>
              </a:solidFill>
            </a:endParaRPr>
          </a:p>
        </p:txBody>
      </p:sp>
      <p:sp>
        <p:nvSpPr>
          <p:cNvPr id="5"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E2163CD9-19C7-4E68-A966-5FEDAEA37DE6}"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204345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Slajd tytułowy - Wzór 2">
    <p:spTree>
      <p:nvGrpSpPr>
        <p:cNvPr id="1" name=""/>
        <p:cNvGrpSpPr/>
        <p:nvPr/>
      </p:nvGrpSpPr>
      <p:grpSpPr>
        <a:xfrm>
          <a:off x="0" y="0"/>
          <a:ext cx="0" cy="0"/>
          <a:chOff x="0" y="0"/>
          <a:chExt cx="0" cy="0"/>
        </a:xfrm>
      </p:grpSpPr>
      <p:pic>
        <p:nvPicPr>
          <p:cNvPr id="4" name="Picture 7" descr="WSL_prezentacja_SZABLON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ytuł 1"/>
          <p:cNvSpPr>
            <a:spLocks noGrp="1"/>
          </p:cNvSpPr>
          <p:nvPr>
            <p:ph type="ctrTitle"/>
          </p:nvPr>
        </p:nvSpPr>
        <p:spPr>
          <a:xfrm>
            <a:off x="5180400" y="3808800"/>
            <a:ext cx="3506400" cy="1492408"/>
          </a:xfrm>
        </p:spPr>
        <p:txBody>
          <a:bodyPr/>
          <a:lstStyle>
            <a:lvl1pPr>
              <a:defRPr sz="2000">
                <a:latin typeface="Arial" pitchFamily="34" charset="0"/>
                <a:cs typeface="Arial" pitchFamily="34" charset="0"/>
              </a:defRPr>
            </a:lvl1pPr>
          </a:lstStyle>
          <a:p>
            <a:r>
              <a:rPr lang="pl-PL" dirty="0"/>
              <a:t>Kliknij, aby edytować styl</a:t>
            </a:r>
          </a:p>
        </p:txBody>
      </p:sp>
      <p:sp>
        <p:nvSpPr>
          <p:cNvPr id="3" name="Podtytuł 2"/>
          <p:cNvSpPr>
            <a:spLocks noGrp="1"/>
          </p:cNvSpPr>
          <p:nvPr>
            <p:ph type="subTitle" idx="1"/>
          </p:nvPr>
        </p:nvSpPr>
        <p:spPr>
          <a:xfrm>
            <a:off x="5180400" y="5398480"/>
            <a:ext cx="3733200" cy="550800"/>
          </a:xfrm>
        </p:spPr>
        <p:txBody>
          <a:bodyPr>
            <a:normAutofit/>
          </a:bodyPr>
          <a:lstStyle>
            <a:lvl1pPr marL="0" indent="0" algn="l">
              <a:buNone/>
              <a:defRPr sz="1400" b="0" cap="all" baseline="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dirty="0"/>
              <a:t>Kliknij, aby edytować styl wzorca podtytułu</a:t>
            </a:r>
          </a:p>
        </p:txBody>
      </p:sp>
      <p:pic>
        <p:nvPicPr>
          <p:cNvPr id="2867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9513" y="5013176"/>
            <a:ext cx="3672408"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upa 5"/>
          <p:cNvGrpSpPr/>
          <p:nvPr userDrawn="1"/>
        </p:nvGrpSpPr>
        <p:grpSpPr>
          <a:xfrm>
            <a:off x="0" y="5978755"/>
            <a:ext cx="9144000" cy="906629"/>
            <a:chOff x="0" y="5978755"/>
            <a:chExt cx="9144000" cy="906629"/>
          </a:xfrm>
        </p:grpSpPr>
        <p:pic>
          <p:nvPicPr>
            <p:cNvPr id="7" name="Obraz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978755"/>
              <a:ext cx="9144000" cy="906629"/>
            </a:xfrm>
            <a:prstGeom prst="rect">
              <a:avLst/>
            </a:prstGeom>
          </p:spPr>
        </p:pic>
        <p:pic>
          <p:nvPicPr>
            <p:cNvPr id="8"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835696" y="6093296"/>
              <a:ext cx="2194208" cy="74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29904" y="6021288"/>
              <a:ext cx="1314450"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Obraz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39952" y="6216045"/>
              <a:ext cx="1975076" cy="432048"/>
            </a:xfrm>
            <a:prstGeom prst="rect">
              <a:avLst/>
            </a:prstGeom>
          </p:spPr>
        </p:pic>
      </p:grpSp>
    </p:spTree>
    <p:extLst>
      <p:ext uri="{BB962C8B-B14F-4D97-AF65-F5344CB8AC3E}">
        <p14:creationId xmlns:p14="http://schemas.microsoft.com/office/powerpoint/2010/main" val="909618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ajd końcowy">
    <p:spTree>
      <p:nvGrpSpPr>
        <p:cNvPr id="1" name=""/>
        <p:cNvGrpSpPr/>
        <p:nvPr/>
      </p:nvGrpSpPr>
      <p:grpSpPr>
        <a:xfrm>
          <a:off x="0" y="0"/>
          <a:ext cx="0" cy="0"/>
          <a:chOff x="0" y="0"/>
          <a:chExt cx="0" cy="0"/>
        </a:xfrm>
      </p:grpSpPr>
      <p:pic>
        <p:nvPicPr>
          <p:cNvPr id="2" name="Picture 6" descr="WSL_prezentacja_SZABLON_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6553200" y="2548160"/>
            <a:ext cx="2209800" cy="3113088"/>
          </a:xfrm>
          <a:prstGeom prst="rect">
            <a:avLst/>
          </a:prstGeom>
          <a:noFill/>
          <a:ln w="9525">
            <a:noFill/>
            <a:miter lim="800000"/>
            <a:headEnd/>
            <a:tailEnd/>
          </a:ln>
        </p:spPr>
        <p:txBody>
          <a:bodyPr>
            <a:spAutoFit/>
          </a:bodyPr>
          <a:lstStyle/>
          <a:p>
            <a:pPr>
              <a:lnSpc>
                <a:spcPct val="110000"/>
              </a:lnSpc>
              <a:defRPr/>
            </a:pPr>
            <a:r>
              <a:rPr lang="pl-PL" sz="1200" dirty="0">
                <a:solidFill>
                  <a:prstClr val="black"/>
                </a:solidFill>
                <a:cs typeface="Arial" charset="0"/>
              </a:rPr>
              <a:t>61-755 POZNAŃ</a:t>
            </a:r>
          </a:p>
          <a:p>
            <a:pPr>
              <a:lnSpc>
                <a:spcPct val="110000"/>
              </a:lnSpc>
              <a:defRPr/>
            </a:pPr>
            <a:r>
              <a:rPr lang="pl-PL" sz="1200" dirty="0">
                <a:solidFill>
                  <a:prstClr val="black"/>
                </a:solidFill>
                <a:cs typeface="Arial" charset="0"/>
              </a:rPr>
              <a:t>UL. E. ESTKOWSKIEGO 6 </a:t>
            </a:r>
          </a:p>
          <a:p>
            <a:pPr>
              <a:lnSpc>
                <a:spcPct val="110000"/>
              </a:lnSpc>
              <a:defRPr/>
            </a:pPr>
            <a:endParaRPr lang="pl-PL" sz="1200" dirty="0">
              <a:solidFill>
                <a:prstClr val="black"/>
              </a:solidFill>
              <a:cs typeface="Arial" charset="0"/>
            </a:endParaRPr>
          </a:p>
          <a:p>
            <a:pPr>
              <a:lnSpc>
                <a:spcPct val="110000"/>
              </a:lnSpc>
              <a:defRPr/>
            </a:pPr>
            <a:r>
              <a:rPr lang="pl-PL" sz="1200" dirty="0">
                <a:solidFill>
                  <a:prstClr val="black"/>
                </a:solidFill>
                <a:cs typeface="Arial" charset="0"/>
              </a:rPr>
              <a:t>Rektorat tel. 61 850 47 81 </a:t>
            </a:r>
          </a:p>
          <a:p>
            <a:pPr>
              <a:lnSpc>
                <a:spcPct val="110000"/>
              </a:lnSpc>
              <a:defRPr/>
            </a:pPr>
            <a:r>
              <a:rPr lang="pl-PL" sz="1200" dirty="0">
                <a:solidFill>
                  <a:prstClr val="black"/>
                </a:solidFill>
                <a:cs typeface="Arial" charset="0"/>
              </a:rPr>
              <a:t>Dziekanat tel. 61 850 47 64 </a:t>
            </a:r>
          </a:p>
          <a:p>
            <a:pPr>
              <a:lnSpc>
                <a:spcPct val="110000"/>
              </a:lnSpc>
              <a:defRPr/>
            </a:pPr>
            <a:r>
              <a:rPr lang="pl-PL" sz="1200" dirty="0">
                <a:solidFill>
                  <a:prstClr val="black"/>
                </a:solidFill>
                <a:cs typeface="Arial" charset="0"/>
              </a:rPr>
              <a:t>Księgowość tel. 61 850 47 79 </a:t>
            </a:r>
          </a:p>
          <a:p>
            <a:pPr>
              <a:lnSpc>
                <a:spcPct val="110000"/>
              </a:lnSpc>
              <a:defRPr/>
            </a:pPr>
            <a:r>
              <a:rPr lang="pl-PL" sz="1200" dirty="0">
                <a:solidFill>
                  <a:prstClr val="black"/>
                </a:solidFill>
                <a:cs typeface="Arial" charset="0"/>
              </a:rPr>
              <a:t>Kadry tel. 61 850 47 71 </a:t>
            </a:r>
          </a:p>
          <a:p>
            <a:pPr>
              <a:lnSpc>
                <a:spcPct val="110000"/>
              </a:lnSpc>
              <a:defRPr/>
            </a:pPr>
            <a:r>
              <a:rPr lang="pl-PL" sz="1200" dirty="0" err="1">
                <a:solidFill>
                  <a:prstClr val="black"/>
                </a:solidFill>
                <a:cs typeface="Arial" charset="0"/>
              </a:rPr>
              <a:t>fax</a:t>
            </a:r>
            <a:r>
              <a:rPr lang="pl-PL" sz="1200" dirty="0">
                <a:solidFill>
                  <a:prstClr val="black"/>
                </a:solidFill>
                <a:cs typeface="Arial" charset="0"/>
              </a:rPr>
              <a:t> 61 850 47 89 </a:t>
            </a:r>
          </a:p>
          <a:p>
            <a:pPr>
              <a:lnSpc>
                <a:spcPct val="110000"/>
              </a:lnSpc>
              <a:defRPr/>
            </a:pPr>
            <a:r>
              <a:rPr lang="pl-PL" sz="1200" dirty="0" err="1">
                <a:solidFill>
                  <a:prstClr val="black"/>
                </a:solidFill>
                <a:cs typeface="Arial" charset="0"/>
              </a:rPr>
              <a:t>rektorat@wsl.com.pl</a:t>
            </a:r>
            <a:endParaRPr lang="pl-PL" sz="1200" dirty="0">
              <a:solidFill>
                <a:prstClr val="black"/>
              </a:solidFill>
              <a:cs typeface="Arial" charset="0"/>
            </a:endParaRPr>
          </a:p>
          <a:p>
            <a:pPr>
              <a:lnSpc>
                <a:spcPct val="110000"/>
              </a:lnSpc>
              <a:defRPr/>
            </a:pPr>
            <a:r>
              <a:rPr lang="pl-PL" sz="1200" dirty="0" err="1">
                <a:solidFill>
                  <a:prstClr val="black"/>
                </a:solidFill>
                <a:cs typeface="Arial" charset="0"/>
              </a:rPr>
              <a:t>www.wsl.com.pl</a:t>
            </a:r>
            <a:endParaRPr lang="pl-PL" sz="1200" dirty="0">
              <a:solidFill>
                <a:prstClr val="black"/>
              </a:solidFill>
              <a:cs typeface="Arial" charset="0"/>
            </a:endParaRPr>
          </a:p>
          <a:p>
            <a:pPr>
              <a:lnSpc>
                <a:spcPct val="110000"/>
              </a:lnSpc>
              <a:defRPr/>
            </a:pPr>
            <a:endParaRPr lang="pl-PL" sz="1200" dirty="0">
              <a:solidFill>
                <a:prstClr val="black"/>
              </a:solidFill>
              <a:cs typeface="Arial" charset="0"/>
            </a:endParaRPr>
          </a:p>
          <a:p>
            <a:pPr>
              <a:lnSpc>
                <a:spcPct val="110000"/>
              </a:lnSpc>
              <a:defRPr/>
            </a:pPr>
            <a:r>
              <a:rPr lang="pl-PL" sz="2400" dirty="0">
                <a:solidFill>
                  <a:prstClr val="black"/>
                </a:solidFill>
                <a:cs typeface="Arial" charset="0"/>
              </a:rPr>
              <a:t>DZIĘKUJĘ </a:t>
            </a:r>
            <a:br>
              <a:rPr lang="pl-PL" sz="2400" dirty="0">
                <a:solidFill>
                  <a:prstClr val="black"/>
                </a:solidFill>
                <a:cs typeface="Arial" charset="0"/>
              </a:rPr>
            </a:br>
            <a:r>
              <a:rPr lang="pl-PL" sz="2400" dirty="0">
                <a:solidFill>
                  <a:prstClr val="black"/>
                </a:solidFill>
                <a:cs typeface="Arial" charset="0"/>
              </a:rPr>
              <a:t>ZA UWAGĘ</a:t>
            </a:r>
          </a:p>
        </p:txBody>
      </p:sp>
      <p:sp>
        <p:nvSpPr>
          <p:cNvPr id="4" name="Symbol zastępczy daty 2" hidden="1"/>
          <p:cNvSpPr>
            <a:spLocks noGrp="1"/>
          </p:cNvSpPr>
          <p:nvPr>
            <p:ph type="dt" sz="half" idx="10"/>
          </p:nvPr>
        </p:nvSpPr>
        <p:spPr/>
        <p:txBody>
          <a:bodyPr/>
          <a:lstStyle>
            <a:lvl1pPr>
              <a:defRPr/>
            </a:lvl1pPr>
          </a:lstStyle>
          <a:p>
            <a:pPr>
              <a:defRPr/>
            </a:pPr>
            <a:fld id="{18222268-7ED3-4F3A-B3A3-DD5CEE890B2E}" type="datetime1">
              <a:rPr lang="pl-PL">
                <a:solidFill>
                  <a:prstClr val="black">
                    <a:tint val="75000"/>
                  </a:prstClr>
                </a:solidFill>
              </a:rPr>
              <a:pPr>
                <a:defRPr/>
              </a:pPr>
              <a:t>2018-11-27</a:t>
            </a:fld>
            <a:endParaRPr lang="pl-PL">
              <a:solidFill>
                <a:prstClr val="black">
                  <a:tint val="75000"/>
                </a:prstClr>
              </a:solidFill>
            </a:endParaRPr>
          </a:p>
        </p:txBody>
      </p:sp>
      <p:sp>
        <p:nvSpPr>
          <p:cNvPr id="5" name="Symbol zastępczy stopki 3"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grpSp>
        <p:nvGrpSpPr>
          <p:cNvPr id="7" name="Grupa 6"/>
          <p:cNvGrpSpPr/>
          <p:nvPr userDrawn="1"/>
        </p:nvGrpSpPr>
        <p:grpSpPr>
          <a:xfrm>
            <a:off x="0" y="5978755"/>
            <a:ext cx="9144000" cy="906629"/>
            <a:chOff x="0" y="5978755"/>
            <a:chExt cx="9144000" cy="906629"/>
          </a:xfrm>
        </p:grpSpPr>
        <p:pic>
          <p:nvPicPr>
            <p:cNvPr id="8" name="Obraz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978755"/>
              <a:ext cx="9144000" cy="906629"/>
            </a:xfrm>
            <a:prstGeom prst="rect">
              <a:avLst/>
            </a:prstGeom>
          </p:spPr>
        </p:pic>
        <p:pic>
          <p:nvPicPr>
            <p:cNvPr id="9"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835696" y="6093296"/>
              <a:ext cx="2194208" cy="74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29904" y="6021288"/>
              <a:ext cx="1314450"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Obraz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39952" y="6216045"/>
              <a:ext cx="1975076" cy="432048"/>
            </a:xfrm>
            <a:prstGeom prst="rect">
              <a:avLst/>
            </a:prstGeom>
          </p:spPr>
        </p:pic>
      </p:grpSp>
      <p:pic>
        <p:nvPicPr>
          <p:cNvPr id="29698"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7253" y="2595784"/>
            <a:ext cx="3876675" cy="1913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2926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ytuł i zawartość - Numerow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pl-PL" dirty="0"/>
          </a:p>
        </p:txBody>
      </p:sp>
      <p:sp>
        <p:nvSpPr>
          <p:cNvPr id="3" name="Symbol zastępczy zawartości 2"/>
          <p:cNvSpPr>
            <a:spLocks noGrp="1"/>
          </p:cNvSpPr>
          <p:nvPr>
            <p:ph idx="1"/>
          </p:nvPr>
        </p:nvSpPr>
        <p:spPr/>
        <p:txBody>
          <a:bodyPr/>
          <a:lstStyle>
            <a:lvl1pPr>
              <a:buFont typeface="+mj-lt"/>
              <a:buAutoNum type="arabicPeriod"/>
              <a:defRPr/>
            </a:lvl1pPr>
            <a:lvl2pPr marL="800100" indent="-342900">
              <a:buFont typeface="+mj-lt"/>
              <a:buAutoNum type="alphaUcPeriod"/>
              <a:defRPr/>
            </a:lvl2pPr>
            <a:lvl3pPr marL="1257300" indent="-342900">
              <a:buFont typeface="+mj-lt"/>
              <a:buAutoNum type="alphaLcPeriod"/>
              <a:defRPr/>
            </a:lvl3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4" name="Symbol zastępczy daty 3" hidden="1"/>
          <p:cNvSpPr>
            <a:spLocks noGrp="1"/>
          </p:cNvSpPr>
          <p:nvPr>
            <p:ph type="dt" sz="half" idx="10"/>
          </p:nvPr>
        </p:nvSpPr>
        <p:spPr/>
        <p:txBody>
          <a:bodyPr/>
          <a:lstStyle>
            <a:lvl1pPr>
              <a:defRPr/>
            </a:lvl1pPr>
          </a:lstStyle>
          <a:p>
            <a:pPr>
              <a:defRPr/>
            </a:pPr>
            <a:fld id="{72CB6CAE-9F88-422A-BDFB-12DD2E281DAB}" type="datetime1">
              <a:rPr lang="pl-PL">
                <a:solidFill>
                  <a:prstClr val="black">
                    <a:tint val="75000"/>
                  </a:prstClr>
                </a:solidFill>
              </a:rPr>
              <a:pPr>
                <a:defRPr/>
              </a:pPr>
              <a:t>2018-11-27</a:t>
            </a:fld>
            <a:endParaRPr lang="pl-PL">
              <a:solidFill>
                <a:prstClr val="black">
                  <a:tint val="75000"/>
                </a:prstClr>
              </a:solidFill>
            </a:endParaRPr>
          </a:p>
        </p:txBody>
      </p:sp>
      <p:sp>
        <p:nvSpPr>
          <p:cNvPr id="5"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11000D6E-3790-455C-8992-BC41814A0F42}"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2747453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ytuł i zawartość - Pust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pl-PL" dirty="0"/>
          </a:p>
        </p:txBody>
      </p:sp>
      <p:sp>
        <p:nvSpPr>
          <p:cNvPr id="3" name="Symbol zastępczy zawartości 2"/>
          <p:cNvSpPr>
            <a:spLocks noGrp="1"/>
          </p:cNvSpPr>
          <p:nvPr>
            <p:ph idx="1"/>
          </p:nvPr>
        </p:nvSpPr>
        <p:spPr/>
        <p:txBody>
          <a:bodyPr/>
          <a:lstStyle>
            <a:lvl1pPr>
              <a:buFont typeface="+mj-lt"/>
              <a:buNone/>
              <a:defRPr/>
            </a:lvl1pPr>
            <a:lvl2pPr marL="800100" indent="-342900">
              <a:buFont typeface="+mj-lt"/>
              <a:buAutoNum type="alphaUcPeriod"/>
              <a:defRPr/>
            </a:lvl2pPr>
            <a:lvl3pPr marL="1257300" indent="-342900">
              <a:buFont typeface="+mj-lt"/>
              <a:buAutoNum type="alphaLcPeriod"/>
              <a:defRPr/>
            </a:lvl3pPr>
          </a:lstStyle>
          <a:p>
            <a:pPr lvl="0"/>
            <a:r>
              <a:rPr lang="pl-PL"/>
              <a:t>Kliknij, aby edytować style wzorca tekstu</a:t>
            </a:r>
          </a:p>
        </p:txBody>
      </p:sp>
      <p:sp>
        <p:nvSpPr>
          <p:cNvPr id="4" name="Symbol zastępczy daty 3" hidden="1"/>
          <p:cNvSpPr>
            <a:spLocks noGrp="1"/>
          </p:cNvSpPr>
          <p:nvPr>
            <p:ph type="dt" sz="half" idx="10"/>
          </p:nvPr>
        </p:nvSpPr>
        <p:spPr/>
        <p:txBody>
          <a:bodyPr/>
          <a:lstStyle>
            <a:lvl1pPr>
              <a:defRPr/>
            </a:lvl1pPr>
          </a:lstStyle>
          <a:p>
            <a:pPr>
              <a:defRPr/>
            </a:pPr>
            <a:fld id="{05B81DBB-5089-4A4F-BD9C-8972A7174610}" type="datetime1">
              <a:rPr lang="pl-PL">
                <a:solidFill>
                  <a:prstClr val="black">
                    <a:tint val="75000"/>
                  </a:prstClr>
                </a:solidFill>
              </a:rPr>
              <a:pPr>
                <a:defRPr/>
              </a:pPr>
              <a:t>2018-11-27</a:t>
            </a:fld>
            <a:endParaRPr lang="pl-PL">
              <a:solidFill>
                <a:prstClr val="black">
                  <a:tint val="75000"/>
                </a:prstClr>
              </a:solidFill>
            </a:endParaRPr>
          </a:p>
        </p:txBody>
      </p:sp>
      <p:sp>
        <p:nvSpPr>
          <p:cNvPr id="5"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37163F66-C03F-46A7-94F1-C169C5E1F7D1}"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2824160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51200" y="532800"/>
            <a:ext cx="7426800" cy="662400"/>
          </a:xfrm>
        </p:spPr>
        <p:txBody>
          <a:bodyPr/>
          <a:lstStyle>
            <a:lvl1pPr algn="l">
              <a:defRPr sz="1800" b="0" cap="all"/>
            </a:lvl1pPr>
          </a:lstStyle>
          <a:p>
            <a:r>
              <a:rPr lang="pl-PL"/>
              <a:t>Kliknij, aby edytować styl</a:t>
            </a:r>
            <a:endParaRPr lang="pl-PL" dirty="0"/>
          </a:p>
        </p:txBody>
      </p:sp>
      <p:sp>
        <p:nvSpPr>
          <p:cNvPr id="3" name="Symbol zastępczy tekstu 2"/>
          <p:cNvSpPr>
            <a:spLocks noGrp="1"/>
          </p:cNvSpPr>
          <p:nvPr>
            <p:ph type="body" idx="1"/>
          </p:nvPr>
        </p:nvSpPr>
        <p:spPr>
          <a:xfrm>
            <a:off x="151200" y="1602000"/>
            <a:ext cx="8229600" cy="4150800"/>
          </a:xfrm>
        </p:spPr>
        <p:txBody>
          <a:bodyPr>
            <a:normAutofit/>
          </a:bodyPr>
          <a:lstStyle>
            <a:lvl1pPr marL="0" indent="0">
              <a:buNone/>
              <a:defRPr sz="1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hidden="1"/>
          <p:cNvSpPr>
            <a:spLocks noGrp="1"/>
          </p:cNvSpPr>
          <p:nvPr>
            <p:ph type="dt" sz="half" idx="10"/>
          </p:nvPr>
        </p:nvSpPr>
        <p:spPr/>
        <p:txBody>
          <a:bodyPr/>
          <a:lstStyle>
            <a:lvl1pPr>
              <a:defRPr/>
            </a:lvl1pPr>
          </a:lstStyle>
          <a:p>
            <a:pPr>
              <a:defRPr/>
            </a:pPr>
            <a:fld id="{A2E4DA61-6038-4E93-A4D7-1E67318EDB42}" type="datetime1">
              <a:rPr lang="pl-PL">
                <a:solidFill>
                  <a:prstClr val="black">
                    <a:tint val="75000"/>
                  </a:prstClr>
                </a:solidFill>
              </a:rPr>
              <a:pPr>
                <a:defRPr/>
              </a:pPr>
              <a:t>2018-11-27</a:t>
            </a:fld>
            <a:endParaRPr lang="pl-PL">
              <a:solidFill>
                <a:prstClr val="black">
                  <a:tint val="75000"/>
                </a:prstClr>
              </a:solidFill>
            </a:endParaRPr>
          </a:p>
        </p:txBody>
      </p:sp>
      <p:sp>
        <p:nvSpPr>
          <p:cNvPr id="5"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D4D1F7BE-6192-4660-B9B1-C447363AEAC1}"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3451568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pl-PL" dirty="0"/>
          </a:p>
        </p:txBody>
      </p:sp>
      <p:sp>
        <p:nvSpPr>
          <p:cNvPr id="3" name="Symbol zastępczy zawartości 2"/>
          <p:cNvSpPr>
            <a:spLocks noGrp="1"/>
          </p:cNvSpPr>
          <p:nvPr>
            <p:ph sz="half" idx="1"/>
          </p:nvPr>
        </p:nvSpPr>
        <p:spPr>
          <a:xfrm>
            <a:off x="151200" y="1600200"/>
            <a:ext cx="4276784"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4" name="Symbol zastępczy zawartości 3"/>
          <p:cNvSpPr>
            <a:spLocks noGrp="1"/>
          </p:cNvSpPr>
          <p:nvPr>
            <p:ph sz="half" idx="2"/>
          </p:nvPr>
        </p:nvSpPr>
        <p:spPr>
          <a:xfrm>
            <a:off x="4572000" y="1600200"/>
            <a:ext cx="4276808"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5" name="Symbol zastępczy daty 3" hidden="1"/>
          <p:cNvSpPr>
            <a:spLocks noGrp="1"/>
          </p:cNvSpPr>
          <p:nvPr>
            <p:ph type="dt" sz="half" idx="10"/>
          </p:nvPr>
        </p:nvSpPr>
        <p:spPr/>
        <p:txBody>
          <a:bodyPr/>
          <a:lstStyle>
            <a:lvl1pPr>
              <a:defRPr/>
            </a:lvl1pPr>
          </a:lstStyle>
          <a:p>
            <a:pPr>
              <a:defRPr/>
            </a:pPr>
            <a:fld id="{AC505D6C-BE84-4AEF-B1CD-1099F9D47C1A}" type="datetime1">
              <a:rPr lang="pl-PL">
                <a:solidFill>
                  <a:prstClr val="black">
                    <a:tint val="75000"/>
                  </a:prstClr>
                </a:solidFill>
              </a:rPr>
              <a:pPr>
                <a:defRPr/>
              </a:pPr>
              <a:t>2018-11-27</a:t>
            </a:fld>
            <a:endParaRPr lang="pl-PL">
              <a:solidFill>
                <a:prstClr val="black">
                  <a:tint val="75000"/>
                </a:prstClr>
              </a:solidFill>
            </a:endParaRPr>
          </a:p>
        </p:txBody>
      </p:sp>
      <p:sp>
        <p:nvSpPr>
          <p:cNvPr id="6"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932BDEF4-7D18-48FF-9747-C90C36B1F3E0}"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1035066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endParaRPr lang="pl-PL" dirty="0"/>
          </a:p>
        </p:txBody>
      </p:sp>
      <p:sp>
        <p:nvSpPr>
          <p:cNvPr id="3" name="Symbol zastępczy tekstu 2"/>
          <p:cNvSpPr>
            <a:spLocks noGrp="1"/>
          </p:cNvSpPr>
          <p:nvPr>
            <p:ph type="body" idx="1"/>
          </p:nvPr>
        </p:nvSpPr>
        <p:spPr>
          <a:xfrm>
            <a:off x="151200" y="1535113"/>
            <a:ext cx="4276800" cy="639762"/>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51200" y="2174875"/>
            <a:ext cx="4276800"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5" name="Symbol zastępczy tekstu 4"/>
          <p:cNvSpPr>
            <a:spLocks noGrp="1"/>
          </p:cNvSpPr>
          <p:nvPr>
            <p:ph type="body" sz="quarter" idx="3"/>
          </p:nvPr>
        </p:nvSpPr>
        <p:spPr>
          <a:xfrm>
            <a:off x="4645024" y="1535113"/>
            <a:ext cx="4276800" cy="639762"/>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4" y="2174875"/>
            <a:ext cx="4276800"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pl-PL" dirty="0"/>
          </a:p>
        </p:txBody>
      </p:sp>
      <p:sp>
        <p:nvSpPr>
          <p:cNvPr id="7" name="Symbol zastępczy daty 3" hidden="1"/>
          <p:cNvSpPr>
            <a:spLocks noGrp="1"/>
          </p:cNvSpPr>
          <p:nvPr>
            <p:ph type="dt" sz="half" idx="10"/>
          </p:nvPr>
        </p:nvSpPr>
        <p:spPr/>
        <p:txBody>
          <a:bodyPr/>
          <a:lstStyle>
            <a:lvl1pPr>
              <a:defRPr/>
            </a:lvl1pPr>
          </a:lstStyle>
          <a:p>
            <a:pPr>
              <a:defRPr/>
            </a:pPr>
            <a:fld id="{655C9AA3-F033-470B-86E4-40606B591710}" type="datetime1">
              <a:rPr lang="pl-PL">
                <a:solidFill>
                  <a:prstClr val="black">
                    <a:tint val="75000"/>
                  </a:prstClr>
                </a:solidFill>
              </a:rPr>
              <a:pPr>
                <a:defRPr/>
              </a:pPr>
              <a:t>2018-11-27</a:t>
            </a:fld>
            <a:endParaRPr lang="pl-PL">
              <a:solidFill>
                <a:prstClr val="black">
                  <a:tint val="75000"/>
                </a:prstClr>
              </a:solidFill>
            </a:endParaRPr>
          </a:p>
        </p:txBody>
      </p:sp>
      <p:sp>
        <p:nvSpPr>
          <p:cNvPr id="8"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9" name="Symbol zastępczy numeru slajdu 5"/>
          <p:cNvSpPr>
            <a:spLocks noGrp="1"/>
          </p:cNvSpPr>
          <p:nvPr>
            <p:ph type="sldNum" sz="quarter" idx="12"/>
          </p:nvPr>
        </p:nvSpPr>
        <p:spPr/>
        <p:txBody>
          <a:bodyPr/>
          <a:lstStyle>
            <a:lvl1pPr>
              <a:defRPr/>
            </a:lvl1pPr>
          </a:lstStyle>
          <a:p>
            <a:pPr>
              <a:defRPr/>
            </a:pPr>
            <a:fld id="{1A27A8D1-E4BC-4E09-9DBB-AA60B2AC1961}"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2072271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pl-PL" dirty="0"/>
          </a:p>
        </p:txBody>
      </p:sp>
      <p:sp>
        <p:nvSpPr>
          <p:cNvPr id="3" name="Symbol zastępczy daty 3" hidden="1"/>
          <p:cNvSpPr>
            <a:spLocks noGrp="1"/>
          </p:cNvSpPr>
          <p:nvPr>
            <p:ph type="dt" sz="half" idx="10"/>
          </p:nvPr>
        </p:nvSpPr>
        <p:spPr/>
        <p:txBody>
          <a:bodyPr/>
          <a:lstStyle>
            <a:lvl1pPr>
              <a:defRPr/>
            </a:lvl1pPr>
          </a:lstStyle>
          <a:p>
            <a:pPr>
              <a:defRPr/>
            </a:pPr>
            <a:fld id="{B532AF37-AF52-4FE7-97EB-F20D095F7678}" type="datetime1">
              <a:rPr lang="pl-PL">
                <a:solidFill>
                  <a:prstClr val="black">
                    <a:tint val="75000"/>
                  </a:prstClr>
                </a:solidFill>
              </a:rPr>
              <a:pPr>
                <a:defRPr/>
              </a:pPr>
              <a:t>2018-11-27</a:t>
            </a:fld>
            <a:endParaRPr lang="pl-PL">
              <a:solidFill>
                <a:prstClr val="black">
                  <a:tint val="75000"/>
                </a:prstClr>
              </a:solidFill>
            </a:endParaRPr>
          </a:p>
        </p:txBody>
      </p:sp>
      <p:sp>
        <p:nvSpPr>
          <p:cNvPr id="4" name="Symbol zastępczy stopki 4" hidden="1"/>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4E35DFCE-8F5B-4413-9AE8-3939F930EF0C}" type="slidenum">
              <a:rPr lang="pl-PL">
                <a:solidFill>
                  <a:prstClr val="black"/>
                </a:solidFill>
              </a:rPr>
              <a:pPr>
                <a:defRPr/>
              </a:pPr>
              <a:t>‹#›</a:t>
            </a:fld>
            <a:endParaRPr lang="pl-PL" dirty="0">
              <a:solidFill>
                <a:prstClr val="black"/>
              </a:solidFill>
            </a:endParaRPr>
          </a:p>
        </p:txBody>
      </p:sp>
    </p:spTree>
    <p:extLst>
      <p:ext uri="{BB962C8B-B14F-4D97-AF65-F5344CB8AC3E}">
        <p14:creationId xmlns:p14="http://schemas.microsoft.com/office/powerpoint/2010/main" val="3150756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21" Type="http://schemas.openxmlformats.org/officeDocument/2006/relationships/image" Target="../media/image5.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2.jpeg"/><Relationship Id="rId3" Type="http://schemas.openxmlformats.org/officeDocument/2006/relationships/slideLayout" Target="../slideLayouts/slideLayout18.xml"/><Relationship Id="rId21" Type="http://schemas.openxmlformats.org/officeDocument/2006/relationships/image" Target="../media/image5.jpe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jpeg"/><Relationship Id="rId2" Type="http://schemas.openxmlformats.org/officeDocument/2006/relationships/slideLayout" Target="../slideLayouts/slideLayout17.xml"/><Relationship Id="rId16" Type="http://schemas.openxmlformats.org/officeDocument/2006/relationships/theme" Target="../theme/theme2.xml"/><Relationship Id="rId20"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3.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ymbol zastępczy daty 3" hidden="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6846F8B-9047-4E7E-94BE-4A12289374A7}" type="datetime1">
              <a:rPr lang="pl-PL">
                <a:solidFill>
                  <a:prstClr val="black">
                    <a:tint val="75000"/>
                  </a:prstClr>
                </a:solidFill>
              </a:rPr>
              <a:pPr>
                <a:defRPr/>
              </a:pPr>
              <a:t>2018-11-27</a:t>
            </a:fld>
            <a:endParaRPr lang="pl-PL">
              <a:solidFill>
                <a:prstClr val="black">
                  <a:tint val="75000"/>
                </a:prstClr>
              </a:solidFill>
            </a:endParaRPr>
          </a:p>
        </p:txBody>
      </p:sp>
      <p:sp>
        <p:nvSpPr>
          <p:cNvPr id="5" name="Symbol zastępczy stopki 4" hidden="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l-PL">
              <a:solidFill>
                <a:prstClr val="black">
                  <a:tint val="75000"/>
                </a:prstClr>
              </a:solidFill>
            </a:endParaRPr>
          </a:p>
        </p:txBody>
      </p:sp>
      <p:pic>
        <p:nvPicPr>
          <p:cNvPr id="1028" name="Picture 10" descr="WSL_prezentacja_SZABLONowe-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ymbol zastępczy tytułu 1"/>
          <p:cNvSpPr>
            <a:spLocks noGrp="1"/>
          </p:cNvSpPr>
          <p:nvPr>
            <p:ph type="title"/>
          </p:nvPr>
        </p:nvSpPr>
        <p:spPr>
          <a:xfrm>
            <a:off x="150813" y="533400"/>
            <a:ext cx="7427912" cy="663575"/>
          </a:xfrm>
          <a:prstGeom prst="rect">
            <a:avLst/>
          </a:prstGeom>
        </p:spPr>
        <p:txBody>
          <a:bodyPr vert="horz" lIns="91440" tIns="45720" rIns="91440" bIns="45720" rtlCol="0" anchor="t" anchorCtr="0">
            <a:normAutofit/>
          </a:bodyPr>
          <a:lstStyle/>
          <a:p>
            <a:r>
              <a:rPr lang="pl-PL" dirty="0"/>
              <a:t>Kliknij, aby edytować styl</a:t>
            </a:r>
          </a:p>
        </p:txBody>
      </p:sp>
      <p:sp>
        <p:nvSpPr>
          <p:cNvPr id="1030" name="Symbol zastępczy tekstu 2"/>
          <p:cNvSpPr>
            <a:spLocks noGrp="1"/>
          </p:cNvSpPr>
          <p:nvPr>
            <p:ph type="body" idx="1"/>
          </p:nvPr>
        </p:nvSpPr>
        <p:spPr bwMode="auto">
          <a:xfrm>
            <a:off x="150813" y="1601788"/>
            <a:ext cx="822960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6" name="Symbol zastępczy numeru slajdu 5"/>
          <p:cNvSpPr>
            <a:spLocks noGrp="1"/>
          </p:cNvSpPr>
          <p:nvPr>
            <p:ph type="sldNum" sz="quarter" idx="4"/>
          </p:nvPr>
        </p:nvSpPr>
        <p:spPr>
          <a:xfrm>
            <a:off x="6400800" y="209550"/>
            <a:ext cx="2135188" cy="474663"/>
          </a:xfrm>
          <a:prstGeom prst="rect">
            <a:avLst/>
          </a:prstGeom>
        </p:spPr>
        <p:txBody>
          <a:bodyPr vert="horz" lIns="91440" tIns="45720" rIns="91440" bIns="45720" rtlCol="0" anchor="ctr"/>
          <a:lstStyle>
            <a:lvl1pPr algn="r" fontAlgn="auto">
              <a:spcBef>
                <a:spcPts val="0"/>
              </a:spcBef>
              <a:spcAft>
                <a:spcPts val="0"/>
              </a:spcAft>
              <a:defRPr sz="1600">
                <a:solidFill>
                  <a:schemeClr val="tx1"/>
                </a:solidFill>
                <a:latin typeface="Arial" pitchFamily="34" charset="0"/>
                <a:cs typeface="Arial" pitchFamily="34" charset="0"/>
              </a:defRPr>
            </a:lvl1pPr>
          </a:lstStyle>
          <a:p>
            <a:pPr>
              <a:defRPr/>
            </a:pPr>
            <a:fld id="{3FF996B9-476A-4E16-989B-AD33045C9FD2}" type="slidenum">
              <a:rPr lang="pl-PL">
                <a:solidFill>
                  <a:prstClr val="black"/>
                </a:solidFill>
              </a:rPr>
              <a:pPr>
                <a:defRPr/>
              </a:pPr>
              <a:t>‹#›</a:t>
            </a:fld>
            <a:endParaRPr lang="pl-PL" dirty="0">
              <a:solidFill>
                <a:prstClr val="black"/>
              </a:solidFill>
            </a:endParaRPr>
          </a:p>
        </p:txBody>
      </p:sp>
      <p:grpSp>
        <p:nvGrpSpPr>
          <p:cNvPr id="12" name="Grupa 11"/>
          <p:cNvGrpSpPr/>
          <p:nvPr userDrawn="1"/>
        </p:nvGrpSpPr>
        <p:grpSpPr>
          <a:xfrm>
            <a:off x="0" y="5978755"/>
            <a:ext cx="9144000" cy="906629"/>
            <a:chOff x="0" y="5978755"/>
            <a:chExt cx="9144000" cy="906629"/>
          </a:xfrm>
        </p:grpSpPr>
        <p:pic>
          <p:nvPicPr>
            <p:cNvPr id="15" name="Obraz 14"/>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5978755"/>
              <a:ext cx="9144000" cy="906629"/>
            </a:xfrm>
            <a:prstGeom prst="rect">
              <a:avLst/>
            </a:prstGeom>
          </p:spPr>
        </p:pic>
        <p:pic>
          <p:nvPicPr>
            <p:cNvPr id="1033" name="Picture 9"/>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835696" y="6093296"/>
              <a:ext cx="2194208" cy="74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029904" y="6021288"/>
              <a:ext cx="1314450"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Obraz 1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139952" y="6216045"/>
              <a:ext cx="1975076" cy="432048"/>
            </a:xfrm>
            <a:prstGeom prst="rect">
              <a:avLst/>
            </a:prstGeom>
          </p:spPr>
        </p:pic>
      </p:grpSp>
    </p:spTree>
    <p:extLst>
      <p:ext uri="{BB962C8B-B14F-4D97-AF65-F5344CB8AC3E}">
        <p14:creationId xmlns:p14="http://schemas.microsoft.com/office/powerpoint/2010/main" val="242452094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hf hdr="0" ftr="0" dt="0"/>
  <p:txStyles>
    <p:titleStyle>
      <a:lvl1pPr algn="l" rtl="0" eaLnBrk="1" fontAlgn="base" hangingPunct="1">
        <a:spcBef>
          <a:spcPct val="0"/>
        </a:spcBef>
        <a:spcAft>
          <a:spcPct val="0"/>
        </a:spcAft>
        <a:defRPr kern="1200" cap="all">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a:solidFill>
            <a:schemeClr val="tx1"/>
          </a:solidFill>
          <a:latin typeface="Arial" charset="0"/>
          <a:cs typeface="Arial" charset="0"/>
        </a:defRPr>
      </a:lvl2pPr>
      <a:lvl3pPr algn="l" rtl="0" eaLnBrk="1" fontAlgn="base" hangingPunct="1">
        <a:spcBef>
          <a:spcPct val="0"/>
        </a:spcBef>
        <a:spcAft>
          <a:spcPct val="0"/>
        </a:spcAft>
        <a:defRPr>
          <a:solidFill>
            <a:schemeClr val="tx1"/>
          </a:solidFill>
          <a:latin typeface="Arial" charset="0"/>
          <a:cs typeface="Arial" charset="0"/>
        </a:defRPr>
      </a:lvl3pPr>
      <a:lvl4pPr algn="l" rtl="0" eaLnBrk="1" fontAlgn="base" hangingPunct="1">
        <a:spcBef>
          <a:spcPct val="0"/>
        </a:spcBef>
        <a:spcAft>
          <a:spcPct val="0"/>
        </a:spcAft>
        <a:defRPr>
          <a:solidFill>
            <a:schemeClr val="tx1"/>
          </a:solidFill>
          <a:latin typeface="Arial" charset="0"/>
          <a:cs typeface="Arial" charset="0"/>
        </a:defRPr>
      </a:lvl4pPr>
      <a:lvl5pPr algn="l" rtl="0" eaLnBrk="1" fontAlgn="base" hangingPunct="1">
        <a:spcBef>
          <a:spcPct val="0"/>
        </a:spcBef>
        <a:spcAft>
          <a:spcPct val="0"/>
        </a:spcAft>
        <a:defRPr>
          <a:solidFill>
            <a:schemeClr val="tx1"/>
          </a:solidFill>
          <a:latin typeface="Arial" charset="0"/>
          <a:cs typeface="Arial" charset="0"/>
        </a:defRPr>
      </a:lvl5pPr>
      <a:lvl6pPr marL="457200" algn="l" rtl="0" eaLnBrk="1" fontAlgn="base" hangingPunct="1">
        <a:spcBef>
          <a:spcPct val="0"/>
        </a:spcBef>
        <a:spcAft>
          <a:spcPct val="0"/>
        </a:spcAft>
        <a:defRPr>
          <a:solidFill>
            <a:schemeClr val="tx1"/>
          </a:solidFill>
          <a:latin typeface="Arial" charset="0"/>
          <a:cs typeface="Arial" charset="0"/>
        </a:defRPr>
      </a:lvl6pPr>
      <a:lvl7pPr marL="914400" algn="l" rtl="0" eaLnBrk="1" fontAlgn="base" hangingPunct="1">
        <a:spcBef>
          <a:spcPct val="0"/>
        </a:spcBef>
        <a:spcAft>
          <a:spcPct val="0"/>
        </a:spcAft>
        <a:defRPr>
          <a:solidFill>
            <a:schemeClr val="tx1"/>
          </a:solidFill>
          <a:latin typeface="Arial" charset="0"/>
          <a:cs typeface="Arial" charset="0"/>
        </a:defRPr>
      </a:lvl7pPr>
      <a:lvl8pPr marL="1371600" algn="l" rtl="0" eaLnBrk="1" fontAlgn="base" hangingPunct="1">
        <a:spcBef>
          <a:spcPct val="0"/>
        </a:spcBef>
        <a:spcAft>
          <a:spcPct val="0"/>
        </a:spcAft>
        <a:defRPr>
          <a:solidFill>
            <a:schemeClr val="tx1"/>
          </a:solidFill>
          <a:latin typeface="Arial" charset="0"/>
          <a:cs typeface="Arial" charset="0"/>
        </a:defRPr>
      </a:lvl8pPr>
      <a:lvl9pPr marL="1828800" algn="l" rtl="0" eaLnBrk="1" fontAlgn="base" hangingPunct="1">
        <a:spcBef>
          <a:spcPct val="0"/>
        </a:spcBef>
        <a:spcAft>
          <a:spcPct val="0"/>
        </a:spcAft>
        <a:defRPr>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rgbClr val="FBAA29"/>
        </a:buClr>
        <a:buFont typeface="Wingdings" pitchFamily="2" charset="2"/>
        <a:buChar char="§"/>
        <a:defRPr sz="16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Wingdings" pitchFamily="2" charset="2"/>
        <a:buChar char="§"/>
        <a:defRPr sz="16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lr>
          <a:srgbClr val="FBAA29"/>
        </a:buClr>
        <a:buFont typeface="Wingdings" pitchFamily="2" charset="2"/>
        <a:buChar char="§"/>
        <a:defRPr sz="16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Wingdings" pitchFamily="2" charset="2"/>
        <a:buChar char="§"/>
        <a:defRPr sz="16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Clr>
          <a:srgbClr val="FBAA29"/>
        </a:buClr>
        <a:buFont typeface="Wingdings" pitchFamily="2" charset="2"/>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ymbol zastępczy daty 3" hidden="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6846F8B-9047-4E7E-94BE-4A12289374A7}" type="datetime1">
              <a:rPr lang="pl-PL">
                <a:solidFill>
                  <a:prstClr val="black">
                    <a:tint val="75000"/>
                  </a:prstClr>
                </a:solidFill>
              </a:rPr>
              <a:pPr>
                <a:defRPr/>
              </a:pPr>
              <a:t>2018-11-27</a:t>
            </a:fld>
            <a:endParaRPr lang="pl-PL">
              <a:solidFill>
                <a:prstClr val="black">
                  <a:tint val="75000"/>
                </a:prstClr>
              </a:solidFill>
            </a:endParaRPr>
          </a:p>
        </p:txBody>
      </p:sp>
      <p:sp>
        <p:nvSpPr>
          <p:cNvPr id="5" name="Symbol zastępczy stopki 4" hidden="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l-PL">
              <a:solidFill>
                <a:prstClr val="black">
                  <a:tint val="75000"/>
                </a:prstClr>
              </a:solidFill>
            </a:endParaRPr>
          </a:p>
        </p:txBody>
      </p:sp>
      <p:pic>
        <p:nvPicPr>
          <p:cNvPr id="1028" name="Picture 10" descr="WSL_prezentacja_SZABLONowe-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ymbol zastępczy tytułu 1"/>
          <p:cNvSpPr>
            <a:spLocks noGrp="1"/>
          </p:cNvSpPr>
          <p:nvPr>
            <p:ph type="title"/>
          </p:nvPr>
        </p:nvSpPr>
        <p:spPr>
          <a:xfrm>
            <a:off x="150813" y="533400"/>
            <a:ext cx="7427912" cy="663575"/>
          </a:xfrm>
          <a:prstGeom prst="rect">
            <a:avLst/>
          </a:prstGeom>
        </p:spPr>
        <p:txBody>
          <a:bodyPr vert="horz" lIns="91440" tIns="45720" rIns="91440" bIns="45720" rtlCol="0" anchor="t" anchorCtr="0">
            <a:normAutofit/>
          </a:bodyPr>
          <a:lstStyle/>
          <a:p>
            <a:r>
              <a:rPr lang="pl-PL" dirty="0"/>
              <a:t>Kliknij, aby edytować styl</a:t>
            </a:r>
          </a:p>
        </p:txBody>
      </p:sp>
      <p:sp>
        <p:nvSpPr>
          <p:cNvPr id="1030" name="Symbol zastępczy tekstu 2"/>
          <p:cNvSpPr>
            <a:spLocks noGrp="1"/>
          </p:cNvSpPr>
          <p:nvPr>
            <p:ph type="body" idx="1"/>
          </p:nvPr>
        </p:nvSpPr>
        <p:spPr bwMode="auto">
          <a:xfrm>
            <a:off x="150813" y="1601788"/>
            <a:ext cx="822960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6" name="Symbol zastępczy numeru slajdu 5"/>
          <p:cNvSpPr>
            <a:spLocks noGrp="1"/>
          </p:cNvSpPr>
          <p:nvPr>
            <p:ph type="sldNum" sz="quarter" idx="4"/>
          </p:nvPr>
        </p:nvSpPr>
        <p:spPr>
          <a:xfrm>
            <a:off x="6400800" y="209550"/>
            <a:ext cx="2135188" cy="474663"/>
          </a:xfrm>
          <a:prstGeom prst="rect">
            <a:avLst/>
          </a:prstGeom>
        </p:spPr>
        <p:txBody>
          <a:bodyPr vert="horz" lIns="91440" tIns="45720" rIns="91440" bIns="45720" rtlCol="0" anchor="ctr"/>
          <a:lstStyle>
            <a:lvl1pPr algn="r" fontAlgn="auto">
              <a:spcBef>
                <a:spcPts val="0"/>
              </a:spcBef>
              <a:spcAft>
                <a:spcPts val="0"/>
              </a:spcAft>
              <a:defRPr sz="1600">
                <a:solidFill>
                  <a:schemeClr val="tx1"/>
                </a:solidFill>
                <a:latin typeface="Arial" pitchFamily="34" charset="0"/>
                <a:cs typeface="Arial" pitchFamily="34" charset="0"/>
              </a:defRPr>
            </a:lvl1pPr>
          </a:lstStyle>
          <a:p>
            <a:pPr>
              <a:defRPr/>
            </a:pPr>
            <a:fld id="{3FF996B9-476A-4E16-989B-AD33045C9FD2}" type="slidenum">
              <a:rPr lang="pl-PL">
                <a:solidFill>
                  <a:prstClr val="black"/>
                </a:solidFill>
              </a:rPr>
              <a:pPr>
                <a:defRPr/>
              </a:pPr>
              <a:t>‹#›</a:t>
            </a:fld>
            <a:endParaRPr lang="pl-PL" dirty="0">
              <a:solidFill>
                <a:prstClr val="black"/>
              </a:solidFill>
            </a:endParaRPr>
          </a:p>
        </p:txBody>
      </p:sp>
      <p:grpSp>
        <p:nvGrpSpPr>
          <p:cNvPr id="12" name="Grupa 11"/>
          <p:cNvGrpSpPr/>
          <p:nvPr userDrawn="1"/>
        </p:nvGrpSpPr>
        <p:grpSpPr>
          <a:xfrm>
            <a:off x="0" y="5978755"/>
            <a:ext cx="9144000" cy="906629"/>
            <a:chOff x="0" y="5978755"/>
            <a:chExt cx="9144000" cy="906629"/>
          </a:xfrm>
        </p:grpSpPr>
        <p:pic>
          <p:nvPicPr>
            <p:cNvPr id="15" name="Obraz 14"/>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5978755"/>
              <a:ext cx="9144000" cy="906629"/>
            </a:xfrm>
            <a:prstGeom prst="rect">
              <a:avLst/>
            </a:prstGeom>
          </p:spPr>
        </p:pic>
        <p:pic>
          <p:nvPicPr>
            <p:cNvPr id="1033" name="Picture 9"/>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835696" y="6093296"/>
              <a:ext cx="2194208" cy="74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029904" y="6021288"/>
              <a:ext cx="1314450"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Obraz 1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139952" y="6216045"/>
              <a:ext cx="1975076" cy="432048"/>
            </a:xfrm>
            <a:prstGeom prst="rect">
              <a:avLst/>
            </a:prstGeom>
          </p:spPr>
        </p:pic>
      </p:grpSp>
    </p:spTree>
    <p:extLst>
      <p:ext uri="{BB962C8B-B14F-4D97-AF65-F5344CB8AC3E}">
        <p14:creationId xmlns:p14="http://schemas.microsoft.com/office/powerpoint/2010/main" val="47973271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Lst>
  <p:hf hdr="0" ftr="0" dt="0"/>
  <p:txStyles>
    <p:titleStyle>
      <a:lvl1pPr algn="l" rtl="0" eaLnBrk="1" fontAlgn="base" hangingPunct="1">
        <a:spcBef>
          <a:spcPct val="0"/>
        </a:spcBef>
        <a:spcAft>
          <a:spcPct val="0"/>
        </a:spcAft>
        <a:defRPr kern="1200" cap="all">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a:solidFill>
            <a:schemeClr val="tx1"/>
          </a:solidFill>
          <a:latin typeface="Arial" charset="0"/>
          <a:cs typeface="Arial" charset="0"/>
        </a:defRPr>
      </a:lvl2pPr>
      <a:lvl3pPr algn="l" rtl="0" eaLnBrk="1" fontAlgn="base" hangingPunct="1">
        <a:spcBef>
          <a:spcPct val="0"/>
        </a:spcBef>
        <a:spcAft>
          <a:spcPct val="0"/>
        </a:spcAft>
        <a:defRPr>
          <a:solidFill>
            <a:schemeClr val="tx1"/>
          </a:solidFill>
          <a:latin typeface="Arial" charset="0"/>
          <a:cs typeface="Arial" charset="0"/>
        </a:defRPr>
      </a:lvl3pPr>
      <a:lvl4pPr algn="l" rtl="0" eaLnBrk="1" fontAlgn="base" hangingPunct="1">
        <a:spcBef>
          <a:spcPct val="0"/>
        </a:spcBef>
        <a:spcAft>
          <a:spcPct val="0"/>
        </a:spcAft>
        <a:defRPr>
          <a:solidFill>
            <a:schemeClr val="tx1"/>
          </a:solidFill>
          <a:latin typeface="Arial" charset="0"/>
          <a:cs typeface="Arial" charset="0"/>
        </a:defRPr>
      </a:lvl4pPr>
      <a:lvl5pPr algn="l" rtl="0" eaLnBrk="1" fontAlgn="base" hangingPunct="1">
        <a:spcBef>
          <a:spcPct val="0"/>
        </a:spcBef>
        <a:spcAft>
          <a:spcPct val="0"/>
        </a:spcAft>
        <a:defRPr>
          <a:solidFill>
            <a:schemeClr val="tx1"/>
          </a:solidFill>
          <a:latin typeface="Arial" charset="0"/>
          <a:cs typeface="Arial" charset="0"/>
        </a:defRPr>
      </a:lvl5pPr>
      <a:lvl6pPr marL="457200" algn="l" rtl="0" eaLnBrk="1" fontAlgn="base" hangingPunct="1">
        <a:spcBef>
          <a:spcPct val="0"/>
        </a:spcBef>
        <a:spcAft>
          <a:spcPct val="0"/>
        </a:spcAft>
        <a:defRPr>
          <a:solidFill>
            <a:schemeClr val="tx1"/>
          </a:solidFill>
          <a:latin typeface="Arial" charset="0"/>
          <a:cs typeface="Arial" charset="0"/>
        </a:defRPr>
      </a:lvl6pPr>
      <a:lvl7pPr marL="914400" algn="l" rtl="0" eaLnBrk="1" fontAlgn="base" hangingPunct="1">
        <a:spcBef>
          <a:spcPct val="0"/>
        </a:spcBef>
        <a:spcAft>
          <a:spcPct val="0"/>
        </a:spcAft>
        <a:defRPr>
          <a:solidFill>
            <a:schemeClr val="tx1"/>
          </a:solidFill>
          <a:latin typeface="Arial" charset="0"/>
          <a:cs typeface="Arial" charset="0"/>
        </a:defRPr>
      </a:lvl7pPr>
      <a:lvl8pPr marL="1371600" algn="l" rtl="0" eaLnBrk="1" fontAlgn="base" hangingPunct="1">
        <a:spcBef>
          <a:spcPct val="0"/>
        </a:spcBef>
        <a:spcAft>
          <a:spcPct val="0"/>
        </a:spcAft>
        <a:defRPr>
          <a:solidFill>
            <a:schemeClr val="tx1"/>
          </a:solidFill>
          <a:latin typeface="Arial" charset="0"/>
          <a:cs typeface="Arial" charset="0"/>
        </a:defRPr>
      </a:lvl8pPr>
      <a:lvl9pPr marL="1828800" algn="l" rtl="0" eaLnBrk="1" fontAlgn="base" hangingPunct="1">
        <a:spcBef>
          <a:spcPct val="0"/>
        </a:spcBef>
        <a:spcAft>
          <a:spcPct val="0"/>
        </a:spcAft>
        <a:defRPr>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rgbClr val="FBAA29"/>
        </a:buClr>
        <a:buFont typeface="Wingdings" pitchFamily="2" charset="2"/>
        <a:buChar char="§"/>
        <a:defRPr sz="16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Wingdings" pitchFamily="2" charset="2"/>
        <a:buChar char="§"/>
        <a:defRPr sz="16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lr>
          <a:srgbClr val="FBAA29"/>
        </a:buClr>
        <a:buFont typeface="Wingdings" pitchFamily="2" charset="2"/>
        <a:buChar char="§"/>
        <a:defRPr sz="16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Wingdings" pitchFamily="2" charset="2"/>
        <a:buChar char="§"/>
        <a:defRPr sz="16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Clr>
          <a:srgbClr val="FBAA29"/>
        </a:buClr>
        <a:buFont typeface="Wingdings" pitchFamily="2" charset="2"/>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323529" y="3808413"/>
            <a:ext cx="8363272" cy="1564803"/>
          </a:xfrm>
        </p:spPr>
        <p:txBody>
          <a:bodyPr>
            <a:noAutofit/>
          </a:bodyPr>
          <a:lstStyle/>
          <a:p>
            <a:pPr fontAlgn="auto">
              <a:spcAft>
                <a:spcPts val="0"/>
              </a:spcAft>
              <a:defRPr/>
            </a:pPr>
            <a:r>
              <a:rPr lang="pl-PL" sz="1400" dirty="0"/>
              <a:t>Projekt: </a:t>
            </a:r>
            <a:r>
              <a:rPr lang="pl-PL" sz="1400" b="1" dirty="0"/>
              <a:t>„LOGISTYKA STAWIA NA TECHNIKA – podnoszenie kwalifikacji zawodowych uczniów zawodu technik logistyk poprawiające ich zdolności </a:t>
            </a:r>
            <a:br>
              <a:rPr lang="pl-PL" sz="1400" b="1" dirty="0"/>
            </a:br>
            <a:r>
              <a:rPr lang="pl-PL" sz="1400" b="1" dirty="0"/>
              <a:t>do zdobycia zatrudnienia” </a:t>
            </a:r>
            <a:r>
              <a:rPr lang="pl-PL" sz="1400" dirty="0"/>
              <a:t/>
            </a:r>
            <a:br>
              <a:rPr lang="pl-PL" sz="1400" dirty="0"/>
            </a:br>
            <a:r>
              <a:rPr lang="pl-PL" sz="1400" dirty="0"/>
              <a:t/>
            </a:r>
            <a:br>
              <a:rPr lang="pl-PL" sz="1400" dirty="0"/>
            </a:br>
            <a:r>
              <a:rPr lang="pl-PL" sz="1400" dirty="0"/>
              <a:t>NUMER PROJEKTU: </a:t>
            </a:r>
            <a:r>
              <a:rPr lang="pl-PL" sz="1400" b="1" dirty="0"/>
              <a:t>RPWP.08.03.01-30-0052/16</a:t>
            </a:r>
          </a:p>
        </p:txBody>
      </p:sp>
    </p:spTree>
    <p:extLst>
      <p:ext uri="{BB962C8B-B14F-4D97-AF65-F5344CB8AC3E}">
        <p14:creationId xmlns:p14="http://schemas.microsoft.com/office/powerpoint/2010/main" val="14821954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rzędowe - zastosowanie</a:t>
            </a:r>
            <a:endParaRPr lang="pl-PL"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238" y="1400175"/>
            <a:ext cx="6105525"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ymbol zastępczy numeru slajdu 2"/>
          <p:cNvSpPr>
            <a:spLocks noGrp="1"/>
          </p:cNvSpPr>
          <p:nvPr>
            <p:ph type="sldNum" sz="quarter" idx="12"/>
          </p:nvPr>
        </p:nvSpPr>
        <p:spPr/>
        <p:txBody>
          <a:bodyPr/>
          <a:lstStyle/>
          <a:p>
            <a:fld id="{B233ABF3-37F6-46FB-A48C-09F066ED39BC}" type="slidenum">
              <a:rPr lang="pl-PL" smtClean="0"/>
              <a:t>10</a:t>
            </a:fld>
            <a:endParaRPr lang="pl-PL"/>
          </a:p>
        </p:txBody>
      </p:sp>
    </p:spTree>
    <p:extLst>
      <p:ext uri="{BB962C8B-B14F-4D97-AF65-F5344CB8AC3E}">
        <p14:creationId xmlns:p14="http://schemas.microsoft.com/office/powerpoint/2010/main" val="3798674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rzędowe - zastosowanie</a:t>
            </a:r>
            <a:endParaRPr lang="pl-PL"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1385888"/>
            <a:ext cx="6134100"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ymbol zastępczy numeru slajdu 2"/>
          <p:cNvSpPr>
            <a:spLocks noGrp="1"/>
          </p:cNvSpPr>
          <p:nvPr>
            <p:ph type="sldNum" sz="quarter" idx="12"/>
          </p:nvPr>
        </p:nvSpPr>
        <p:spPr/>
        <p:txBody>
          <a:bodyPr/>
          <a:lstStyle/>
          <a:p>
            <a:fld id="{B233ABF3-37F6-46FB-A48C-09F066ED39BC}" type="slidenum">
              <a:rPr lang="pl-PL" smtClean="0"/>
              <a:t>11</a:t>
            </a:fld>
            <a:endParaRPr lang="pl-PL"/>
          </a:p>
        </p:txBody>
      </p:sp>
    </p:spTree>
    <p:extLst>
      <p:ext uri="{BB962C8B-B14F-4D97-AF65-F5344CB8AC3E}">
        <p14:creationId xmlns:p14="http://schemas.microsoft.com/office/powerpoint/2010/main" val="3360234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Konstrukcja regału</a:t>
            </a:r>
            <a:endParaRPr lang="pl-PL"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62" y="957488"/>
            <a:ext cx="7534275"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Prostokąt 9"/>
          <p:cNvSpPr/>
          <p:nvPr/>
        </p:nvSpPr>
        <p:spPr>
          <a:xfrm>
            <a:off x="5076055" y="5284461"/>
            <a:ext cx="1752805" cy="432048"/>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pl-PL" sz="1600" dirty="0" smtClean="0"/>
              <a:t>Rama regału</a:t>
            </a:r>
            <a:endParaRPr lang="pl-PL" sz="1600" dirty="0"/>
          </a:p>
        </p:txBody>
      </p:sp>
      <p:cxnSp>
        <p:nvCxnSpPr>
          <p:cNvPr id="14" name="Łącznik prosty ze strzałką 13"/>
          <p:cNvCxnSpPr/>
          <p:nvPr/>
        </p:nvCxnSpPr>
        <p:spPr>
          <a:xfrm flipH="1" flipV="1">
            <a:off x="4932040" y="5013506"/>
            <a:ext cx="1020419" cy="25339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Prostokąt 15"/>
          <p:cNvSpPr/>
          <p:nvPr/>
        </p:nvSpPr>
        <p:spPr>
          <a:xfrm>
            <a:off x="4017640" y="1415758"/>
            <a:ext cx="914400" cy="4074559"/>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sz="1600" dirty="0" smtClean="0"/>
          </a:p>
        </p:txBody>
      </p:sp>
      <p:sp>
        <p:nvSpPr>
          <p:cNvPr id="17" name="Symbol zastępczy numeru slajdu 16"/>
          <p:cNvSpPr>
            <a:spLocks noGrp="1"/>
          </p:cNvSpPr>
          <p:nvPr>
            <p:ph type="sldNum" sz="quarter" idx="12"/>
          </p:nvPr>
        </p:nvSpPr>
        <p:spPr/>
        <p:txBody>
          <a:bodyPr/>
          <a:lstStyle/>
          <a:p>
            <a:fld id="{B233ABF3-37F6-46FB-A48C-09F066ED39BC}" type="slidenum">
              <a:rPr lang="pl-PL" smtClean="0"/>
              <a:t>12</a:t>
            </a:fld>
            <a:endParaRPr lang="pl-PL"/>
          </a:p>
        </p:txBody>
      </p:sp>
    </p:spTree>
    <p:extLst>
      <p:ext uri="{BB962C8B-B14F-4D97-AF65-F5344CB8AC3E}">
        <p14:creationId xmlns:p14="http://schemas.microsoft.com/office/powerpoint/2010/main" val="4023025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Konstrukcja regału</a:t>
            </a:r>
            <a:endParaRPr lang="pl-PL"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60" y="984106"/>
            <a:ext cx="7534275"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Prostokąt 9"/>
          <p:cNvSpPr/>
          <p:nvPr/>
        </p:nvSpPr>
        <p:spPr>
          <a:xfrm>
            <a:off x="3811379" y="5306059"/>
            <a:ext cx="1752805" cy="432048"/>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pl-PL" sz="1600" dirty="0" smtClean="0"/>
              <a:t>Poprzeczka nośna</a:t>
            </a:r>
            <a:endParaRPr lang="pl-PL" sz="1600" dirty="0"/>
          </a:p>
        </p:txBody>
      </p:sp>
      <p:cxnSp>
        <p:nvCxnSpPr>
          <p:cNvPr id="14" name="Łącznik prosty ze strzałką 13"/>
          <p:cNvCxnSpPr>
            <a:endCxn id="16" idx="3"/>
          </p:cNvCxnSpPr>
          <p:nvPr/>
        </p:nvCxnSpPr>
        <p:spPr>
          <a:xfrm flipH="1" flipV="1">
            <a:off x="3859126" y="3842894"/>
            <a:ext cx="828656" cy="1463165"/>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Prostokąt 15"/>
          <p:cNvSpPr/>
          <p:nvPr/>
        </p:nvSpPr>
        <p:spPr>
          <a:xfrm rot="6492476">
            <a:off x="3670390" y="2546194"/>
            <a:ext cx="549023" cy="2071868"/>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sz="1600" dirty="0" smtClean="0"/>
          </a:p>
        </p:txBody>
      </p:sp>
      <p:sp>
        <p:nvSpPr>
          <p:cNvPr id="5" name="Symbol zastępczy numeru slajdu 4"/>
          <p:cNvSpPr>
            <a:spLocks noGrp="1"/>
          </p:cNvSpPr>
          <p:nvPr>
            <p:ph type="sldNum" sz="quarter" idx="12"/>
          </p:nvPr>
        </p:nvSpPr>
        <p:spPr/>
        <p:txBody>
          <a:bodyPr/>
          <a:lstStyle/>
          <a:p>
            <a:fld id="{B233ABF3-37F6-46FB-A48C-09F066ED39BC}" type="slidenum">
              <a:rPr lang="pl-PL" smtClean="0"/>
              <a:t>13</a:t>
            </a:fld>
            <a:endParaRPr lang="pl-PL"/>
          </a:p>
        </p:txBody>
      </p:sp>
    </p:spTree>
    <p:extLst>
      <p:ext uri="{BB962C8B-B14F-4D97-AF65-F5344CB8AC3E}">
        <p14:creationId xmlns:p14="http://schemas.microsoft.com/office/powerpoint/2010/main" val="1080677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Konstrukcja regału</a:t>
            </a:r>
            <a:endParaRPr lang="pl-PL"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62" y="988020"/>
            <a:ext cx="7534275"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Łącznik prosty ze strzałką 6"/>
          <p:cNvCxnSpPr/>
          <p:nvPr/>
        </p:nvCxnSpPr>
        <p:spPr>
          <a:xfrm flipV="1">
            <a:off x="3347864" y="1679848"/>
            <a:ext cx="216024" cy="1584176"/>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Łącznik prosty ze strzałką 8"/>
          <p:cNvCxnSpPr/>
          <p:nvPr/>
        </p:nvCxnSpPr>
        <p:spPr>
          <a:xfrm>
            <a:off x="3347864" y="3353048"/>
            <a:ext cx="1440160" cy="576064"/>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Prostokąt 9"/>
          <p:cNvSpPr/>
          <p:nvPr/>
        </p:nvSpPr>
        <p:spPr>
          <a:xfrm>
            <a:off x="1427434" y="2039888"/>
            <a:ext cx="1752805" cy="864096"/>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pl-PL" sz="1600" dirty="0" smtClean="0"/>
              <a:t>Gniazdo magazynowe (regałowe)</a:t>
            </a:r>
            <a:endParaRPr lang="pl-PL" sz="1600" dirty="0"/>
          </a:p>
        </p:txBody>
      </p:sp>
      <p:sp>
        <p:nvSpPr>
          <p:cNvPr id="3" name="Symbol zastępczy numeru slajdu 2"/>
          <p:cNvSpPr>
            <a:spLocks noGrp="1"/>
          </p:cNvSpPr>
          <p:nvPr>
            <p:ph type="sldNum" sz="quarter" idx="12"/>
          </p:nvPr>
        </p:nvSpPr>
        <p:spPr/>
        <p:txBody>
          <a:bodyPr/>
          <a:lstStyle/>
          <a:p>
            <a:fld id="{B233ABF3-37F6-46FB-A48C-09F066ED39BC}" type="slidenum">
              <a:rPr lang="pl-PL" smtClean="0"/>
              <a:t>14</a:t>
            </a:fld>
            <a:endParaRPr lang="pl-PL"/>
          </a:p>
        </p:txBody>
      </p:sp>
    </p:spTree>
    <p:extLst>
      <p:ext uri="{BB962C8B-B14F-4D97-AF65-F5344CB8AC3E}">
        <p14:creationId xmlns:p14="http://schemas.microsoft.com/office/powerpoint/2010/main" val="3133579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Konstrukcja regału</a:t>
            </a:r>
            <a:endParaRPr lang="pl-PL"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63" y="979471"/>
            <a:ext cx="7534275"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Prostokąt 9"/>
          <p:cNvSpPr/>
          <p:nvPr/>
        </p:nvSpPr>
        <p:spPr>
          <a:xfrm>
            <a:off x="4535786" y="2467826"/>
            <a:ext cx="2232248" cy="1584176"/>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pl-PL" sz="1600" dirty="0" smtClean="0"/>
              <a:t>Możliwość regulacji wysokości gniazda magazynowego dzięki perforacji ram konstrukcyjnych regałów</a:t>
            </a:r>
            <a:endParaRPr lang="pl-PL" sz="1600" dirty="0"/>
          </a:p>
        </p:txBody>
      </p:sp>
      <p:cxnSp>
        <p:nvCxnSpPr>
          <p:cNvPr id="4" name="Łącznik prosty ze strzałką 3"/>
          <p:cNvCxnSpPr/>
          <p:nvPr/>
        </p:nvCxnSpPr>
        <p:spPr>
          <a:xfrm>
            <a:off x="4103948" y="2178877"/>
            <a:ext cx="72008" cy="1296144"/>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Symbol zastępczy numeru slajdu 4"/>
          <p:cNvSpPr>
            <a:spLocks noGrp="1"/>
          </p:cNvSpPr>
          <p:nvPr>
            <p:ph type="sldNum" sz="quarter" idx="12"/>
          </p:nvPr>
        </p:nvSpPr>
        <p:spPr/>
        <p:txBody>
          <a:bodyPr/>
          <a:lstStyle/>
          <a:p>
            <a:fld id="{B233ABF3-37F6-46FB-A48C-09F066ED39BC}" type="slidenum">
              <a:rPr lang="pl-PL" smtClean="0"/>
              <a:t>15</a:t>
            </a:fld>
            <a:endParaRPr lang="pl-PL"/>
          </a:p>
        </p:txBody>
      </p:sp>
    </p:spTree>
    <p:extLst>
      <p:ext uri="{BB962C8B-B14F-4D97-AF65-F5344CB8AC3E}">
        <p14:creationId xmlns:p14="http://schemas.microsoft.com/office/powerpoint/2010/main" val="2373911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Łączenie ramy z poprzeczką nośną</a:t>
            </a:r>
            <a:endParaRPr lang="pl-PL"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941494"/>
            <a:ext cx="7496175"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rostokąt 4"/>
          <p:cNvSpPr/>
          <p:nvPr/>
        </p:nvSpPr>
        <p:spPr>
          <a:xfrm>
            <a:off x="4860032" y="1700808"/>
            <a:ext cx="2232248" cy="1152128"/>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pl-PL" sz="1600" dirty="0" smtClean="0"/>
              <a:t>perforacje ram konstrukcyjnych regałów i poprzeczek nośnych</a:t>
            </a:r>
            <a:endParaRPr lang="pl-PL" sz="1600" dirty="0"/>
          </a:p>
        </p:txBody>
      </p:sp>
      <p:cxnSp>
        <p:nvCxnSpPr>
          <p:cNvPr id="6" name="Łącznik prosty ze strzałką 5"/>
          <p:cNvCxnSpPr>
            <a:stCxn id="5" idx="1"/>
          </p:cNvCxnSpPr>
          <p:nvPr/>
        </p:nvCxnSpPr>
        <p:spPr>
          <a:xfrm flipH="1" flipV="1">
            <a:off x="4067944" y="2204864"/>
            <a:ext cx="792088" cy="7200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Łącznik prosty ze strzałką 7"/>
          <p:cNvCxnSpPr>
            <a:stCxn id="5" idx="1"/>
          </p:cNvCxnSpPr>
          <p:nvPr/>
        </p:nvCxnSpPr>
        <p:spPr>
          <a:xfrm flipH="1">
            <a:off x="4067944" y="2276872"/>
            <a:ext cx="792088" cy="576064"/>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Symbol zastępczy numeru slajdu 8"/>
          <p:cNvSpPr>
            <a:spLocks noGrp="1"/>
          </p:cNvSpPr>
          <p:nvPr>
            <p:ph type="sldNum" sz="quarter" idx="12"/>
          </p:nvPr>
        </p:nvSpPr>
        <p:spPr/>
        <p:txBody>
          <a:bodyPr/>
          <a:lstStyle/>
          <a:p>
            <a:fld id="{B233ABF3-37F6-46FB-A48C-09F066ED39BC}" type="slidenum">
              <a:rPr lang="pl-PL" smtClean="0"/>
              <a:t>16</a:t>
            </a:fld>
            <a:endParaRPr lang="pl-PL"/>
          </a:p>
        </p:txBody>
      </p:sp>
    </p:spTree>
    <p:extLst>
      <p:ext uri="{BB962C8B-B14F-4D97-AF65-F5344CB8AC3E}">
        <p14:creationId xmlns:p14="http://schemas.microsoft.com/office/powerpoint/2010/main" val="1313099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smtClean="0"/>
              <a:t>Regały rzędowe jednostanowiskowe</a:t>
            </a:r>
            <a:endParaRPr lang="pl-PL" dirty="0"/>
          </a:p>
        </p:txBody>
      </p:sp>
      <p:sp>
        <p:nvSpPr>
          <p:cNvPr id="4" name="Symbol zastępczy zawartości 3"/>
          <p:cNvSpPr>
            <a:spLocks noGrp="1"/>
          </p:cNvSpPr>
          <p:nvPr>
            <p:ph idx="1"/>
          </p:nvPr>
        </p:nvSpPr>
        <p:spPr>
          <a:xfrm>
            <a:off x="4932040" y="1600200"/>
            <a:ext cx="3754760" cy="4525963"/>
          </a:xfrm>
        </p:spPr>
        <p:txBody>
          <a:bodyPr>
            <a:normAutofit/>
          </a:bodyPr>
          <a:lstStyle/>
          <a:p>
            <a:pPr marL="0" indent="0">
              <a:buNone/>
            </a:pPr>
            <a:r>
              <a:rPr lang="pl-PL" sz="2000" dirty="0"/>
              <a:t>Regały jednostanowiskowe przeznaczone są do składowania </a:t>
            </a:r>
            <a:r>
              <a:rPr lang="pl-PL" sz="2000" b="1" dirty="0"/>
              <a:t>dużych ilości ciężkich produktów </a:t>
            </a:r>
            <a:r>
              <a:rPr lang="pl-PL" sz="2000" dirty="0"/>
              <a:t>w pojemnikach, </a:t>
            </a:r>
            <a:r>
              <a:rPr lang="pl-PL" sz="2000" dirty="0" err="1"/>
              <a:t>koszopaletach</a:t>
            </a:r>
            <a:r>
              <a:rPr lang="pl-PL" sz="2000" dirty="0"/>
              <a:t> lub na paletach EUR składowanych w porzecznie. Regały przenoszą pomiędzy dwoma ramami na każdym poziomie pojedynczą jednostkę ładunkową.</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10568"/>
            <a:ext cx="4362450"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ymbol zastępczy numeru slajdu 4"/>
          <p:cNvSpPr>
            <a:spLocks noGrp="1"/>
          </p:cNvSpPr>
          <p:nvPr>
            <p:ph type="sldNum" sz="quarter" idx="12"/>
          </p:nvPr>
        </p:nvSpPr>
        <p:spPr/>
        <p:txBody>
          <a:bodyPr/>
          <a:lstStyle/>
          <a:p>
            <a:fld id="{B233ABF3-37F6-46FB-A48C-09F066ED39BC}" type="slidenum">
              <a:rPr lang="pl-PL" smtClean="0"/>
              <a:t>17</a:t>
            </a:fld>
            <a:endParaRPr lang="pl-PL"/>
          </a:p>
        </p:txBody>
      </p:sp>
    </p:spTree>
    <p:extLst>
      <p:ext uri="{BB962C8B-B14F-4D97-AF65-F5344CB8AC3E}">
        <p14:creationId xmlns:p14="http://schemas.microsoft.com/office/powerpoint/2010/main" val="355324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150" y="347663"/>
            <a:ext cx="7505700"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5724128" y="4555976"/>
            <a:ext cx="1440160" cy="626368"/>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l-PL" sz="1600" dirty="0" smtClean="0"/>
              <a:t>Ramiona wspornikowe</a:t>
            </a:r>
          </a:p>
        </p:txBody>
      </p:sp>
      <p:cxnSp>
        <p:nvCxnSpPr>
          <p:cNvPr id="7" name="Łącznik prosty ze strzałką 6"/>
          <p:cNvCxnSpPr>
            <a:stCxn id="4" idx="0"/>
          </p:cNvCxnSpPr>
          <p:nvPr/>
        </p:nvCxnSpPr>
        <p:spPr>
          <a:xfrm flipH="1" flipV="1">
            <a:off x="5508104" y="3717032"/>
            <a:ext cx="936104" cy="838944"/>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Łącznik prosty ze strzałką 8"/>
          <p:cNvCxnSpPr>
            <a:stCxn id="4" idx="0"/>
          </p:cNvCxnSpPr>
          <p:nvPr/>
        </p:nvCxnSpPr>
        <p:spPr>
          <a:xfrm flipH="1" flipV="1">
            <a:off x="5796136" y="3437467"/>
            <a:ext cx="648072" cy="1118509"/>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Symbol zastępczy numeru slajdu 10"/>
          <p:cNvSpPr>
            <a:spLocks noGrp="1"/>
          </p:cNvSpPr>
          <p:nvPr>
            <p:ph type="sldNum" sz="quarter" idx="12"/>
          </p:nvPr>
        </p:nvSpPr>
        <p:spPr/>
        <p:txBody>
          <a:bodyPr/>
          <a:lstStyle/>
          <a:p>
            <a:fld id="{B233ABF3-37F6-46FB-A48C-09F066ED39BC}" type="slidenum">
              <a:rPr lang="pl-PL" smtClean="0"/>
              <a:t>18</a:t>
            </a:fld>
            <a:endParaRPr lang="pl-PL"/>
          </a:p>
        </p:txBody>
      </p:sp>
    </p:spTree>
    <p:extLst>
      <p:ext uri="{BB962C8B-B14F-4D97-AF65-F5344CB8AC3E}">
        <p14:creationId xmlns:p14="http://schemas.microsoft.com/office/powerpoint/2010/main" val="4069808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wspornikowe</a:t>
            </a:r>
            <a:endParaRPr lang="pl-PL" dirty="0"/>
          </a:p>
        </p:txBody>
      </p:sp>
      <p:sp>
        <p:nvSpPr>
          <p:cNvPr id="3" name="Symbol zastępczy zawartości 2"/>
          <p:cNvSpPr>
            <a:spLocks noGrp="1"/>
          </p:cNvSpPr>
          <p:nvPr>
            <p:ph idx="1"/>
          </p:nvPr>
        </p:nvSpPr>
        <p:spPr>
          <a:xfrm>
            <a:off x="4211960" y="1600200"/>
            <a:ext cx="4474840" cy="4525963"/>
          </a:xfrm>
        </p:spPr>
        <p:txBody>
          <a:bodyPr>
            <a:normAutofit/>
          </a:bodyPr>
          <a:lstStyle/>
          <a:p>
            <a:pPr marL="0" indent="0">
              <a:buNone/>
            </a:pPr>
            <a:r>
              <a:rPr lang="pl-PL" sz="2000" dirty="0"/>
              <a:t>Regały wspornikowe do dłużyc służą  do składowania towarów dłużycowych takich jak: pręty, rury, płyty itp. Montaż regału ogranicza się do przymocowania wsporników, na których będzie spoczywał towar. </a:t>
            </a:r>
          </a:p>
          <a:p>
            <a:pPr marL="0" indent="0">
              <a:buNone/>
            </a:pPr>
            <a:r>
              <a:rPr lang="pl-PL" sz="2000" dirty="0"/>
              <a:t>Odstęp pomiędzy poszczególnymi wspornikami jest zależny od planowanego obciążenia oraz sztywności składowanych elementów.</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04975"/>
            <a:ext cx="3743325" cy="344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ymbol zastępczy numeru slajdu 3"/>
          <p:cNvSpPr>
            <a:spLocks noGrp="1"/>
          </p:cNvSpPr>
          <p:nvPr>
            <p:ph type="sldNum" sz="quarter" idx="12"/>
          </p:nvPr>
        </p:nvSpPr>
        <p:spPr/>
        <p:txBody>
          <a:bodyPr/>
          <a:lstStyle/>
          <a:p>
            <a:fld id="{B233ABF3-37F6-46FB-A48C-09F066ED39BC}" type="slidenum">
              <a:rPr lang="pl-PL" smtClean="0"/>
              <a:t>19</a:t>
            </a:fld>
            <a:endParaRPr lang="pl-PL"/>
          </a:p>
        </p:txBody>
      </p:sp>
    </p:spTree>
    <p:extLst>
      <p:ext uri="{BB962C8B-B14F-4D97-AF65-F5344CB8AC3E}">
        <p14:creationId xmlns:p14="http://schemas.microsoft.com/office/powerpoint/2010/main" val="3520813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3583858" y="3808413"/>
            <a:ext cx="5464609" cy="1132755"/>
          </a:xfrm>
        </p:spPr>
        <p:txBody>
          <a:bodyPr>
            <a:normAutofit/>
          </a:bodyPr>
          <a:lstStyle/>
          <a:p>
            <a:pPr>
              <a:spcBef>
                <a:spcPct val="50000"/>
              </a:spcBef>
            </a:pPr>
            <a:r>
              <a:rPr lang="pl-PL" altLang="pl-PL" dirty="0" smtClean="0"/>
              <a:t>Regały magazynowe</a:t>
            </a:r>
            <a:endParaRPr lang="pl-PL" altLang="pl-PL" dirty="0"/>
          </a:p>
        </p:txBody>
      </p:sp>
      <p:sp>
        <p:nvSpPr>
          <p:cNvPr id="3" name="Podtytuł 2"/>
          <p:cNvSpPr>
            <a:spLocks noGrp="1"/>
          </p:cNvSpPr>
          <p:nvPr>
            <p:ph type="subTitle" idx="1"/>
          </p:nvPr>
        </p:nvSpPr>
        <p:spPr>
          <a:xfrm>
            <a:off x="5180013" y="5085184"/>
            <a:ext cx="3733800" cy="550863"/>
          </a:xfrm>
        </p:spPr>
        <p:txBody>
          <a:bodyPr rtlCol="0"/>
          <a:lstStyle/>
          <a:p>
            <a:pPr fontAlgn="auto">
              <a:spcAft>
                <a:spcPts val="0"/>
              </a:spcAft>
              <a:defRPr/>
            </a:pPr>
            <a:r>
              <a:rPr lang="pl-PL" dirty="0" smtClean="0"/>
              <a:t>Autor: PAWEŁ Fajfer</a:t>
            </a:r>
            <a:endParaRPr lang="pl-PL" dirty="0"/>
          </a:p>
        </p:txBody>
      </p:sp>
    </p:spTree>
    <p:extLst>
      <p:ext uri="{BB962C8B-B14F-4D97-AF65-F5344CB8AC3E}">
        <p14:creationId xmlns:p14="http://schemas.microsoft.com/office/powerpoint/2010/main" val="13028168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7" y="370417"/>
            <a:ext cx="7591425" cy="552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6156176" y="4082498"/>
            <a:ext cx="1224136" cy="554360"/>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l-PL" sz="1600" dirty="0" smtClean="0"/>
              <a:t>Wsporniki</a:t>
            </a:r>
          </a:p>
        </p:txBody>
      </p:sp>
      <p:cxnSp>
        <p:nvCxnSpPr>
          <p:cNvPr id="6" name="Łącznik prosty ze strzałką 5"/>
          <p:cNvCxnSpPr/>
          <p:nvPr/>
        </p:nvCxnSpPr>
        <p:spPr>
          <a:xfrm flipH="1" flipV="1">
            <a:off x="4571999" y="3348283"/>
            <a:ext cx="1584177" cy="1011395"/>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Łącznik prosty ze strzałką 12"/>
          <p:cNvCxnSpPr/>
          <p:nvPr/>
        </p:nvCxnSpPr>
        <p:spPr>
          <a:xfrm flipH="1" flipV="1">
            <a:off x="4067944" y="4082498"/>
            <a:ext cx="2088232" cy="27718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Symbol zastępczy numeru slajdu 13"/>
          <p:cNvSpPr>
            <a:spLocks noGrp="1"/>
          </p:cNvSpPr>
          <p:nvPr>
            <p:ph type="sldNum" sz="quarter" idx="12"/>
          </p:nvPr>
        </p:nvSpPr>
        <p:spPr/>
        <p:txBody>
          <a:bodyPr/>
          <a:lstStyle/>
          <a:p>
            <a:fld id="{B233ABF3-37F6-46FB-A48C-09F066ED39BC}" type="slidenum">
              <a:rPr lang="pl-PL" smtClean="0"/>
              <a:t>20</a:t>
            </a:fld>
            <a:endParaRPr lang="pl-PL"/>
          </a:p>
        </p:txBody>
      </p:sp>
    </p:spTree>
    <p:extLst>
      <p:ext uri="{BB962C8B-B14F-4D97-AF65-F5344CB8AC3E}">
        <p14:creationId xmlns:p14="http://schemas.microsoft.com/office/powerpoint/2010/main" val="1973807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wspornikowe</a:t>
            </a:r>
            <a:endParaRPr lang="pl-PL" dirty="0"/>
          </a:p>
        </p:txBody>
      </p:sp>
      <p:sp>
        <p:nvSpPr>
          <p:cNvPr id="4" name="Symbol zastępczy zawartości 3"/>
          <p:cNvSpPr>
            <a:spLocks noGrp="1"/>
          </p:cNvSpPr>
          <p:nvPr>
            <p:ph idx="1"/>
          </p:nvPr>
        </p:nvSpPr>
        <p:spPr/>
        <p:txBody>
          <a:bodyPr>
            <a:normAutofit/>
          </a:bodyPr>
          <a:lstStyle/>
          <a:p>
            <a:pPr marL="0" indent="0">
              <a:buNone/>
            </a:pPr>
            <a:r>
              <a:rPr lang="pl-PL" b="1" dirty="0"/>
              <a:t>Zastosowanie:</a:t>
            </a:r>
            <a:r>
              <a:rPr lang="pl-PL" dirty="0"/>
              <a:t> Na regałach tego typu składowane są </a:t>
            </a:r>
            <a:r>
              <a:rPr lang="pl-PL" dirty="0" smtClean="0"/>
              <a:t>ciężkie </a:t>
            </a:r>
            <a:r>
              <a:rPr lang="pl-PL" dirty="0"/>
              <a:t>i bardzo ciężkie towary dłużycowe, które rotują w średnim tempie.</a:t>
            </a:r>
          </a:p>
          <a:p>
            <a:pPr marL="0" indent="0">
              <a:buNone/>
            </a:pPr>
            <a:r>
              <a:rPr lang="pl-PL" dirty="0"/>
              <a:t/>
            </a:r>
            <a:br>
              <a:rPr lang="pl-PL" dirty="0"/>
            </a:br>
            <a:r>
              <a:rPr lang="pl-PL" b="1" dirty="0"/>
              <a:t>Korzyści:</a:t>
            </a:r>
            <a:endParaRPr lang="pl-PL" dirty="0"/>
          </a:p>
          <a:p>
            <a:r>
              <a:rPr lang="pl-PL" dirty="0"/>
              <a:t>łatwa regulacja wysokości regału oraz nieograniczona rozbudowa,</a:t>
            </a:r>
          </a:p>
          <a:p>
            <a:r>
              <a:rPr lang="pl-PL" dirty="0"/>
              <a:t>bezpośredni dostęp do wszystkich artykułów,</a:t>
            </a:r>
          </a:p>
          <a:p>
            <a:r>
              <a:rPr lang="pl-PL" dirty="0"/>
              <a:t>możliwość przekształcenia w regał półkowy przez zastosowanie dodatkowych paneli,</a:t>
            </a:r>
          </a:p>
          <a:p>
            <a:r>
              <a:rPr lang="pl-PL" dirty="0"/>
              <a:t>możliwość szybkiego dopasowania do innego asortymentu,</a:t>
            </a:r>
          </a:p>
          <a:p>
            <a:r>
              <a:rPr lang="pl-PL" dirty="0"/>
              <a:t>specjalne ograniczniki zewnętrzne zabezpieczające towar przed zsunięciem się z regału (opcja).</a:t>
            </a:r>
          </a:p>
          <a:p>
            <a:endParaRPr lang="pl-PL" dirty="0"/>
          </a:p>
        </p:txBody>
      </p:sp>
      <p:sp>
        <p:nvSpPr>
          <p:cNvPr id="5" name="Symbol zastępczy numeru slajdu 4"/>
          <p:cNvSpPr>
            <a:spLocks noGrp="1"/>
          </p:cNvSpPr>
          <p:nvPr>
            <p:ph type="sldNum" sz="quarter" idx="12"/>
          </p:nvPr>
        </p:nvSpPr>
        <p:spPr/>
        <p:txBody>
          <a:bodyPr/>
          <a:lstStyle/>
          <a:p>
            <a:fld id="{B233ABF3-37F6-46FB-A48C-09F066ED39BC}" type="slidenum">
              <a:rPr lang="pl-PL" smtClean="0"/>
              <a:t>21</a:t>
            </a:fld>
            <a:endParaRPr lang="pl-PL"/>
          </a:p>
        </p:txBody>
      </p:sp>
    </p:spTree>
    <p:extLst>
      <p:ext uri="{BB962C8B-B14F-4D97-AF65-F5344CB8AC3E}">
        <p14:creationId xmlns:p14="http://schemas.microsoft.com/office/powerpoint/2010/main" val="2669161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smtClean="0"/>
              <a:t>Regały wspornikowe - zastosowanie</a:t>
            </a:r>
            <a:endParaRPr lang="pl-PL"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498" y="1228412"/>
            <a:ext cx="6127502" cy="4749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ymbol zastępczy numeru slajdu 4"/>
          <p:cNvSpPr>
            <a:spLocks noGrp="1"/>
          </p:cNvSpPr>
          <p:nvPr>
            <p:ph type="sldNum" sz="quarter" idx="12"/>
          </p:nvPr>
        </p:nvSpPr>
        <p:spPr/>
        <p:txBody>
          <a:bodyPr/>
          <a:lstStyle/>
          <a:p>
            <a:fld id="{B233ABF3-37F6-46FB-A48C-09F066ED39BC}" type="slidenum">
              <a:rPr lang="pl-PL" smtClean="0"/>
              <a:t>22</a:t>
            </a:fld>
            <a:endParaRPr lang="pl-PL"/>
          </a:p>
        </p:txBody>
      </p:sp>
    </p:spTree>
    <p:extLst>
      <p:ext uri="{BB962C8B-B14F-4D97-AF65-F5344CB8AC3E}">
        <p14:creationId xmlns:p14="http://schemas.microsoft.com/office/powerpoint/2010/main" val="638777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smtClean="0"/>
              <a:t>Regały wspornikowe - zastosowanie</a:t>
            </a:r>
            <a:endParaRPr lang="pl-PL"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1390650"/>
            <a:ext cx="6143625"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ymbol zastępczy numeru slajdu 2"/>
          <p:cNvSpPr>
            <a:spLocks noGrp="1"/>
          </p:cNvSpPr>
          <p:nvPr>
            <p:ph type="sldNum" sz="quarter" idx="12"/>
          </p:nvPr>
        </p:nvSpPr>
        <p:spPr/>
        <p:txBody>
          <a:bodyPr/>
          <a:lstStyle/>
          <a:p>
            <a:fld id="{B233ABF3-37F6-46FB-A48C-09F066ED39BC}" type="slidenum">
              <a:rPr lang="pl-PL" smtClean="0"/>
              <a:t>23</a:t>
            </a:fld>
            <a:endParaRPr lang="pl-PL"/>
          </a:p>
        </p:txBody>
      </p:sp>
    </p:spTree>
    <p:extLst>
      <p:ext uri="{BB962C8B-B14F-4D97-AF65-F5344CB8AC3E}">
        <p14:creationId xmlns:p14="http://schemas.microsoft.com/office/powerpoint/2010/main" val="4062101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półkowe</a:t>
            </a:r>
            <a:endParaRPr lang="pl-PL" dirty="0"/>
          </a:p>
        </p:txBody>
      </p:sp>
      <p:sp>
        <p:nvSpPr>
          <p:cNvPr id="4" name="Symbol zastępczy zawartości 3"/>
          <p:cNvSpPr>
            <a:spLocks noGrp="1"/>
          </p:cNvSpPr>
          <p:nvPr>
            <p:ph idx="1"/>
          </p:nvPr>
        </p:nvSpPr>
        <p:spPr>
          <a:xfrm>
            <a:off x="4427984" y="1600200"/>
            <a:ext cx="4258816" cy="4525963"/>
          </a:xfrm>
        </p:spPr>
        <p:txBody>
          <a:bodyPr/>
          <a:lstStyle/>
          <a:p>
            <a:pPr marL="0" indent="0">
              <a:buNone/>
            </a:pPr>
            <a:r>
              <a:rPr lang="pl-PL" sz="2000" dirty="0"/>
              <a:t>Regały półkowe: Składowanie odbywa się na półkach wykonanych z blachy stalowej lub drewna. Regały półkowe stosowane są także w systemach regałów wysokiego składowania o wysokości ponad 12 m. </a:t>
            </a:r>
          </a:p>
          <a:p>
            <a:pPr marL="0" indent="0">
              <a:buNone/>
            </a:pPr>
            <a:endParaRPr lang="pl-PL" dirty="0"/>
          </a:p>
        </p:txBody>
      </p:sp>
      <p:sp>
        <p:nvSpPr>
          <p:cNvPr id="3" name="Symbol zastępczy numeru slajdu 2"/>
          <p:cNvSpPr>
            <a:spLocks noGrp="1"/>
          </p:cNvSpPr>
          <p:nvPr>
            <p:ph type="sldNum" sz="quarter" idx="12"/>
          </p:nvPr>
        </p:nvSpPr>
        <p:spPr/>
        <p:txBody>
          <a:bodyPr/>
          <a:lstStyle/>
          <a:p>
            <a:fld id="{B233ABF3-37F6-46FB-A48C-09F066ED39BC}" type="slidenum">
              <a:rPr lang="pl-PL" smtClean="0"/>
              <a:t>24</a:t>
            </a:fld>
            <a:endParaRPr lang="pl-PL"/>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2896"/>
          <a:stretch/>
        </p:blipFill>
        <p:spPr bwMode="auto">
          <a:xfrm>
            <a:off x="326466" y="1414463"/>
            <a:ext cx="3957502"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9565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fld id="{B233ABF3-37F6-46FB-A48C-09F066ED39BC}" type="slidenum">
              <a:rPr lang="pl-PL" smtClean="0"/>
              <a:t>25</a:t>
            </a:fld>
            <a:endParaRPr lang="pl-PL"/>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6" y="481696"/>
            <a:ext cx="7334781" cy="549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4720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półkowe</a:t>
            </a:r>
            <a:endParaRPr lang="pl-PL" dirty="0"/>
          </a:p>
        </p:txBody>
      </p:sp>
      <p:sp>
        <p:nvSpPr>
          <p:cNvPr id="3" name="Symbol zastępczy numeru slajdu 2"/>
          <p:cNvSpPr>
            <a:spLocks noGrp="1"/>
          </p:cNvSpPr>
          <p:nvPr>
            <p:ph type="sldNum" sz="quarter" idx="12"/>
          </p:nvPr>
        </p:nvSpPr>
        <p:spPr/>
        <p:txBody>
          <a:bodyPr/>
          <a:lstStyle/>
          <a:p>
            <a:fld id="{B233ABF3-37F6-46FB-A48C-09F066ED39BC}" type="slidenum">
              <a:rPr lang="pl-PL" smtClean="0"/>
              <a:t>26</a:t>
            </a:fld>
            <a:endParaRPr lang="pl-PL"/>
          </a:p>
        </p:txBody>
      </p:sp>
      <p:sp>
        <p:nvSpPr>
          <p:cNvPr id="5" name="Symbol zastępczy zawartości 4"/>
          <p:cNvSpPr>
            <a:spLocks noGrp="1"/>
          </p:cNvSpPr>
          <p:nvPr>
            <p:ph idx="1"/>
          </p:nvPr>
        </p:nvSpPr>
        <p:spPr/>
        <p:txBody>
          <a:bodyPr>
            <a:normAutofit/>
          </a:bodyPr>
          <a:lstStyle/>
          <a:p>
            <a:pPr marL="0" indent="0">
              <a:buNone/>
            </a:pPr>
            <a:r>
              <a:rPr lang="pl-PL" dirty="0" smtClean="0"/>
              <a:t>Zastosowanie: Regały półkowe przeznaczone są do składowania dużej liczby nie spaletyzowanych artykułów występujących w magazynie w małych lub średnich ilościach.</a:t>
            </a:r>
          </a:p>
          <a:p>
            <a:endParaRPr lang="pl-PL" dirty="0" smtClean="0"/>
          </a:p>
          <a:p>
            <a:pPr marL="0" indent="0">
              <a:buNone/>
            </a:pPr>
            <a:r>
              <a:rPr lang="pl-PL" dirty="0" smtClean="0"/>
              <a:t>Korzyści:</a:t>
            </a:r>
          </a:p>
          <a:p>
            <a:r>
              <a:rPr lang="pl-PL" dirty="0" smtClean="0"/>
              <a:t>możliwość składowania kartonów oraz artykułów luzem,</a:t>
            </a:r>
          </a:p>
          <a:p>
            <a:r>
              <a:rPr lang="pl-PL" dirty="0" smtClean="0"/>
              <a:t>natychmiastowy dostęp do każdego artykułu,</a:t>
            </a:r>
          </a:p>
          <a:p>
            <a:r>
              <a:rPr lang="pl-PL" dirty="0" smtClean="0"/>
              <a:t>łatwa kontrola stanów magazynowych,</a:t>
            </a:r>
          </a:p>
          <a:p>
            <a:r>
              <a:rPr lang="pl-PL" dirty="0" smtClean="0"/>
              <a:t>szybka kompletacja towarów,</a:t>
            </a:r>
          </a:p>
          <a:p>
            <a:r>
              <a:rPr lang="pl-PL" dirty="0" smtClean="0"/>
              <a:t>bezproblemowa zmiana wysokości poziomów półkowych w razie potrzeby,</a:t>
            </a:r>
          </a:p>
          <a:p>
            <a:r>
              <a:rPr lang="pl-PL" dirty="0" smtClean="0"/>
              <a:t>łatwość montażu</a:t>
            </a:r>
          </a:p>
          <a:p>
            <a:r>
              <a:rPr lang="pl-PL" dirty="0" smtClean="0"/>
              <a:t>możliwość szybkiej przebudowy</a:t>
            </a:r>
          </a:p>
          <a:p>
            <a:r>
              <a:rPr lang="pl-PL" dirty="0" smtClean="0"/>
              <a:t>możliwość obsługi regału manualnie i automatycznie</a:t>
            </a:r>
            <a:endParaRPr lang="pl-PL" dirty="0"/>
          </a:p>
        </p:txBody>
      </p:sp>
    </p:spTree>
    <p:extLst>
      <p:ext uri="{BB962C8B-B14F-4D97-AF65-F5344CB8AC3E}">
        <p14:creationId xmlns:p14="http://schemas.microsoft.com/office/powerpoint/2010/main" val="2844777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półkowe - zastosowanie</a:t>
            </a:r>
            <a:endParaRPr lang="pl-PL" dirty="0"/>
          </a:p>
        </p:txBody>
      </p:sp>
      <p:sp>
        <p:nvSpPr>
          <p:cNvPr id="3" name="Symbol zastępczy numeru slajdu 2"/>
          <p:cNvSpPr>
            <a:spLocks noGrp="1"/>
          </p:cNvSpPr>
          <p:nvPr>
            <p:ph type="sldNum" sz="quarter" idx="12"/>
          </p:nvPr>
        </p:nvSpPr>
        <p:spPr/>
        <p:txBody>
          <a:bodyPr/>
          <a:lstStyle/>
          <a:p>
            <a:fld id="{B233ABF3-37F6-46FB-A48C-09F066ED39BC}" type="slidenum">
              <a:rPr lang="pl-PL" smtClean="0"/>
              <a:t>27</a:t>
            </a:fld>
            <a:endParaRPr lang="pl-PL"/>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62" y="993270"/>
            <a:ext cx="7534275"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4808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półkowe - zastosowanie</a:t>
            </a:r>
            <a:endParaRPr lang="pl-PL" dirty="0"/>
          </a:p>
        </p:txBody>
      </p:sp>
      <p:sp>
        <p:nvSpPr>
          <p:cNvPr id="3" name="Symbol zastępczy numeru slajdu 2"/>
          <p:cNvSpPr>
            <a:spLocks noGrp="1"/>
          </p:cNvSpPr>
          <p:nvPr>
            <p:ph type="sldNum" sz="quarter" idx="12"/>
          </p:nvPr>
        </p:nvSpPr>
        <p:spPr/>
        <p:txBody>
          <a:bodyPr/>
          <a:lstStyle/>
          <a:p>
            <a:fld id="{B233ABF3-37F6-46FB-A48C-09F066ED39BC}" type="slidenum">
              <a:rPr lang="pl-PL" smtClean="0"/>
              <a:t>28</a:t>
            </a:fld>
            <a:endParaRPr lang="pl-PL"/>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425" y="1419225"/>
            <a:ext cx="6153150" cy="401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3531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półkowe - zastosowanie</a:t>
            </a:r>
            <a:endParaRPr lang="pl-PL" dirty="0"/>
          </a:p>
        </p:txBody>
      </p:sp>
      <p:sp>
        <p:nvSpPr>
          <p:cNvPr id="3" name="Symbol zastępczy numeru slajdu 2"/>
          <p:cNvSpPr>
            <a:spLocks noGrp="1"/>
          </p:cNvSpPr>
          <p:nvPr>
            <p:ph type="sldNum" sz="quarter" idx="12"/>
          </p:nvPr>
        </p:nvSpPr>
        <p:spPr/>
        <p:txBody>
          <a:bodyPr/>
          <a:lstStyle/>
          <a:p>
            <a:fld id="{B233ABF3-37F6-46FB-A48C-09F066ED39BC}" type="slidenum">
              <a:rPr lang="pl-PL" smtClean="0"/>
              <a:t>29</a:t>
            </a:fld>
            <a:endParaRPr lang="pl-PL"/>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04938"/>
            <a:ext cx="6096000"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8000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rzędowe</a:t>
            </a:r>
            <a:endParaRPr lang="pl-PL" dirty="0"/>
          </a:p>
        </p:txBody>
      </p:sp>
      <p:sp>
        <p:nvSpPr>
          <p:cNvPr id="3" name="Symbol zastępczy zawartości 2"/>
          <p:cNvSpPr>
            <a:spLocks noGrp="1"/>
          </p:cNvSpPr>
          <p:nvPr>
            <p:ph idx="1"/>
          </p:nvPr>
        </p:nvSpPr>
        <p:spPr>
          <a:xfrm>
            <a:off x="4932040" y="1600200"/>
            <a:ext cx="3754760" cy="4525963"/>
          </a:xfrm>
        </p:spPr>
        <p:txBody>
          <a:bodyPr>
            <a:normAutofit/>
          </a:bodyPr>
          <a:lstStyle/>
          <a:p>
            <a:pPr marL="0" indent="0">
              <a:buNone/>
            </a:pPr>
            <a:r>
              <a:rPr lang="pl-PL" sz="2000" dirty="0"/>
              <a:t>Regały rzędowe przeznaczone są przede wszystkim do składowania pojedynczych spaletyzowanych artykułów ze stabilnym środkiem ciężkości. </a:t>
            </a:r>
          </a:p>
          <a:p>
            <a:pPr marL="0" indent="0">
              <a:buNone/>
            </a:pPr>
            <a:endParaRPr lang="pl-P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12776"/>
            <a:ext cx="3886200" cy="451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ymbol zastępczy numeru slajdu 4"/>
          <p:cNvSpPr>
            <a:spLocks noGrp="1"/>
          </p:cNvSpPr>
          <p:nvPr>
            <p:ph type="sldNum" sz="quarter" idx="12"/>
          </p:nvPr>
        </p:nvSpPr>
        <p:spPr/>
        <p:txBody>
          <a:bodyPr/>
          <a:lstStyle/>
          <a:p>
            <a:fld id="{B233ABF3-37F6-46FB-A48C-09F066ED39BC}" type="slidenum">
              <a:rPr lang="pl-PL" smtClean="0"/>
              <a:t>3</a:t>
            </a:fld>
            <a:endParaRPr lang="pl-PL"/>
          </a:p>
        </p:txBody>
      </p:sp>
    </p:spTree>
    <p:extLst>
      <p:ext uri="{BB962C8B-B14F-4D97-AF65-F5344CB8AC3E}">
        <p14:creationId xmlns:p14="http://schemas.microsoft.com/office/powerpoint/2010/main" val="3149865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przejezdne</a:t>
            </a:r>
            <a:endParaRPr lang="pl-PL" dirty="0"/>
          </a:p>
        </p:txBody>
      </p:sp>
      <p:sp>
        <p:nvSpPr>
          <p:cNvPr id="3" name="Symbol zastępczy zawartości 2"/>
          <p:cNvSpPr>
            <a:spLocks noGrp="1"/>
          </p:cNvSpPr>
          <p:nvPr>
            <p:ph idx="1"/>
          </p:nvPr>
        </p:nvSpPr>
        <p:spPr>
          <a:xfrm>
            <a:off x="4788024" y="1600200"/>
            <a:ext cx="3898776" cy="4525963"/>
          </a:xfrm>
        </p:spPr>
        <p:txBody>
          <a:bodyPr>
            <a:normAutofit/>
          </a:bodyPr>
          <a:lstStyle/>
          <a:p>
            <a:pPr marL="0" indent="0">
              <a:buNone/>
            </a:pPr>
            <a:r>
              <a:rPr lang="pl-PL" sz="2000" dirty="0"/>
              <a:t>Regały </a:t>
            </a:r>
            <a:r>
              <a:rPr lang="pl-PL" sz="2000" dirty="0" smtClean="0"/>
              <a:t>przejezdne </a:t>
            </a:r>
            <a:r>
              <a:rPr lang="pl-PL" sz="2000" dirty="0"/>
              <a:t>składają się z tradycyjnych regałów paletowych rzędowych zamocowanych na specjalnych wózkach, które dzięki napędowi elektrycznemu pozwalają na bezpieczne przemieszczanie się regałów.</a:t>
            </a:r>
          </a:p>
        </p:txBody>
      </p:sp>
      <p:sp>
        <p:nvSpPr>
          <p:cNvPr id="4" name="Symbol zastępczy numeru slajdu 3"/>
          <p:cNvSpPr>
            <a:spLocks noGrp="1"/>
          </p:cNvSpPr>
          <p:nvPr>
            <p:ph type="sldNum" sz="quarter" idx="12"/>
          </p:nvPr>
        </p:nvSpPr>
        <p:spPr/>
        <p:txBody>
          <a:bodyPr/>
          <a:lstStyle/>
          <a:p>
            <a:fld id="{B233ABF3-37F6-46FB-A48C-09F066ED39BC}" type="slidenum">
              <a:rPr lang="pl-PL" smtClean="0"/>
              <a:t>30</a:t>
            </a:fld>
            <a:endParaRPr lang="pl-PL"/>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772816"/>
            <a:ext cx="424815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8155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fld id="{B233ABF3-37F6-46FB-A48C-09F066ED39BC}" type="slidenum">
              <a:rPr lang="pl-PL" smtClean="0"/>
              <a:t>31</a:t>
            </a:fld>
            <a:endParaRPr lang="pl-PL"/>
          </a:p>
        </p:txBody>
      </p:sp>
      <p:pic>
        <p:nvPicPr>
          <p:cNvPr id="32770" name="Picture 2" descr="http://www.maxrac.com/UpLoadFiles/20130313/20130313162718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09931"/>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p:cNvSpPr/>
          <p:nvPr/>
        </p:nvSpPr>
        <p:spPr>
          <a:xfrm>
            <a:off x="804615" y="5196496"/>
            <a:ext cx="2232248" cy="698376"/>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l-PL" sz="1600" dirty="0" smtClean="0"/>
              <a:t>Szyny, po których poruszają się regały</a:t>
            </a:r>
          </a:p>
        </p:txBody>
      </p:sp>
      <p:cxnSp>
        <p:nvCxnSpPr>
          <p:cNvPr id="8" name="Łącznik prosty ze strzałką 7"/>
          <p:cNvCxnSpPr/>
          <p:nvPr/>
        </p:nvCxnSpPr>
        <p:spPr>
          <a:xfrm flipV="1">
            <a:off x="1998133" y="4855244"/>
            <a:ext cx="900465" cy="341252"/>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Łącznik prosty ze strzałką 9"/>
          <p:cNvCxnSpPr/>
          <p:nvPr/>
        </p:nvCxnSpPr>
        <p:spPr>
          <a:xfrm flipV="1">
            <a:off x="2226354" y="4634585"/>
            <a:ext cx="1884910" cy="56191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696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przejezdne</a:t>
            </a:r>
            <a:endParaRPr lang="pl-PL" dirty="0"/>
          </a:p>
        </p:txBody>
      </p:sp>
      <p:sp>
        <p:nvSpPr>
          <p:cNvPr id="3" name="Symbol zastępczy zawartości 2"/>
          <p:cNvSpPr>
            <a:spLocks noGrp="1"/>
          </p:cNvSpPr>
          <p:nvPr>
            <p:ph idx="1"/>
          </p:nvPr>
        </p:nvSpPr>
        <p:spPr/>
        <p:txBody>
          <a:bodyPr>
            <a:normAutofit/>
          </a:bodyPr>
          <a:lstStyle/>
          <a:p>
            <a:pPr marL="0" indent="0">
              <a:buNone/>
            </a:pPr>
            <a:r>
              <a:rPr lang="pl-PL" b="1" dirty="0" smtClean="0"/>
              <a:t>Korzyści:</a:t>
            </a:r>
          </a:p>
          <a:p>
            <a:r>
              <a:rPr lang="pl-PL" dirty="0" smtClean="0"/>
              <a:t>dostęp do każdej jednostki paletowej</a:t>
            </a:r>
          </a:p>
          <a:p>
            <a:r>
              <a:rPr lang="pl-PL" dirty="0" smtClean="0"/>
              <a:t>bezpieczeństwo obsługi </a:t>
            </a:r>
            <a:r>
              <a:rPr lang="pl-PL" dirty="0" err="1" smtClean="0"/>
              <a:t>dzieki</a:t>
            </a:r>
            <a:r>
              <a:rPr lang="pl-PL" dirty="0" smtClean="0"/>
              <a:t> zaawansowanym systemom bezpieczeństwa</a:t>
            </a:r>
          </a:p>
          <a:p>
            <a:r>
              <a:rPr lang="pl-PL" dirty="0" smtClean="0"/>
              <a:t>napęd elektryczny wózków pozwala na bezpieczne i bezproblemowe przemieszczanie regałów </a:t>
            </a:r>
          </a:p>
          <a:p>
            <a:r>
              <a:rPr lang="pl-PL" dirty="0" smtClean="0"/>
              <a:t>wózki stanowią pierwszy poziom składowania</a:t>
            </a:r>
          </a:p>
          <a:p>
            <a:r>
              <a:rPr lang="pl-PL" dirty="0" smtClean="0"/>
              <a:t>systemy sterowania: ręczny zdalny lub automatyczny</a:t>
            </a:r>
          </a:p>
          <a:p>
            <a:r>
              <a:rPr lang="pl-PL" dirty="0" smtClean="0"/>
              <a:t>możliwość wyboru metody posadowienia szyn jezdnych w zależności od przygotowania posadzki</a:t>
            </a:r>
          </a:p>
          <a:p>
            <a:r>
              <a:rPr lang="pl-PL" dirty="0" smtClean="0"/>
              <a:t>instalacja w trakcie wylewania posadzki</a:t>
            </a:r>
          </a:p>
          <a:p>
            <a:r>
              <a:rPr lang="pl-PL" dirty="0" smtClean="0"/>
              <a:t>instalacja w istniejącej posadzce</a:t>
            </a:r>
            <a:endParaRPr lang="pl-PL" dirty="0"/>
          </a:p>
        </p:txBody>
      </p:sp>
      <p:sp>
        <p:nvSpPr>
          <p:cNvPr id="4" name="Symbol zastępczy numeru slajdu 3"/>
          <p:cNvSpPr>
            <a:spLocks noGrp="1"/>
          </p:cNvSpPr>
          <p:nvPr>
            <p:ph type="sldNum" sz="quarter" idx="12"/>
          </p:nvPr>
        </p:nvSpPr>
        <p:spPr/>
        <p:txBody>
          <a:bodyPr/>
          <a:lstStyle/>
          <a:p>
            <a:fld id="{B233ABF3-37F6-46FB-A48C-09F066ED39BC}" type="slidenum">
              <a:rPr lang="pl-PL" smtClean="0"/>
              <a:t>32</a:t>
            </a:fld>
            <a:endParaRPr lang="pl-PL"/>
          </a:p>
        </p:txBody>
      </p:sp>
    </p:spTree>
    <p:extLst>
      <p:ext uri="{BB962C8B-B14F-4D97-AF65-F5344CB8AC3E}">
        <p14:creationId xmlns:p14="http://schemas.microsoft.com/office/powerpoint/2010/main" val="3820231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przejezdne - zastosowanie</a:t>
            </a:r>
            <a:endParaRPr lang="pl-PL" dirty="0"/>
          </a:p>
        </p:txBody>
      </p:sp>
      <p:sp>
        <p:nvSpPr>
          <p:cNvPr id="4" name="Symbol zastępczy numeru slajdu 3"/>
          <p:cNvSpPr>
            <a:spLocks noGrp="1"/>
          </p:cNvSpPr>
          <p:nvPr>
            <p:ph type="sldNum" sz="quarter" idx="12"/>
          </p:nvPr>
        </p:nvSpPr>
        <p:spPr/>
        <p:txBody>
          <a:bodyPr/>
          <a:lstStyle/>
          <a:p>
            <a:fld id="{B233ABF3-37F6-46FB-A48C-09F066ED39BC}" type="slidenum">
              <a:rPr lang="pl-PL" smtClean="0"/>
              <a:t>33</a:t>
            </a:fld>
            <a:endParaRPr lang="pl-PL"/>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371600"/>
            <a:ext cx="6172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8311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przejezdne - zastosowanie</a:t>
            </a:r>
            <a:endParaRPr lang="pl-PL" dirty="0"/>
          </a:p>
        </p:txBody>
      </p:sp>
      <p:sp>
        <p:nvSpPr>
          <p:cNvPr id="4" name="Symbol zastępczy numeru slajdu 3"/>
          <p:cNvSpPr>
            <a:spLocks noGrp="1"/>
          </p:cNvSpPr>
          <p:nvPr>
            <p:ph type="sldNum" sz="quarter" idx="12"/>
          </p:nvPr>
        </p:nvSpPr>
        <p:spPr/>
        <p:txBody>
          <a:bodyPr/>
          <a:lstStyle/>
          <a:p>
            <a:fld id="{B233ABF3-37F6-46FB-A48C-09F066ED39BC}" type="slidenum">
              <a:rPr lang="pl-PL" smtClean="0"/>
              <a:t>34</a:t>
            </a:fld>
            <a:endParaRPr lang="pl-PL"/>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7442" y="1134685"/>
            <a:ext cx="5153024" cy="482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0933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przepływowe</a:t>
            </a:r>
            <a:endParaRPr lang="pl-PL" dirty="0"/>
          </a:p>
        </p:txBody>
      </p:sp>
      <p:sp>
        <p:nvSpPr>
          <p:cNvPr id="3" name="Symbol zastępczy zawartości 2"/>
          <p:cNvSpPr>
            <a:spLocks noGrp="1"/>
          </p:cNvSpPr>
          <p:nvPr>
            <p:ph idx="1"/>
          </p:nvPr>
        </p:nvSpPr>
        <p:spPr>
          <a:xfrm>
            <a:off x="4665134" y="1413933"/>
            <a:ext cx="4343400" cy="4781128"/>
          </a:xfrm>
        </p:spPr>
        <p:txBody>
          <a:bodyPr>
            <a:normAutofit fontScale="85000" lnSpcReduction="10000"/>
          </a:bodyPr>
          <a:lstStyle/>
          <a:p>
            <a:pPr marL="0" indent="0">
              <a:buNone/>
            </a:pPr>
            <a:r>
              <a:rPr lang="pl-PL" sz="2400" dirty="0" smtClean="0"/>
              <a:t>System przepływowy z przenośnikami rolkowymi, poziomami zapasu i kanałami rozdzielczymi to najlepsza metoda magazynowania i podziału towarów według FIFO. Regały przepływowe składają się z ciągu grawitacyjnych przenośników rolkowych tworzących kanały rozdzielcze. Palety przesuwają się samoczynnie po rolkach zgodnie z zasadą grawitacji do miejsca odbioru, które znajduje się na drugim końcu przenośnika rolkowego. Zdjęcie pierwszej palety powoduje automatyczne przesuwanie się kolejnych</a:t>
            </a:r>
            <a:endParaRPr lang="pl-PL" sz="2400" dirty="0"/>
          </a:p>
        </p:txBody>
      </p:sp>
      <p:sp>
        <p:nvSpPr>
          <p:cNvPr id="4" name="Symbol zastępczy numeru slajdu 3"/>
          <p:cNvSpPr>
            <a:spLocks noGrp="1"/>
          </p:cNvSpPr>
          <p:nvPr>
            <p:ph type="sldNum" sz="quarter" idx="12"/>
          </p:nvPr>
        </p:nvSpPr>
        <p:spPr/>
        <p:txBody>
          <a:bodyPr/>
          <a:lstStyle/>
          <a:p>
            <a:fld id="{B233ABF3-37F6-46FB-A48C-09F066ED39BC}" type="slidenum">
              <a:rPr lang="pl-PL" smtClean="0"/>
              <a:t>35</a:t>
            </a:fld>
            <a:endParaRPr lang="pl-PL"/>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76388"/>
            <a:ext cx="4057650" cy="37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6814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fld id="{B233ABF3-37F6-46FB-A48C-09F066ED39BC}" type="slidenum">
              <a:rPr lang="pl-PL" smtClean="0"/>
              <a:t>36</a:t>
            </a:fld>
            <a:endParaRPr lang="pl-PL"/>
          </a:p>
        </p:txBody>
      </p:sp>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595"/>
          <a:stretch/>
        </p:blipFill>
        <p:spPr bwMode="auto">
          <a:xfrm>
            <a:off x="742950" y="1016000"/>
            <a:ext cx="7658100" cy="4929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Łącznik prosty ze strzałką 6"/>
          <p:cNvCxnSpPr/>
          <p:nvPr/>
        </p:nvCxnSpPr>
        <p:spPr>
          <a:xfrm flipV="1">
            <a:off x="1385646" y="3096662"/>
            <a:ext cx="1476164" cy="936104"/>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Łącznik prosty ze strzałką 8"/>
          <p:cNvCxnSpPr/>
          <p:nvPr/>
        </p:nvCxnSpPr>
        <p:spPr>
          <a:xfrm flipV="1">
            <a:off x="1527375" y="3996762"/>
            <a:ext cx="1908212" cy="7200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Prostokąt 9"/>
          <p:cNvSpPr/>
          <p:nvPr/>
        </p:nvSpPr>
        <p:spPr>
          <a:xfrm>
            <a:off x="5139499" y="5466928"/>
            <a:ext cx="3816424" cy="626368"/>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l-PL" sz="1600" dirty="0" smtClean="0"/>
              <a:t>Rolki są ustawione pod pewnym kątem, co umożliwia ich ruch grawitacyjny</a:t>
            </a:r>
          </a:p>
        </p:txBody>
      </p:sp>
      <p:cxnSp>
        <p:nvCxnSpPr>
          <p:cNvPr id="12" name="Łącznik prosty ze strzałką 11"/>
          <p:cNvCxnSpPr/>
          <p:nvPr/>
        </p:nvCxnSpPr>
        <p:spPr>
          <a:xfrm flipH="1" flipV="1">
            <a:off x="5635022" y="5229200"/>
            <a:ext cx="557158" cy="234256"/>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Prostokąt 12"/>
          <p:cNvSpPr/>
          <p:nvPr/>
        </p:nvSpPr>
        <p:spPr>
          <a:xfrm>
            <a:off x="1063025" y="5463456"/>
            <a:ext cx="1418456" cy="482352"/>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l-PL" sz="1600" dirty="0" smtClean="0"/>
              <a:t>POBRANIE TOWARU</a:t>
            </a:r>
          </a:p>
        </p:txBody>
      </p:sp>
      <p:sp>
        <p:nvSpPr>
          <p:cNvPr id="15" name="Prostokąt 14"/>
          <p:cNvSpPr/>
          <p:nvPr/>
        </p:nvSpPr>
        <p:spPr>
          <a:xfrm>
            <a:off x="7391164" y="4153024"/>
            <a:ext cx="1418456" cy="482352"/>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l-PL" sz="1600" dirty="0" smtClean="0"/>
              <a:t>ODSTAWIENIE PALETY</a:t>
            </a:r>
          </a:p>
        </p:txBody>
      </p:sp>
      <p:cxnSp>
        <p:nvCxnSpPr>
          <p:cNvPr id="3" name="Łącznik prosty ze strzałką 2"/>
          <p:cNvCxnSpPr/>
          <p:nvPr/>
        </p:nvCxnSpPr>
        <p:spPr>
          <a:xfrm flipH="1">
            <a:off x="7047711" y="4394200"/>
            <a:ext cx="339466" cy="155363"/>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Łącznik prosty ze strzałką 7"/>
          <p:cNvCxnSpPr/>
          <p:nvPr/>
        </p:nvCxnSpPr>
        <p:spPr>
          <a:xfrm flipV="1">
            <a:off x="2481481" y="5229200"/>
            <a:ext cx="261465" cy="475432"/>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Prostokąt 4"/>
          <p:cNvSpPr/>
          <p:nvPr/>
        </p:nvSpPr>
        <p:spPr>
          <a:xfrm>
            <a:off x="281360" y="3995203"/>
            <a:ext cx="1512168" cy="554360"/>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l-PL" sz="1600" dirty="0" smtClean="0"/>
              <a:t>Układy rolkowe</a:t>
            </a:r>
          </a:p>
        </p:txBody>
      </p:sp>
    </p:spTree>
    <p:extLst>
      <p:ext uri="{BB962C8B-B14F-4D97-AF65-F5344CB8AC3E}">
        <p14:creationId xmlns:p14="http://schemas.microsoft.com/office/powerpoint/2010/main" val="1038981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przepływowe</a:t>
            </a:r>
            <a:endParaRPr lang="pl-PL" dirty="0"/>
          </a:p>
        </p:txBody>
      </p:sp>
      <p:sp>
        <p:nvSpPr>
          <p:cNvPr id="3" name="Symbol zastępczy zawartości 2"/>
          <p:cNvSpPr>
            <a:spLocks noGrp="1"/>
          </p:cNvSpPr>
          <p:nvPr>
            <p:ph idx="1"/>
          </p:nvPr>
        </p:nvSpPr>
        <p:spPr/>
        <p:txBody>
          <a:bodyPr/>
          <a:lstStyle/>
          <a:p>
            <a:pPr marL="0" indent="0">
              <a:buNone/>
            </a:pPr>
            <a:r>
              <a:rPr lang="pl-PL" b="1" dirty="0"/>
              <a:t>Korzyści:</a:t>
            </a:r>
          </a:p>
          <a:p>
            <a:r>
              <a:rPr lang="pl-PL" dirty="0"/>
              <a:t>stała kontrola asortymentu, czasu trwałości i numeru serii,</a:t>
            </a:r>
          </a:p>
          <a:p>
            <a:r>
              <a:rPr lang="pl-PL" dirty="0"/>
              <a:t>skrócone drogi transportu i czas odbioru,</a:t>
            </a:r>
          </a:p>
          <a:p>
            <a:r>
              <a:rPr lang="pl-PL" dirty="0"/>
              <a:t>optymalne wypełnienie magazynu,</a:t>
            </a:r>
          </a:p>
          <a:p>
            <a:r>
              <a:rPr lang="pl-PL" dirty="0"/>
              <a:t>jednakowe punkty zdawczo-odbiorcze na dwóch przeciwległych końcach regału,</a:t>
            </a:r>
          </a:p>
          <a:p>
            <a:r>
              <a:rPr lang="pl-PL" dirty="0"/>
              <a:t>nie ma możliwości “zgubienia” palety.</a:t>
            </a:r>
          </a:p>
          <a:p>
            <a:pPr marL="0" indent="0">
              <a:buNone/>
            </a:pPr>
            <a:endParaRPr lang="pl-PL" dirty="0"/>
          </a:p>
        </p:txBody>
      </p:sp>
      <p:sp>
        <p:nvSpPr>
          <p:cNvPr id="4" name="Symbol zastępczy numeru slajdu 3"/>
          <p:cNvSpPr>
            <a:spLocks noGrp="1"/>
          </p:cNvSpPr>
          <p:nvPr>
            <p:ph type="sldNum" sz="quarter" idx="12"/>
          </p:nvPr>
        </p:nvSpPr>
        <p:spPr/>
        <p:txBody>
          <a:bodyPr/>
          <a:lstStyle/>
          <a:p>
            <a:fld id="{B233ABF3-37F6-46FB-A48C-09F066ED39BC}" type="slidenum">
              <a:rPr lang="pl-PL" smtClean="0"/>
              <a:t>37</a:t>
            </a:fld>
            <a:endParaRPr lang="pl-PL"/>
          </a:p>
        </p:txBody>
      </p:sp>
    </p:spTree>
    <p:extLst>
      <p:ext uri="{BB962C8B-B14F-4D97-AF65-F5344CB8AC3E}">
        <p14:creationId xmlns:p14="http://schemas.microsoft.com/office/powerpoint/2010/main" val="3530562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smtClean="0"/>
              <a:t>Regały przepływowe - zastosowanie</a:t>
            </a:r>
            <a:endParaRPr lang="pl-PL" dirty="0"/>
          </a:p>
        </p:txBody>
      </p:sp>
      <p:sp>
        <p:nvSpPr>
          <p:cNvPr id="4" name="Symbol zastępczy numeru slajdu 3"/>
          <p:cNvSpPr>
            <a:spLocks noGrp="1"/>
          </p:cNvSpPr>
          <p:nvPr>
            <p:ph type="sldNum" sz="quarter" idx="12"/>
          </p:nvPr>
        </p:nvSpPr>
        <p:spPr/>
        <p:txBody>
          <a:bodyPr/>
          <a:lstStyle/>
          <a:p>
            <a:fld id="{B233ABF3-37F6-46FB-A48C-09F066ED39BC}" type="slidenum">
              <a:rPr lang="pl-PL" smtClean="0"/>
              <a:t>38</a:t>
            </a:fld>
            <a:endParaRPr lang="pl-PL"/>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4552950"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518" y="1700807"/>
            <a:ext cx="3562350" cy="363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7475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smtClean="0"/>
              <a:t>Regały przepływowe - zastosowanie</a:t>
            </a:r>
            <a:endParaRPr lang="pl-PL" dirty="0"/>
          </a:p>
        </p:txBody>
      </p:sp>
      <p:sp>
        <p:nvSpPr>
          <p:cNvPr id="4" name="Symbol zastępczy numeru slajdu 3"/>
          <p:cNvSpPr>
            <a:spLocks noGrp="1"/>
          </p:cNvSpPr>
          <p:nvPr>
            <p:ph type="sldNum" sz="quarter" idx="12"/>
          </p:nvPr>
        </p:nvSpPr>
        <p:spPr/>
        <p:txBody>
          <a:bodyPr/>
          <a:lstStyle/>
          <a:p>
            <a:fld id="{B233ABF3-37F6-46FB-A48C-09F066ED39BC}" type="slidenum">
              <a:rPr lang="pl-PL" smtClean="0"/>
              <a:t>39</a:t>
            </a:fld>
            <a:endParaRPr lang="pl-PL"/>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098" y="914226"/>
            <a:ext cx="6743278" cy="498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0643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rzędowe</a:t>
            </a:r>
            <a:endParaRPr lang="pl-PL" dirty="0"/>
          </a:p>
        </p:txBody>
      </p:sp>
      <p:sp>
        <p:nvSpPr>
          <p:cNvPr id="3" name="Symbol zastępczy zawartości 2"/>
          <p:cNvSpPr>
            <a:spLocks noGrp="1"/>
          </p:cNvSpPr>
          <p:nvPr>
            <p:ph idx="1"/>
          </p:nvPr>
        </p:nvSpPr>
        <p:spPr/>
        <p:txBody>
          <a:bodyPr/>
          <a:lstStyle/>
          <a:p>
            <a:pPr marL="0" indent="0">
              <a:buNone/>
            </a:pPr>
            <a:r>
              <a:rPr lang="pl-PL" sz="2000" b="1" dirty="0" smtClean="0"/>
              <a:t>Zastosowanie:</a:t>
            </a:r>
            <a:r>
              <a:rPr lang="pl-PL" sz="2000" dirty="0" smtClean="0"/>
              <a:t>  Regały rzędowe znajdują zastosowanie tam, gdzie palety lub inne jednostki ładunkowe są układane dłuższym bokiem w głąb regału. </a:t>
            </a:r>
          </a:p>
          <a:p>
            <a:pPr marL="0" indent="0">
              <a:buNone/>
            </a:pPr>
            <a:r>
              <a:rPr lang="pl-PL" sz="2000" dirty="0" smtClean="0"/>
              <a:t>Zamocowanie dodatkowych wsporników na regale pozwala na poprzeczne układanie palet. Rozwiązanie to umożliwia również składowanie dwóch palet w głąb.</a:t>
            </a:r>
          </a:p>
          <a:p>
            <a:endParaRPr lang="pl-PL" dirty="0"/>
          </a:p>
        </p:txBody>
      </p:sp>
      <p:sp>
        <p:nvSpPr>
          <p:cNvPr id="5" name="Symbol zastępczy numeru slajdu 4"/>
          <p:cNvSpPr>
            <a:spLocks noGrp="1"/>
          </p:cNvSpPr>
          <p:nvPr>
            <p:ph type="sldNum" sz="quarter" idx="12"/>
          </p:nvPr>
        </p:nvSpPr>
        <p:spPr/>
        <p:txBody>
          <a:bodyPr/>
          <a:lstStyle/>
          <a:p>
            <a:fld id="{B233ABF3-37F6-46FB-A48C-09F066ED39BC}" type="slidenum">
              <a:rPr lang="pl-PL" smtClean="0"/>
              <a:t>4</a:t>
            </a:fld>
            <a:endParaRPr lang="pl-PL"/>
          </a:p>
        </p:txBody>
      </p:sp>
    </p:spTree>
    <p:extLst>
      <p:ext uri="{BB962C8B-B14F-4D97-AF65-F5344CB8AC3E}">
        <p14:creationId xmlns:p14="http://schemas.microsoft.com/office/powerpoint/2010/main" val="1409822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wsuwane (</a:t>
            </a:r>
            <a:r>
              <a:rPr lang="pl-PL" dirty="0" err="1" smtClean="0"/>
              <a:t>push-back</a:t>
            </a:r>
            <a:r>
              <a:rPr lang="pl-PL" dirty="0" smtClean="0"/>
              <a:t>)</a:t>
            </a:r>
            <a:endParaRPr lang="pl-PL" dirty="0"/>
          </a:p>
        </p:txBody>
      </p:sp>
      <p:sp>
        <p:nvSpPr>
          <p:cNvPr id="3" name="Symbol zastępczy zawartości 2"/>
          <p:cNvSpPr>
            <a:spLocks noGrp="1"/>
          </p:cNvSpPr>
          <p:nvPr>
            <p:ph idx="1"/>
          </p:nvPr>
        </p:nvSpPr>
        <p:spPr/>
        <p:txBody>
          <a:bodyPr>
            <a:normAutofit fontScale="92500"/>
          </a:bodyPr>
          <a:lstStyle/>
          <a:p>
            <a:pPr marL="0" indent="0">
              <a:buNone/>
            </a:pPr>
            <a:r>
              <a:rPr lang="pl-PL" sz="2000" dirty="0"/>
              <a:t>Regały wsuwane – regały typu „</a:t>
            </a:r>
            <a:r>
              <a:rPr lang="pl-PL" sz="2000" dirty="0" err="1"/>
              <a:t>push-back</a:t>
            </a:r>
            <a:r>
              <a:rPr lang="pl-PL" sz="2000" dirty="0"/>
              <a:t>” składają się z ciągi grawitacyjnych przenośników rolkowych, tworzących kanały rozdzielcze. Wkładanie i wyjmowanie palet odbywa się z tej samej  strony regału. Przy składowaniu nowej palety jednostki ładunkowej, które znajdują się już w kanale, są przesuwane wbrew nachyleniu. Przy wyładunku następuje samoczynne przesunięcie palet znajdujących się w kanale</a:t>
            </a:r>
            <a:r>
              <a:rPr lang="pl-PL" sz="2000" dirty="0" smtClean="0"/>
              <a:t>.</a:t>
            </a:r>
          </a:p>
          <a:p>
            <a:pPr marL="0" indent="0">
              <a:buNone/>
            </a:pPr>
            <a:r>
              <a:rPr lang="pl-PL" sz="2000" b="1" dirty="0"/>
              <a:t>Zastosowanie :</a:t>
            </a:r>
            <a:r>
              <a:rPr lang="pl-PL" sz="2000" dirty="0"/>
              <a:t> </a:t>
            </a:r>
            <a:r>
              <a:rPr lang="pl-PL" sz="2000" dirty="0" smtClean="0"/>
              <a:t/>
            </a:r>
            <a:br>
              <a:rPr lang="pl-PL" sz="2000" dirty="0" smtClean="0"/>
            </a:br>
            <a:r>
              <a:rPr lang="pl-PL" sz="2000" dirty="0" smtClean="0"/>
              <a:t>Regały </a:t>
            </a:r>
            <a:r>
              <a:rPr lang="pl-PL" sz="2000" dirty="0"/>
              <a:t>wsuwane sprawdzają się przy składowaniu średniej liczby tego samego artykułu.</a:t>
            </a:r>
          </a:p>
          <a:p>
            <a:pPr marL="0" indent="0">
              <a:buNone/>
            </a:pPr>
            <a:r>
              <a:rPr lang="pl-PL" sz="2000" dirty="0"/>
              <a:t/>
            </a:r>
            <a:br>
              <a:rPr lang="pl-PL" sz="2000" dirty="0"/>
            </a:br>
            <a:r>
              <a:rPr lang="pl-PL" sz="2000" b="1" dirty="0"/>
              <a:t>Korzyści:</a:t>
            </a:r>
            <a:endParaRPr lang="pl-PL" sz="2000" dirty="0"/>
          </a:p>
          <a:p>
            <a:r>
              <a:rPr lang="pl-PL" sz="2000" dirty="0"/>
              <a:t>optymalne „wypełnienie” magazynu</a:t>
            </a:r>
          </a:p>
          <a:p>
            <a:r>
              <a:rPr lang="pl-PL" sz="2000" dirty="0"/>
              <a:t>optymalne wykorzystanie powierzchni</a:t>
            </a:r>
          </a:p>
          <a:p>
            <a:pPr marL="0" indent="0">
              <a:buNone/>
            </a:pPr>
            <a:endParaRPr lang="pl-PL" sz="2000" dirty="0"/>
          </a:p>
        </p:txBody>
      </p:sp>
      <p:sp>
        <p:nvSpPr>
          <p:cNvPr id="4" name="Symbol zastępczy numeru slajdu 3"/>
          <p:cNvSpPr>
            <a:spLocks noGrp="1"/>
          </p:cNvSpPr>
          <p:nvPr>
            <p:ph type="sldNum" sz="quarter" idx="12"/>
          </p:nvPr>
        </p:nvSpPr>
        <p:spPr/>
        <p:txBody>
          <a:bodyPr/>
          <a:lstStyle/>
          <a:p>
            <a:fld id="{B233ABF3-37F6-46FB-A48C-09F066ED39BC}" type="slidenum">
              <a:rPr lang="pl-PL" smtClean="0"/>
              <a:t>40</a:t>
            </a:fld>
            <a:endParaRPr lang="pl-PL"/>
          </a:p>
        </p:txBody>
      </p:sp>
    </p:spTree>
    <p:extLst>
      <p:ext uri="{BB962C8B-B14F-4D97-AF65-F5344CB8AC3E}">
        <p14:creationId xmlns:p14="http://schemas.microsoft.com/office/powerpoint/2010/main" val="774611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fld id="{B233ABF3-37F6-46FB-A48C-09F066ED39BC}" type="slidenum">
              <a:rPr lang="pl-PL" smtClean="0"/>
              <a:t>41</a:t>
            </a:fld>
            <a:endParaRPr lang="pl-PL"/>
          </a:p>
        </p:txBody>
      </p:sp>
      <p:pic>
        <p:nvPicPr>
          <p:cNvPr id="440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969" r="7795"/>
          <a:stretch/>
        </p:blipFill>
        <p:spPr bwMode="auto">
          <a:xfrm>
            <a:off x="790575" y="668866"/>
            <a:ext cx="6973358" cy="5266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rostokąt 4"/>
          <p:cNvSpPr/>
          <p:nvPr/>
        </p:nvSpPr>
        <p:spPr>
          <a:xfrm>
            <a:off x="6516630" y="4004899"/>
            <a:ext cx="1562472" cy="914400"/>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l-PL" sz="1600" dirty="0" smtClean="0"/>
              <a:t>ODSTAWIENIE LUB POBRANIE PALETY</a:t>
            </a:r>
          </a:p>
        </p:txBody>
      </p:sp>
      <p:sp>
        <p:nvSpPr>
          <p:cNvPr id="7" name="Prostokąt 6"/>
          <p:cNvSpPr/>
          <p:nvPr/>
        </p:nvSpPr>
        <p:spPr>
          <a:xfrm>
            <a:off x="323528" y="5283322"/>
            <a:ext cx="3816424" cy="626368"/>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l-PL" sz="1600" dirty="0" smtClean="0"/>
              <a:t>Rolki są ustawione pod pewnym kątem, co umożliwia ich ruch grawitacyjny</a:t>
            </a:r>
          </a:p>
        </p:txBody>
      </p:sp>
      <p:cxnSp>
        <p:nvCxnSpPr>
          <p:cNvPr id="8" name="Łącznik prosty ze strzałką 7"/>
          <p:cNvCxnSpPr/>
          <p:nvPr/>
        </p:nvCxnSpPr>
        <p:spPr>
          <a:xfrm flipV="1">
            <a:off x="2231740" y="4810058"/>
            <a:ext cx="900100" cy="473264"/>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Prostokąt 9"/>
          <p:cNvSpPr/>
          <p:nvPr/>
        </p:nvSpPr>
        <p:spPr>
          <a:xfrm>
            <a:off x="903867" y="3103323"/>
            <a:ext cx="1512168" cy="554360"/>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l-PL" sz="1600" dirty="0" smtClean="0"/>
              <a:t>Układy rolkowe</a:t>
            </a:r>
          </a:p>
        </p:txBody>
      </p:sp>
      <p:cxnSp>
        <p:nvCxnSpPr>
          <p:cNvPr id="11" name="Łącznik prosty ze strzałką 10"/>
          <p:cNvCxnSpPr/>
          <p:nvPr/>
        </p:nvCxnSpPr>
        <p:spPr>
          <a:xfrm>
            <a:off x="2416035" y="3389135"/>
            <a:ext cx="648072" cy="480132"/>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Łącznik prosty ze strzałką 12"/>
          <p:cNvCxnSpPr>
            <a:stCxn id="10" idx="3"/>
          </p:cNvCxnSpPr>
          <p:nvPr/>
        </p:nvCxnSpPr>
        <p:spPr>
          <a:xfrm flipV="1">
            <a:off x="2416035" y="2988733"/>
            <a:ext cx="715805" cy="39177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872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wsuwane</a:t>
            </a:r>
            <a:endParaRPr lang="pl-PL" dirty="0"/>
          </a:p>
        </p:txBody>
      </p:sp>
      <p:sp>
        <p:nvSpPr>
          <p:cNvPr id="3" name="Symbol zastępczy zawartości 2"/>
          <p:cNvSpPr>
            <a:spLocks noGrp="1"/>
          </p:cNvSpPr>
          <p:nvPr>
            <p:ph idx="1"/>
          </p:nvPr>
        </p:nvSpPr>
        <p:spPr/>
        <p:txBody>
          <a:bodyPr>
            <a:normAutofit/>
          </a:bodyPr>
          <a:lstStyle/>
          <a:p>
            <a:pPr marL="0" indent="0" fontAlgn="base">
              <a:buNone/>
            </a:pPr>
            <a:r>
              <a:rPr lang="pl-PL" sz="2000" b="1" dirty="0" smtClean="0"/>
              <a:t>Podstawowe </a:t>
            </a:r>
            <a:r>
              <a:rPr lang="pl-PL" sz="2000" b="1" dirty="0"/>
              <a:t>cechy regałów PUSH-BACK:</a:t>
            </a:r>
            <a:endParaRPr lang="pl-PL" sz="2000" dirty="0"/>
          </a:p>
          <a:p>
            <a:pPr fontAlgn="base"/>
            <a:r>
              <a:rPr lang="pl-PL" sz="2000" dirty="0"/>
              <a:t>załadunek odbywa się na zasadzie wpychania palety za pomocą wózka w gniazdo paletowe</a:t>
            </a:r>
          </a:p>
          <a:p>
            <a:pPr fontAlgn="base"/>
            <a:r>
              <a:rPr lang="pl-PL" sz="2000" dirty="0"/>
              <a:t>wyjęcie pierwszej jednostki paletowej uwalnia głębiej składowane jednostki, które dzięki sile grawitacji </a:t>
            </a:r>
            <a:br>
              <a:rPr lang="pl-PL" sz="2000" dirty="0"/>
            </a:br>
            <a:r>
              <a:rPr lang="pl-PL" sz="2000" dirty="0"/>
              <a:t>przesuwają się po bieżni wałkowej do strefy za- i wyładunku</a:t>
            </a:r>
          </a:p>
          <a:p>
            <a:pPr fontAlgn="base"/>
            <a:r>
              <a:rPr lang="pl-PL" sz="2000" dirty="0"/>
              <a:t>możliwość składowania różnych towarów na każdym poziomie</a:t>
            </a:r>
          </a:p>
          <a:p>
            <a:pPr fontAlgn="base"/>
            <a:r>
              <a:rPr lang="pl-PL" sz="2000" dirty="0"/>
              <a:t>do 9 paletowych jednostek ładunkowych w gnieździe</a:t>
            </a:r>
          </a:p>
          <a:p>
            <a:pPr marL="0" indent="0">
              <a:buNone/>
            </a:pPr>
            <a:endParaRPr lang="pl-PL" sz="2000" dirty="0"/>
          </a:p>
        </p:txBody>
      </p:sp>
      <p:sp>
        <p:nvSpPr>
          <p:cNvPr id="4" name="Symbol zastępczy numeru slajdu 3"/>
          <p:cNvSpPr>
            <a:spLocks noGrp="1"/>
          </p:cNvSpPr>
          <p:nvPr>
            <p:ph type="sldNum" sz="quarter" idx="12"/>
          </p:nvPr>
        </p:nvSpPr>
        <p:spPr/>
        <p:txBody>
          <a:bodyPr/>
          <a:lstStyle/>
          <a:p>
            <a:fld id="{B233ABF3-37F6-46FB-A48C-09F066ED39BC}" type="slidenum">
              <a:rPr lang="pl-PL" smtClean="0"/>
              <a:t>42</a:t>
            </a:fld>
            <a:endParaRPr lang="pl-PL"/>
          </a:p>
        </p:txBody>
      </p:sp>
    </p:spTree>
    <p:extLst>
      <p:ext uri="{BB962C8B-B14F-4D97-AF65-F5344CB8AC3E}">
        <p14:creationId xmlns:p14="http://schemas.microsoft.com/office/powerpoint/2010/main" val="3648392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wsuwane - zastosowanie</a:t>
            </a:r>
            <a:endParaRPr lang="pl-PL" dirty="0"/>
          </a:p>
        </p:txBody>
      </p:sp>
      <p:sp>
        <p:nvSpPr>
          <p:cNvPr id="4" name="Symbol zastępczy numeru slajdu 3"/>
          <p:cNvSpPr>
            <a:spLocks noGrp="1"/>
          </p:cNvSpPr>
          <p:nvPr>
            <p:ph type="sldNum" sz="quarter" idx="12"/>
          </p:nvPr>
        </p:nvSpPr>
        <p:spPr/>
        <p:txBody>
          <a:bodyPr/>
          <a:lstStyle/>
          <a:p>
            <a:fld id="{B233ABF3-37F6-46FB-A48C-09F066ED39BC}" type="slidenum">
              <a:rPr lang="pl-PL" smtClean="0"/>
              <a:t>43</a:t>
            </a:fld>
            <a:endParaRPr lang="pl-PL"/>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425" y="1381125"/>
            <a:ext cx="6153150"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8060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a:bodyPr>
          <a:lstStyle/>
          <a:p>
            <a:r>
              <a:rPr lang="pl-PL" dirty="0" smtClean="0"/>
              <a:t>Regały zblokowane </a:t>
            </a:r>
            <a:br>
              <a:rPr lang="pl-PL" dirty="0" smtClean="0"/>
            </a:br>
            <a:r>
              <a:rPr lang="pl-PL" dirty="0" smtClean="0"/>
              <a:t>(</a:t>
            </a:r>
            <a:r>
              <a:rPr lang="pl-PL" dirty="0" err="1" smtClean="0"/>
              <a:t>wjezdne</a:t>
            </a:r>
            <a:r>
              <a:rPr lang="pl-PL" dirty="0" smtClean="0"/>
              <a:t>, przejezdne)</a:t>
            </a:r>
            <a:endParaRPr lang="pl-PL" dirty="0"/>
          </a:p>
        </p:txBody>
      </p:sp>
      <p:sp>
        <p:nvSpPr>
          <p:cNvPr id="6" name="Symbol zastępczy zawartości 5"/>
          <p:cNvSpPr>
            <a:spLocks noGrp="1"/>
          </p:cNvSpPr>
          <p:nvPr>
            <p:ph idx="1"/>
          </p:nvPr>
        </p:nvSpPr>
        <p:spPr>
          <a:xfrm>
            <a:off x="4355976" y="1600200"/>
            <a:ext cx="4330824" cy="4525963"/>
          </a:xfrm>
        </p:spPr>
        <p:txBody>
          <a:bodyPr>
            <a:normAutofit/>
          </a:bodyPr>
          <a:lstStyle/>
          <a:p>
            <a:pPr marL="0" indent="0">
              <a:buNone/>
            </a:pPr>
            <a:r>
              <a:rPr lang="pl-PL" sz="2000" dirty="0"/>
              <a:t>W regałach </a:t>
            </a:r>
            <a:r>
              <a:rPr lang="pl-PL" sz="2000" dirty="0" err="1"/>
              <a:t>wjezdnych</a:t>
            </a:r>
            <a:r>
              <a:rPr lang="pl-PL" sz="2000" dirty="0"/>
              <a:t> i przejezdnych składowanych jest wiele jednostek ładunkowych w głąb regału na dwóch odpowiednio wyprofilowanych wspornikach wzdłuż trasy przejazdu wózka. Rozładunek lub załadunek pola regału musi się odbywać według ustalonego cyklu, mianowicie od góry do dołu lub na odwrót. Środki transportowe obsługujące regał mają możliwość wjechania w głąb regału.</a:t>
            </a:r>
          </a:p>
        </p:txBody>
      </p:sp>
      <p:sp>
        <p:nvSpPr>
          <p:cNvPr id="4" name="Symbol zastępczy numeru slajdu 3"/>
          <p:cNvSpPr>
            <a:spLocks noGrp="1"/>
          </p:cNvSpPr>
          <p:nvPr>
            <p:ph type="sldNum" sz="quarter" idx="12"/>
          </p:nvPr>
        </p:nvSpPr>
        <p:spPr/>
        <p:txBody>
          <a:bodyPr/>
          <a:lstStyle/>
          <a:p>
            <a:fld id="{B233ABF3-37F6-46FB-A48C-09F066ED39BC}" type="slidenum">
              <a:rPr lang="pl-PL" smtClean="0"/>
              <a:t>44</a:t>
            </a:fld>
            <a:endParaRPr lang="pl-PL"/>
          </a:p>
        </p:txBody>
      </p:sp>
      <p:pic>
        <p:nvPicPr>
          <p:cNvPr id="471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4584"/>
          <a:stretch/>
        </p:blipFill>
        <p:spPr bwMode="auto">
          <a:xfrm>
            <a:off x="539552" y="1587202"/>
            <a:ext cx="3714750" cy="4279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93737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fld id="{B233ABF3-37F6-46FB-A48C-09F066ED39BC}" type="slidenum">
              <a:rPr lang="pl-PL" smtClean="0"/>
              <a:t>45</a:t>
            </a:fld>
            <a:endParaRPr lang="pl-PL"/>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13" y="344488"/>
            <a:ext cx="7648575"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Łącznik prosty ze strzałką 6"/>
          <p:cNvCxnSpPr/>
          <p:nvPr/>
        </p:nvCxnSpPr>
        <p:spPr>
          <a:xfrm flipH="1" flipV="1">
            <a:off x="5639461" y="3992150"/>
            <a:ext cx="504056" cy="838269"/>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Łącznik prosty ze strzałką 8"/>
          <p:cNvCxnSpPr/>
          <p:nvPr/>
        </p:nvCxnSpPr>
        <p:spPr>
          <a:xfrm flipH="1" flipV="1">
            <a:off x="5400092" y="4185084"/>
            <a:ext cx="648072" cy="694253"/>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Prostokąt 4"/>
          <p:cNvSpPr/>
          <p:nvPr/>
        </p:nvSpPr>
        <p:spPr>
          <a:xfrm>
            <a:off x="5891489" y="4532210"/>
            <a:ext cx="2088232" cy="936104"/>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l-PL" sz="1600" dirty="0" smtClean="0"/>
              <a:t>Wsporniki, na których ustawiane są paletowe jednostki ładunkowe</a:t>
            </a:r>
          </a:p>
        </p:txBody>
      </p:sp>
    </p:spTree>
    <p:extLst>
      <p:ext uri="{BB962C8B-B14F-4D97-AF65-F5344CB8AC3E}">
        <p14:creationId xmlns:p14="http://schemas.microsoft.com/office/powerpoint/2010/main" val="335189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zblokowane</a:t>
            </a:r>
            <a:endParaRPr lang="pl-PL" dirty="0"/>
          </a:p>
        </p:txBody>
      </p:sp>
      <p:sp>
        <p:nvSpPr>
          <p:cNvPr id="3" name="Symbol zastępczy zawartości 2"/>
          <p:cNvSpPr>
            <a:spLocks noGrp="1"/>
          </p:cNvSpPr>
          <p:nvPr>
            <p:ph idx="1"/>
          </p:nvPr>
        </p:nvSpPr>
        <p:spPr/>
        <p:txBody>
          <a:bodyPr>
            <a:normAutofit/>
          </a:bodyPr>
          <a:lstStyle/>
          <a:p>
            <a:pPr marL="0" indent="0">
              <a:buNone/>
            </a:pPr>
            <a:r>
              <a:rPr lang="pl-PL" dirty="0" smtClean="0"/>
              <a:t>Regały </a:t>
            </a:r>
            <a:r>
              <a:rPr lang="pl-PL" dirty="0" err="1" smtClean="0"/>
              <a:t>wjezdne</a:t>
            </a:r>
            <a:r>
              <a:rPr lang="pl-PL" dirty="0" smtClean="0"/>
              <a:t> mogą być obsługiwane tylko z jednej strony, wówczas zachowana jest metoda LIFO. </a:t>
            </a:r>
          </a:p>
          <a:p>
            <a:pPr marL="0" indent="0">
              <a:buNone/>
            </a:pPr>
            <a:r>
              <a:rPr lang="pl-PL" dirty="0" smtClean="0"/>
              <a:t>Natomiast regały przejezdne mogą być załadowywane z jednej i w tym samym czasie rozładowywane z drugiej strony, wówczas spełniona jest metoda FIFO. </a:t>
            </a:r>
          </a:p>
        </p:txBody>
      </p:sp>
      <p:sp>
        <p:nvSpPr>
          <p:cNvPr id="4" name="Symbol zastępczy numeru slajdu 3"/>
          <p:cNvSpPr>
            <a:spLocks noGrp="1"/>
          </p:cNvSpPr>
          <p:nvPr>
            <p:ph type="sldNum" sz="quarter" idx="12"/>
          </p:nvPr>
        </p:nvSpPr>
        <p:spPr/>
        <p:txBody>
          <a:bodyPr/>
          <a:lstStyle/>
          <a:p>
            <a:fld id="{B233ABF3-37F6-46FB-A48C-09F066ED39BC}" type="slidenum">
              <a:rPr lang="pl-PL" smtClean="0"/>
              <a:t>46</a:t>
            </a:fld>
            <a:endParaRPr lang="pl-PL"/>
          </a:p>
        </p:txBody>
      </p:sp>
    </p:spTree>
    <p:extLst>
      <p:ext uri="{BB962C8B-B14F-4D97-AF65-F5344CB8AC3E}">
        <p14:creationId xmlns:p14="http://schemas.microsoft.com/office/powerpoint/2010/main" val="2973567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zblokowane - zastosowanie</a:t>
            </a:r>
            <a:endParaRPr lang="pl-PL" dirty="0"/>
          </a:p>
        </p:txBody>
      </p:sp>
      <p:sp>
        <p:nvSpPr>
          <p:cNvPr id="4" name="Symbol zastępczy numeru slajdu 3"/>
          <p:cNvSpPr>
            <a:spLocks noGrp="1"/>
          </p:cNvSpPr>
          <p:nvPr>
            <p:ph type="sldNum" sz="quarter" idx="12"/>
          </p:nvPr>
        </p:nvSpPr>
        <p:spPr/>
        <p:txBody>
          <a:bodyPr/>
          <a:lstStyle/>
          <a:p>
            <a:fld id="{B233ABF3-37F6-46FB-A48C-09F066ED39BC}" type="slidenum">
              <a:rPr lang="pl-PL" smtClean="0"/>
              <a:t>47</a:t>
            </a:fld>
            <a:endParaRPr lang="pl-PL"/>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869" y="951301"/>
            <a:ext cx="6594499" cy="4894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25255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zblokowane - zastosowanie</a:t>
            </a:r>
            <a:endParaRPr lang="pl-PL" dirty="0"/>
          </a:p>
        </p:txBody>
      </p:sp>
      <p:sp>
        <p:nvSpPr>
          <p:cNvPr id="4" name="Symbol zastępczy numeru slajdu 3"/>
          <p:cNvSpPr>
            <a:spLocks noGrp="1"/>
          </p:cNvSpPr>
          <p:nvPr>
            <p:ph type="sldNum" sz="quarter" idx="12"/>
          </p:nvPr>
        </p:nvSpPr>
        <p:spPr/>
        <p:txBody>
          <a:bodyPr/>
          <a:lstStyle/>
          <a:p>
            <a:fld id="{B233ABF3-37F6-46FB-A48C-09F066ED39BC}" type="slidenum">
              <a:rPr lang="pl-PL" smtClean="0"/>
              <a:t>48</a:t>
            </a:fld>
            <a:endParaRPr lang="pl-PL"/>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 y="1012362"/>
            <a:ext cx="7562850" cy="500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02894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wysokiego składowania</a:t>
            </a:r>
            <a:endParaRPr lang="pl-PL" dirty="0"/>
          </a:p>
        </p:txBody>
      </p:sp>
      <p:sp>
        <p:nvSpPr>
          <p:cNvPr id="3" name="Symbol zastępczy zawartości 2"/>
          <p:cNvSpPr>
            <a:spLocks noGrp="1"/>
          </p:cNvSpPr>
          <p:nvPr>
            <p:ph idx="1"/>
          </p:nvPr>
        </p:nvSpPr>
        <p:spPr/>
        <p:txBody>
          <a:bodyPr>
            <a:normAutofit/>
          </a:bodyPr>
          <a:lstStyle/>
          <a:p>
            <a:pPr marL="0" indent="0">
              <a:buNone/>
            </a:pPr>
            <a:r>
              <a:rPr lang="pl-PL" dirty="0" smtClean="0"/>
              <a:t>Regały </a:t>
            </a:r>
            <a:r>
              <a:rPr lang="pl-PL" dirty="0"/>
              <a:t>wysokiego składowania  przeznaczone są do składowania towarów na wysokościach </a:t>
            </a:r>
            <a:r>
              <a:rPr lang="pl-PL" dirty="0" smtClean="0"/>
              <a:t>od </a:t>
            </a:r>
            <a:r>
              <a:rPr lang="pl-PL" dirty="0"/>
              <a:t>14 m. Mogą być obsługiwane przez układnice regałowe lub wózki wysokiego składowania prowadzone szynowo względnie indukcyjnie.</a:t>
            </a:r>
          </a:p>
          <a:p>
            <a:endParaRPr lang="pl-PL" dirty="0"/>
          </a:p>
          <a:p>
            <a:pPr marL="0" indent="0">
              <a:buNone/>
            </a:pPr>
            <a:r>
              <a:rPr lang="pl-PL" b="1" dirty="0"/>
              <a:t>Zastosowanie:  </a:t>
            </a:r>
            <a:r>
              <a:rPr lang="pl-PL" b="1" dirty="0" smtClean="0"/>
              <a:t/>
            </a:r>
            <a:br>
              <a:rPr lang="pl-PL" b="1" dirty="0" smtClean="0"/>
            </a:br>
            <a:r>
              <a:rPr lang="pl-PL" dirty="0" smtClean="0"/>
              <a:t>Stosowane </a:t>
            </a:r>
            <a:r>
              <a:rPr lang="pl-PL" dirty="0"/>
              <a:t>szczególnie tam, </a:t>
            </a:r>
            <a:r>
              <a:rPr lang="pl-PL" dirty="0" smtClean="0"/>
              <a:t>gdzie:</a:t>
            </a:r>
          </a:p>
          <a:p>
            <a:r>
              <a:rPr lang="pl-PL" dirty="0" smtClean="0"/>
              <a:t>jest </a:t>
            </a:r>
            <a:r>
              <a:rPr lang="pl-PL" dirty="0"/>
              <a:t>niewielka powierzchnia do dyspozycji</a:t>
            </a:r>
            <a:br>
              <a:rPr lang="pl-PL" dirty="0"/>
            </a:br>
            <a:endParaRPr lang="pl-PL" dirty="0" smtClean="0"/>
          </a:p>
          <a:p>
            <a:r>
              <a:rPr lang="pl-PL" dirty="0" smtClean="0"/>
              <a:t>wymagana </a:t>
            </a:r>
            <a:r>
              <a:rPr lang="pl-PL" dirty="0"/>
              <a:t>jest większa zdolność przeładunkowa niż w przypadku tradycyjnych regałów rzędowych, a obsługą regału zajmują się wózki widłowe wysokiego składowania prowadzone szynowo </a:t>
            </a:r>
            <a:r>
              <a:rPr lang="pl-PL" dirty="0" smtClean="0"/>
              <a:t>(wzgl</a:t>
            </a:r>
            <a:r>
              <a:rPr lang="pl-PL" dirty="0"/>
              <a:t>. </a:t>
            </a:r>
            <a:r>
              <a:rPr lang="pl-PL" dirty="0" smtClean="0"/>
              <a:t>indukcyjnie </a:t>
            </a:r>
            <a:r>
              <a:rPr lang="pl-PL" dirty="0"/>
              <a:t>z automatycznym wyborem wysokości </a:t>
            </a:r>
            <a:r>
              <a:rPr lang="pl-PL" dirty="0" smtClean="0"/>
              <a:t>podnoszenia) </a:t>
            </a:r>
            <a:r>
              <a:rPr lang="pl-PL" dirty="0"/>
              <a:t>lub specjalne układnice regałowe.</a:t>
            </a:r>
          </a:p>
          <a:p>
            <a:pPr marL="0" indent="0">
              <a:buNone/>
            </a:pPr>
            <a:endParaRPr lang="pl-PL" dirty="0"/>
          </a:p>
        </p:txBody>
      </p:sp>
      <p:sp>
        <p:nvSpPr>
          <p:cNvPr id="4" name="Symbol zastępczy numeru slajdu 3"/>
          <p:cNvSpPr>
            <a:spLocks noGrp="1"/>
          </p:cNvSpPr>
          <p:nvPr>
            <p:ph type="sldNum" sz="quarter" idx="12"/>
          </p:nvPr>
        </p:nvSpPr>
        <p:spPr/>
        <p:txBody>
          <a:bodyPr/>
          <a:lstStyle/>
          <a:p>
            <a:fld id="{B233ABF3-37F6-46FB-A48C-09F066ED39BC}" type="slidenum">
              <a:rPr lang="pl-PL" smtClean="0"/>
              <a:t>49</a:t>
            </a:fld>
            <a:endParaRPr lang="pl-PL"/>
          </a:p>
        </p:txBody>
      </p:sp>
    </p:spTree>
    <p:extLst>
      <p:ext uri="{BB962C8B-B14F-4D97-AF65-F5344CB8AC3E}">
        <p14:creationId xmlns:p14="http://schemas.microsoft.com/office/powerpoint/2010/main" val="35464130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65"/>
            <a:ext cx="7984067" cy="5990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ymbol zastępczy numeru slajdu 1"/>
          <p:cNvSpPr>
            <a:spLocks noGrp="1"/>
          </p:cNvSpPr>
          <p:nvPr>
            <p:ph type="sldNum" sz="quarter" idx="12"/>
          </p:nvPr>
        </p:nvSpPr>
        <p:spPr/>
        <p:txBody>
          <a:bodyPr/>
          <a:lstStyle/>
          <a:p>
            <a:fld id="{B233ABF3-37F6-46FB-A48C-09F066ED39BC}" type="slidenum">
              <a:rPr lang="pl-PL" smtClean="0"/>
              <a:t>5</a:t>
            </a:fld>
            <a:endParaRPr lang="pl-PL"/>
          </a:p>
        </p:txBody>
      </p:sp>
    </p:spTree>
    <p:extLst>
      <p:ext uri="{BB962C8B-B14F-4D97-AF65-F5344CB8AC3E}">
        <p14:creationId xmlns:p14="http://schemas.microsoft.com/office/powerpoint/2010/main" val="3730074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fld id="{B233ABF3-37F6-46FB-A48C-09F066ED39BC}" type="slidenum">
              <a:rPr lang="pl-PL" smtClean="0"/>
              <a:t>50</a:t>
            </a:fld>
            <a:endParaRPr lang="pl-PL"/>
          </a:p>
        </p:txBody>
      </p:sp>
      <p:pic>
        <p:nvPicPr>
          <p:cNvPr id="491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9086"/>
          <a:stretch/>
        </p:blipFill>
        <p:spPr bwMode="auto">
          <a:xfrm>
            <a:off x="795338" y="182034"/>
            <a:ext cx="686699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rostokąt 4"/>
          <p:cNvSpPr/>
          <p:nvPr/>
        </p:nvSpPr>
        <p:spPr>
          <a:xfrm>
            <a:off x="260069" y="1082658"/>
            <a:ext cx="2448272" cy="1080120"/>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l-PL" sz="1600" dirty="0" smtClean="0"/>
              <a:t>Regał obsługiwany przez wózki wysokiego składowania lub układnice </a:t>
            </a:r>
          </a:p>
        </p:txBody>
      </p:sp>
      <p:cxnSp>
        <p:nvCxnSpPr>
          <p:cNvPr id="7" name="Łącznik prosty ze strzałką 6"/>
          <p:cNvCxnSpPr>
            <a:stCxn id="5" idx="3"/>
          </p:cNvCxnSpPr>
          <p:nvPr/>
        </p:nvCxnSpPr>
        <p:spPr>
          <a:xfrm flipV="1">
            <a:off x="2708341" y="1082658"/>
            <a:ext cx="936104" cy="54006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124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wysokiego składowania</a:t>
            </a:r>
            <a:endParaRPr lang="pl-PL" dirty="0"/>
          </a:p>
        </p:txBody>
      </p:sp>
      <p:sp>
        <p:nvSpPr>
          <p:cNvPr id="3" name="Symbol zastępczy zawartości 2"/>
          <p:cNvSpPr>
            <a:spLocks noGrp="1"/>
          </p:cNvSpPr>
          <p:nvPr>
            <p:ph idx="1"/>
          </p:nvPr>
        </p:nvSpPr>
        <p:spPr/>
        <p:txBody>
          <a:bodyPr/>
          <a:lstStyle/>
          <a:p>
            <a:pPr marL="0" indent="0">
              <a:buNone/>
            </a:pPr>
            <a:r>
              <a:rPr lang="pl-PL" b="1" dirty="0"/>
              <a:t>Korzyści:</a:t>
            </a:r>
            <a:endParaRPr lang="pl-PL" dirty="0"/>
          </a:p>
          <a:p>
            <a:r>
              <a:rPr lang="pl-PL" dirty="0"/>
              <a:t>optymalne wykorzystanie kubatury magazynu,</a:t>
            </a:r>
          </a:p>
          <a:p>
            <a:r>
              <a:rPr lang="pl-PL" dirty="0"/>
              <a:t>bezpośredni dostęp do wszystkich artykułów,</a:t>
            </a:r>
          </a:p>
          <a:p>
            <a:r>
              <a:rPr lang="pl-PL" dirty="0"/>
              <a:t>minimalne korytarze robocze pomiędzy regałami,</a:t>
            </a:r>
          </a:p>
          <a:p>
            <a:r>
              <a:rPr lang="pl-PL" dirty="0"/>
              <a:t>możliwość wydłużania regału przez dołączanie kolejnych elementów</a:t>
            </a:r>
          </a:p>
          <a:p>
            <a:r>
              <a:rPr lang="pl-PL" dirty="0"/>
              <a:t>Wysoka wydajność przeładunkowa</a:t>
            </a:r>
          </a:p>
          <a:p>
            <a:pPr marL="0" indent="0">
              <a:buNone/>
            </a:pPr>
            <a:endParaRPr lang="pl-PL" dirty="0"/>
          </a:p>
        </p:txBody>
      </p:sp>
      <p:sp>
        <p:nvSpPr>
          <p:cNvPr id="4" name="Symbol zastępczy numeru slajdu 3"/>
          <p:cNvSpPr>
            <a:spLocks noGrp="1"/>
          </p:cNvSpPr>
          <p:nvPr>
            <p:ph type="sldNum" sz="quarter" idx="12"/>
          </p:nvPr>
        </p:nvSpPr>
        <p:spPr/>
        <p:txBody>
          <a:bodyPr/>
          <a:lstStyle/>
          <a:p>
            <a:fld id="{B233ABF3-37F6-46FB-A48C-09F066ED39BC}" type="slidenum">
              <a:rPr lang="pl-PL" smtClean="0"/>
              <a:t>51</a:t>
            </a:fld>
            <a:endParaRPr lang="pl-PL"/>
          </a:p>
        </p:txBody>
      </p:sp>
    </p:spTree>
    <p:extLst>
      <p:ext uri="{BB962C8B-B14F-4D97-AF65-F5344CB8AC3E}">
        <p14:creationId xmlns:p14="http://schemas.microsoft.com/office/powerpoint/2010/main" val="911850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smtClean="0"/>
              <a:t>Regały wysokiego składowania - zastosowanie</a:t>
            </a:r>
            <a:endParaRPr lang="pl-PL" dirty="0"/>
          </a:p>
        </p:txBody>
      </p:sp>
      <p:sp>
        <p:nvSpPr>
          <p:cNvPr id="4" name="Symbol zastępczy numeru slajdu 3"/>
          <p:cNvSpPr>
            <a:spLocks noGrp="1"/>
          </p:cNvSpPr>
          <p:nvPr>
            <p:ph type="sldNum" sz="quarter" idx="12"/>
          </p:nvPr>
        </p:nvSpPr>
        <p:spPr/>
        <p:txBody>
          <a:bodyPr/>
          <a:lstStyle/>
          <a:p>
            <a:fld id="{B233ABF3-37F6-46FB-A48C-09F066ED39BC}" type="slidenum">
              <a:rPr lang="pl-PL" smtClean="0"/>
              <a:t>52</a:t>
            </a:fld>
            <a:endParaRPr lang="pl-PL"/>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04963"/>
            <a:ext cx="4724400" cy="364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9340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smtClean="0"/>
              <a:t>Automatyczny magazyn drobnych części</a:t>
            </a:r>
            <a:endParaRPr lang="pl-PL" dirty="0"/>
          </a:p>
        </p:txBody>
      </p:sp>
      <p:sp>
        <p:nvSpPr>
          <p:cNvPr id="3" name="Symbol zastępczy zawartości 2"/>
          <p:cNvSpPr>
            <a:spLocks noGrp="1"/>
          </p:cNvSpPr>
          <p:nvPr>
            <p:ph idx="1"/>
          </p:nvPr>
        </p:nvSpPr>
        <p:spPr/>
        <p:txBody>
          <a:bodyPr>
            <a:normAutofit/>
          </a:bodyPr>
          <a:lstStyle/>
          <a:p>
            <a:pPr marL="0" indent="0">
              <a:buNone/>
            </a:pPr>
            <a:r>
              <a:rPr lang="pl-PL" dirty="0" smtClean="0"/>
              <a:t>Automatyczny magazyn drobnych części gwarantuje największą oszczędność miejsca poprze składowanie małych elementów w pojemnikach, na tacach lub w kartonach. Te z kolei składowane są na wspornikach, przy całkowitym wykorzystaniu wysokości magazynu.</a:t>
            </a:r>
          </a:p>
          <a:p>
            <a:endParaRPr lang="pl-PL" dirty="0" smtClean="0"/>
          </a:p>
          <a:p>
            <a:pPr marL="0" indent="0">
              <a:buNone/>
            </a:pPr>
            <a:r>
              <a:rPr lang="pl-PL" b="1" dirty="0" smtClean="0"/>
              <a:t>Zastosowanie: </a:t>
            </a:r>
            <a:r>
              <a:rPr lang="pl-PL" dirty="0" smtClean="0"/>
              <a:t/>
            </a:r>
            <a:br>
              <a:rPr lang="pl-PL" dirty="0" smtClean="0"/>
            </a:br>
            <a:r>
              <a:rPr lang="pl-PL" dirty="0" smtClean="0"/>
              <a:t>Automatyczne magazyny drobnych części służą przeważnie do składowania szerokiego asortymentu małych elementów. Przechowywania w magazynie liczba sztuk każdego z artykułów jest ograniczona, ale są to elementy szybko rotujące.</a:t>
            </a:r>
          </a:p>
          <a:p>
            <a:endParaRPr lang="pl-PL" dirty="0" smtClean="0"/>
          </a:p>
          <a:p>
            <a:pPr marL="0" indent="0">
              <a:buNone/>
            </a:pPr>
            <a:r>
              <a:rPr lang="pl-PL" b="1" dirty="0" smtClean="0"/>
              <a:t>Korzyści:</a:t>
            </a:r>
          </a:p>
          <a:p>
            <a:r>
              <a:rPr lang="pl-PL" dirty="0" smtClean="0"/>
              <a:t>szybki i bezpośredni dostęp do składowanych artykułów</a:t>
            </a:r>
          </a:p>
          <a:p>
            <a:r>
              <a:rPr lang="pl-PL" dirty="0" smtClean="0"/>
              <a:t>wysoka wydajność przeładunkowa</a:t>
            </a:r>
          </a:p>
          <a:p>
            <a:r>
              <a:rPr lang="pl-PL" dirty="0" smtClean="0"/>
              <a:t>optymalne wykorzystanie przestrzeni</a:t>
            </a:r>
            <a:endParaRPr lang="pl-PL" dirty="0"/>
          </a:p>
        </p:txBody>
      </p:sp>
      <p:sp>
        <p:nvSpPr>
          <p:cNvPr id="4" name="Symbol zastępczy numeru slajdu 3"/>
          <p:cNvSpPr>
            <a:spLocks noGrp="1"/>
          </p:cNvSpPr>
          <p:nvPr>
            <p:ph type="sldNum" sz="quarter" idx="12"/>
          </p:nvPr>
        </p:nvSpPr>
        <p:spPr/>
        <p:txBody>
          <a:bodyPr/>
          <a:lstStyle/>
          <a:p>
            <a:fld id="{B233ABF3-37F6-46FB-A48C-09F066ED39BC}" type="slidenum">
              <a:rPr lang="pl-PL" smtClean="0"/>
              <a:t>53</a:t>
            </a:fld>
            <a:endParaRPr lang="pl-PL"/>
          </a:p>
        </p:txBody>
      </p:sp>
    </p:spTree>
    <p:extLst>
      <p:ext uri="{BB962C8B-B14F-4D97-AF65-F5344CB8AC3E}">
        <p14:creationId xmlns:p14="http://schemas.microsoft.com/office/powerpoint/2010/main" val="3519244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fld id="{B233ABF3-37F6-46FB-A48C-09F066ED39BC}" type="slidenum">
              <a:rPr lang="pl-PL" smtClean="0"/>
              <a:t>54</a:t>
            </a:fld>
            <a:endParaRPr lang="pl-PL"/>
          </a:p>
        </p:txBody>
      </p:sp>
      <p:pic>
        <p:nvPicPr>
          <p:cNvPr id="522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994"/>
          <a:stretch/>
        </p:blipFill>
        <p:spPr bwMode="auto">
          <a:xfrm>
            <a:off x="800100" y="266171"/>
            <a:ext cx="7167033" cy="56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6534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dirty="0" smtClean="0"/>
              <a:t>Regały samonośne (SILO)</a:t>
            </a:r>
            <a:endParaRPr lang="pl-PL" dirty="0"/>
          </a:p>
        </p:txBody>
      </p:sp>
      <p:sp>
        <p:nvSpPr>
          <p:cNvPr id="4" name="Symbol zastępczy zawartości 3"/>
          <p:cNvSpPr>
            <a:spLocks noGrp="1"/>
          </p:cNvSpPr>
          <p:nvPr>
            <p:ph idx="1"/>
          </p:nvPr>
        </p:nvSpPr>
        <p:spPr>
          <a:xfrm>
            <a:off x="465666" y="999066"/>
            <a:ext cx="8229600" cy="4781128"/>
          </a:xfrm>
        </p:spPr>
        <p:txBody>
          <a:bodyPr>
            <a:noAutofit/>
          </a:bodyPr>
          <a:lstStyle/>
          <a:p>
            <a:pPr marL="0" indent="0">
              <a:buNone/>
            </a:pPr>
            <a:r>
              <a:rPr lang="pl-PL" sz="2000" dirty="0" smtClean="0"/>
              <a:t>Regały samonośne </a:t>
            </a:r>
            <a:r>
              <a:rPr lang="pl-PL" sz="2000" dirty="0"/>
              <a:t>(SILO) </a:t>
            </a:r>
            <a:r>
              <a:rPr lang="pl-PL" sz="2000" dirty="0" smtClean="0"/>
              <a:t>to </a:t>
            </a:r>
            <a:r>
              <a:rPr lang="pl-PL" sz="2000" dirty="0"/>
              <a:t>konstrukcje regałowe, które dodatkowo stanowią elementy nośne dla dachu i ścian magazynu. Magazyny samonośne obsługiwane są przede wszystkim za pomocą wózków systemowych lub układnic (dla wysokości pow. 14 m), a ich wysokość może dochodzić do 40 m</a:t>
            </a:r>
            <a:r>
              <a:rPr lang="pl-PL" sz="2000" dirty="0" smtClean="0"/>
              <a:t>.</a:t>
            </a:r>
            <a:endParaRPr lang="pl-PL" sz="2000" dirty="0"/>
          </a:p>
          <a:p>
            <a:pPr marL="0" indent="0">
              <a:buNone/>
            </a:pPr>
            <a:r>
              <a:rPr lang="pl-PL" sz="2000" b="1" dirty="0"/>
              <a:t>Zastosowanie: </a:t>
            </a:r>
            <a:r>
              <a:rPr lang="pl-PL" sz="2000" dirty="0"/>
              <a:t/>
            </a:r>
            <a:br>
              <a:rPr lang="pl-PL" sz="2000" dirty="0"/>
            </a:br>
            <a:r>
              <a:rPr lang="pl-PL" sz="2000" dirty="0"/>
              <a:t>Magazyny samonośne wykorzystywane są do składowania dużych ilości szybko rotujących artykułów</a:t>
            </a:r>
            <a:r>
              <a:rPr lang="pl-PL" sz="2000" dirty="0" smtClean="0"/>
              <a:t>.</a:t>
            </a:r>
            <a:endParaRPr lang="pl-PL" sz="2000" dirty="0"/>
          </a:p>
          <a:p>
            <a:pPr marL="0" indent="0">
              <a:buNone/>
            </a:pPr>
            <a:r>
              <a:rPr lang="pl-PL" sz="2000" b="1" dirty="0"/>
              <a:t>Korzyści:</a:t>
            </a:r>
          </a:p>
          <a:p>
            <a:r>
              <a:rPr lang="pl-PL" sz="2000" dirty="0"/>
              <a:t>specjalna konstrukcja regałów rzędowych,</a:t>
            </a:r>
          </a:p>
          <a:p>
            <a:r>
              <a:rPr lang="pl-PL" sz="2000" dirty="0"/>
              <a:t>możliwe składowanie do wysokości 40 m</a:t>
            </a:r>
          </a:p>
          <a:p>
            <a:r>
              <a:rPr lang="pl-PL" sz="2000" dirty="0" smtClean="0"/>
              <a:t>ściany </a:t>
            </a:r>
            <a:r>
              <a:rPr lang="pl-PL" sz="2000" dirty="0"/>
              <a:t>i dach magazynu oparte na konstrukcji regałów,</a:t>
            </a:r>
          </a:p>
          <a:p>
            <a:r>
              <a:rPr lang="pl-PL" sz="2000" dirty="0"/>
              <a:t>zazwyczaj w pełni zautomatyzowane,</a:t>
            </a:r>
          </a:p>
          <a:p>
            <a:r>
              <a:rPr lang="pl-PL" sz="2000" dirty="0"/>
              <a:t>najlepsze wykorzystanie przestrzeni dzięki ograniczonym ciągom komunikacyjnym i wysokościom zabudowy do 40 m.</a:t>
            </a:r>
          </a:p>
        </p:txBody>
      </p:sp>
      <p:sp>
        <p:nvSpPr>
          <p:cNvPr id="2" name="Symbol zastępczy numeru slajdu 1"/>
          <p:cNvSpPr>
            <a:spLocks noGrp="1"/>
          </p:cNvSpPr>
          <p:nvPr>
            <p:ph type="sldNum" sz="quarter" idx="12"/>
          </p:nvPr>
        </p:nvSpPr>
        <p:spPr/>
        <p:txBody>
          <a:bodyPr/>
          <a:lstStyle/>
          <a:p>
            <a:fld id="{B233ABF3-37F6-46FB-A48C-09F066ED39BC}" type="slidenum">
              <a:rPr lang="pl-PL" smtClean="0"/>
              <a:t>55</a:t>
            </a:fld>
            <a:endParaRPr lang="pl-PL"/>
          </a:p>
        </p:txBody>
      </p:sp>
    </p:spTree>
    <p:extLst>
      <p:ext uri="{BB962C8B-B14F-4D97-AF65-F5344CB8AC3E}">
        <p14:creationId xmlns:p14="http://schemas.microsoft.com/office/powerpoint/2010/main" val="30138375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fld id="{B233ABF3-37F6-46FB-A48C-09F066ED39BC}" type="slidenum">
              <a:rPr lang="pl-PL" smtClean="0"/>
              <a:t>56</a:t>
            </a:fld>
            <a:endParaRPr lang="pl-PL"/>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796" y="323850"/>
            <a:ext cx="7381875" cy="560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34024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a:bodyPr>
          <a:lstStyle/>
          <a:p>
            <a:r>
              <a:rPr lang="pl-PL" dirty="0" smtClean="0"/>
              <a:t>Zabudowy wielopoziomowe </a:t>
            </a:r>
            <a:br>
              <a:rPr lang="pl-PL" dirty="0" smtClean="0"/>
            </a:br>
            <a:r>
              <a:rPr lang="pl-PL" dirty="0" smtClean="0"/>
              <a:t>i antresolowe</a:t>
            </a:r>
            <a:endParaRPr lang="pl-PL" dirty="0"/>
          </a:p>
        </p:txBody>
      </p:sp>
      <p:sp>
        <p:nvSpPr>
          <p:cNvPr id="4" name="Symbol zastępczy zawartości 3"/>
          <p:cNvSpPr>
            <a:spLocks noGrp="1"/>
          </p:cNvSpPr>
          <p:nvPr>
            <p:ph idx="1"/>
          </p:nvPr>
        </p:nvSpPr>
        <p:spPr/>
        <p:txBody>
          <a:bodyPr/>
          <a:lstStyle/>
          <a:p>
            <a:pPr marL="0" indent="0">
              <a:buNone/>
            </a:pPr>
            <a:r>
              <a:rPr lang="pl-PL" dirty="0" smtClean="0"/>
              <a:t>Konstrukcje </a:t>
            </a:r>
            <a:r>
              <a:rPr lang="pl-PL" dirty="0"/>
              <a:t>podestowe i antresole umożliwiają podwójne oraz potrójne wykorzystanie powierzchni magazynowej. W przeciwieństwie do zainstalowanych na stałe pomostów regałowych antresole oferują szerokie możliwości adaptacji dostępnej przestrzeni i optymalnego dopasowania jej do indywidualnych potrzeb i warunków panujących w magazynie.</a:t>
            </a:r>
          </a:p>
        </p:txBody>
      </p:sp>
      <p:sp>
        <p:nvSpPr>
          <p:cNvPr id="2" name="Symbol zastępczy numeru slajdu 1"/>
          <p:cNvSpPr>
            <a:spLocks noGrp="1"/>
          </p:cNvSpPr>
          <p:nvPr>
            <p:ph type="sldNum" sz="quarter" idx="12"/>
          </p:nvPr>
        </p:nvSpPr>
        <p:spPr/>
        <p:txBody>
          <a:bodyPr/>
          <a:lstStyle/>
          <a:p>
            <a:fld id="{B233ABF3-37F6-46FB-A48C-09F066ED39BC}" type="slidenum">
              <a:rPr lang="pl-PL" smtClean="0"/>
              <a:t>57</a:t>
            </a:fld>
            <a:endParaRPr lang="pl-PL"/>
          </a:p>
        </p:txBody>
      </p:sp>
    </p:spTree>
    <p:extLst>
      <p:ext uri="{BB962C8B-B14F-4D97-AF65-F5344CB8AC3E}">
        <p14:creationId xmlns:p14="http://schemas.microsoft.com/office/powerpoint/2010/main" val="40211346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sz="quarter" idx="12"/>
          </p:nvPr>
        </p:nvSpPr>
        <p:spPr/>
        <p:txBody>
          <a:bodyPr/>
          <a:lstStyle/>
          <a:p>
            <a:fld id="{B233ABF3-37F6-46FB-A48C-09F066ED39BC}" type="slidenum">
              <a:rPr lang="pl-PL" smtClean="0"/>
              <a:t>58</a:t>
            </a:fld>
            <a:endParaRPr lang="pl-PL"/>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592" y="573089"/>
            <a:ext cx="7600950" cy="530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pole tekstowe 5"/>
          <p:cNvSpPr txBox="1"/>
          <p:nvPr/>
        </p:nvSpPr>
        <p:spPr>
          <a:xfrm>
            <a:off x="179512" y="6381328"/>
            <a:ext cx="1837619" cy="307777"/>
          </a:xfrm>
          <a:prstGeom prst="rect">
            <a:avLst/>
          </a:prstGeom>
          <a:noFill/>
        </p:spPr>
        <p:txBody>
          <a:bodyPr wrap="none" rtlCol="0">
            <a:spAutoFit/>
          </a:bodyPr>
          <a:lstStyle/>
          <a:p>
            <a:r>
              <a:rPr lang="pl-PL" sz="1400" dirty="0" smtClean="0"/>
              <a:t>Źródło: www.amwin.pl</a:t>
            </a:r>
            <a:endParaRPr lang="pl-PL" sz="1400" dirty="0"/>
          </a:p>
        </p:txBody>
      </p:sp>
    </p:spTree>
    <p:extLst>
      <p:ext uri="{BB962C8B-B14F-4D97-AF65-F5344CB8AC3E}">
        <p14:creationId xmlns:p14="http://schemas.microsoft.com/office/powerpoint/2010/main" val="41184992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a:bodyPr>
          <a:lstStyle/>
          <a:p>
            <a:r>
              <a:rPr lang="pl-PL" dirty="0" smtClean="0"/>
              <a:t>Zabudowy wielopoziomowe </a:t>
            </a:r>
            <a:br>
              <a:rPr lang="pl-PL" dirty="0" smtClean="0"/>
            </a:br>
            <a:r>
              <a:rPr lang="pl-PL" dirty="0" smtClean="0"/>
              <a:t>i antresolowe</a:t>
            </a:r>
            <a:endParaRPr lang="pl-PL" dirty="0"/>
          </a:p>
        </p:txBody>
      </p:sp>
      <p:sp>
        <p:nvSpPr>
          <p:cNvPr id="4" name="Symbol zastępczy zawartości 3"/>
          <p:cNvSpPr>
            <a:spLocks noGrp="1"/>
          </p:cNvSpPr>
          <p:nvPr>
            <p:ph idx="1"/>
          </p:nvPr>
        </p:nvSpPr>
        <p:spPr/>
        <p:txBody>
          <a:bodyPr>
            <a:normAutofit/>
          </a:bodyPr>
          <a:lstStyle/>
          <a:p>
            <a:pPr marL="0" indent="0">
              <a:buNone/>
            </a:pPr>
            <a:r>
              <a:rPr lang="pl-PL" b="1" dirty="0" smtClean="0"/>
              <a:t>Zastosowanie: </a:t>
            </a:r>
          </a:p>
          <a:p>
            <a:pPr marL="0" indent="0">
              <a:buNone/>
            </a:pPr>
            <a:r>
              <a:rPr lang="pl-PL" dirty="0" smtClean="0"/>
              <a:t>Konstrukcje podestowe i antresole zapewniają dodatkowe miejsce do składowania towarów na samym podeście, a jednocześnie dodatkową przestrzeń pod antresolą, którą można wykorzystywać np. do produkcji. Zamiast kupować specjalny wózek </a:t>
            </a:r>
            <a:r>
              <a:rPr lang="pl-PL" dirty="0" err="1" smtClean="0"/>
              <a:t>komisjonujący</a:t>
            </a:r>
            <a:r>
              <a:rPr lang="pl-PL" dirty="0" smtClean="0"/>
              <a:t> z podnoszoną kabiną, można na górnym poziomie urządzić niski magazyn do kompletacji towarów, co w istotnym stopniu zredukuje czas kompletacji, a także koszty.</a:t>
            </a:r>
          </a:p>
          <a:p>
            <a:pPr marL="0" indent="0">
              <a:buNone/>
            </a:pPr>
            <a:r>
              <a:rPr lang="pl-PL" b="1" dirty="0" smtClean="0"/>
              <a:t>Korzyści:</a:t>
            </a:r>
          </a:p>
          <a:p>
            <a:r>
              <a:rPr lang="pl-PL" dirty="0" smtClean="0"/>
              <a:t>powiększenie powierzchni magazynowej,</a:t>
            </a:r>
          </a:p>
          <a:p>
            <a:r>
              <a:rPr lang="pl-PL" dirty="0" smtClean="0"/>
              <a:t>lepsze wykorzystanie wysokości hali magazynowej,</a:t>
            </a:r>
          </a:p>
          <a:p>
            <a:r>
              <a:rPr lang="pl-PL" dirty="0" smtClean="0"/>
              <a:t>dowolność w aranżacji przestrzeni na antresoli i pod nią.</a:t>
            </a:r>
            <a:endParaRPr lang="pl-PL" dirty="0"/>
          </a:p>
        </p:txBody>
      </p:sp>
      <p:sp>
        <p:nvSpPr>
          <p:cNvPr id="2" name="Symbol zastępczy numeru slajdu 1"/>
          <p:cNvSpPr>
            <a:spLocks noGrp="1"/>
          </p:cNvSpPr>
          <p:nvPr>
            <p:ph type="sldNum" sz="quarter" idx="12"/>
          </p:nvPr>
        </p:nvSpPr>
        <p:spPr/>
        <p:txBody>
          <a:bodyPr/>
          <a:lstStyle/>
          <a:p>
            <a:fld id="{B233ABF3-37F6-46FB-A48C-09F066ED39BC}" type="slidenum">
              <a:rPr lang="pl-PL" smtClean="0"/>
              <a:t>59</a:t>
            </a:fld>
            <a:endParaRPr lang="pl-PL"/>
          </a:p>
        </p:txBody>
      </p:sp>
      <p:sp>
        <p:nvSpPr>
          <p:cNvPr id="5" name="pole tekstowe 4"/>
          <p:cNvSpPr txBox="1"/>
          <p:nvPr/>
        </p:nvSpPr>
        <p:spPr>
          <a:xfrm>
            <a:off x="179512" y="6381328"/>
            <a:ext cx="1837619" cy="307777"/>
          </a:xfrm>
          <a:prstGeom prst="rect">
            <a:avLst/>
          </a:prstGeom>
          <a:noFill/>
        </p:spPr>
        <p:txBody>
          <a:bodyPr wrap="none" rtlCol="0">
            <a:spAutoFit/>
          </a:bodyPr>
          <a:lstStyle/>
          <a:p>
            <a:r>
              <a:rPr lang="pl-PL" sz="1400" dirty="0" smtClean="0"/>
              <a:t>Źródło: www.amwin.pl</a:t>
            </a:r>
            <a:endParaRPr lang="pl-PL" sz="1400" dirty="0"/>
          </a:p>
        </p:txBody>
      </p:sp>
    </p:spTree>
    <p:extLst>
      <p:ext uri="{BB962C8B-B14F-4D97-AF65-F5344CB8AC3E}">
        <p14:creationId xmlns:p14="http://schemas.microsoft.com/office/powerpoint/2010/main" val="4116370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92"/>
            <a:ext cx="7968923" cy="5979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Łącznik prosty ze strzałką 5"/>
          <p:cNvCxnSpPr/>
          <p:nvPr/>
        </p:nvCxnSpPr>
        <p:spPr>
          <a:xfrm flipH="1">
            <a:off x="4419096" y="4360912"/>
            <a:ext cx="625396" cy="354966"/>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Elipsa 8"/>
          <p:cNvSpPr/>
          <p:nvPr/>
        </p:nvSpPr>
        <p:spPr>
          <a:xfrm rot="19508824">
            <a:off x="3991697" y="2550046"/>
            <a:ext cx="1408934" cy="968521"/>
          </a:xfrm>
          <a:prstGeom prst="ellipse">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11" name="Prostokąt 10"/>
          <p:cNvSpPr/>
          <p:nvPr/>
        </p:nvSpPr>
        <p:spPr>
          <a:xfrm>
            <a:off x="6156176" y="2380583"/>
            <a:ext cx="2614869" cy="914400"/>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pl-PL" sz="1600" dirty="0" smtClean="0"/>
              <a:t>Liczba pjł zależna od długości poprzeczki nośnej </a:t>
            </a:r>
            <a:br>
              <a:rPr lang="pl-PL" sz="1600" dirty="0" smtClean="0"/>
            </a:br>
            <a:r>
              <a:rPr lang="pl-PL" sz="1600" dirty="0" smtClean="0"/>
              <a:t>(szerokości kolumny regału) </a:t>
            </a:r>
            <a:endParaRPr lang="pl-PL" sz="1600" dirty="0"/>
          </a:p>
        </p:txBody>
      </p:sp>
      <p:cxnSp>
        <p:nvCxnSpPr>
          <p:cNvPr id="13" name="Łącznik prostoliniowy 12"/>
          <p:cNvCxnSpPr>
            <a:stCxn id="11" idx="1"/>
            <a:endCxn id="9" idx="6"/>
          </p:cNvCxnSpPr>
          <p:nvPr/>
        </p:nvCxnSpPr>
        <p:spPr>
          <a:xfrm flipH="1" flipV="1">
            <a:off x="5274265" y="2631724"/>
            <a:ext cx="881911" cy="206059"/>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Prostokąt 15"/>
          <p:cNvSpPr/>
          <p:nvPr/>
        </p:nvSpPr>
        <p:spPr>
          <a:xfrm>
            <a:off x="5076056" y="5105262"/>
            <a:ext cx="1638423" cy="626368"/>
          </a:xfrm>
          <a:prstGeom prst="rect">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pl-PL" sz="1600" dirty="0" smtClean="0"/>
              <a:t>szerokość kolumny regału)</a:t>
            </a:r>
            <a:endParaRPr lang="pl-PL" sz="1600" dirty="0"/>
          </a:p>
        </p:txBody>
      </p:sp>
      <p:cxnSp>
        <p:nvCxnSpPr>
          <p:cNvPr id="17" name="Łącznik prostoliniowy 16"/>
          <p:cNvCxnSpPr>
            <a:endCxn id="16" idx="0"/>
          </p:cNvCxnSpPr>
          <p:nvPr/>
        </p:nvCxnSpPr>
        <p:spPr>
          <a:xfrm>
            <a:off x="4731794" y="4538395"/>
            <a:ext cx="1163474" cy="566867"/>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Symbol zastępczy numeru slajdu 17"/>
          <p:cNvSpPr>
            <a:spLocks noGrp="1"/>
          </p:cNvSpPr>
          <p:nvPr>
            <p:ph type="sldNum" sz="quarter" idx="12"/>
          </p:nvPr>
        </p:nvSpPr>
        <p:spPr/>
        <p:txBody>
          <a:bodyPr/>
          <a:lstStyle/>
          <a:p>
            <a:fld id="{B233ABF3-37F6-46FB-A48C-09F066ED39BC}" type="slidenum">
              <a:rPr lang="pl-PL" smtClean="0"/>
              <a:t>6</a:t>
            </a:fld>
            <a:endParaRPr lang="pl-PL"/>
          </a:p>
        </p:txBody>
      </p:sp>
    </p:spTree>
    <p:extLst>
      <p:ext uri="{BB962C8B-B14F-4D97-AF65-F5344CB8AC3E}">
        <p14:creationId xmlns:p14="http://schemas.microsoft.com/office/powerpoint/2010/main" val="27069141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Zastosowania</a:t>
            </a:r>
            <a:endParaRPr lang="pl-PL" dirty="0"/>
          </a:p>
        </p:txBody>
      </p:sp>
      <p:sp>
        <p:nvSpPr>
          <p:cNvPr id="4" name="Symbol zastępczy numeru slajdu 3"/>
          <p:cNvSpPr>
            <a:spLocks noGrp="1"/>
          </p:cNvSpPr>
          <p:nvPr>
            <p:ph type="sldNum" sz="quarter" idx="12"/>
          </p:nvPr>
        </p:nvSpPr>
        <p:spPr/>
        <p:txBody>
          <a:bodyPr/>
          <a:lstStyle/>
          <a:p>
            <a:fld id="{B233ABF3-37F6-46FB-A48C-09F066ED39BC}" type="slidenum">
              <a:rPr lang="pl-PL" smtClean="0"/>
              <a:t>60</a:t>
            </a:fld>
            <a:endParaRPr lang="pl-PL"/>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17123"/>
            <a:ext cx="6733753" cy="4732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74658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Zastosowania</a:t>
            </a:r>
            <a:endParaRPr lang="pl-PL" dirty="0"/>
          </a:p>
        </p:txBody>
      </p:sp>
      <p:sp>
        <p:nvSpPr>
          <p:cNvPr id="4" name="Symbol zastępczy numeru slajdu 3"/>
          <p:cNvSpPr>
            <a:spLocks noGrp="1"/>
          </p:cNvSpPr>
          <p:nvPr>
            <p:ph type="sldNum" sz="quarter" idx="12"/>
          </p:nvPr>
        </p:nvSpPr>
        <p:spPr/>
        <p:txBody>
          <a:bodyPr/>
          <a:lstStyle/>
          <a:p>
            <a:fld id="{B233ABF3-37F6-46FB-A48C-09F066ED39BC}" type="slidenum">
              <a:rPr lang="pl-PL" smtClean="0"/>
              <a:t>61</a:t>
            </a:fld>
            <a:endParaRPr lang="pl-PL"/>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38" y="909621"/>
            <a:ext cx="7553325" cy="501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ole tekstowe 4"/>
          <p:cNvSpPr txBox="1"/>
          <p:nvPr/>
        </p:nvSpPr>
        <p:spPr>
          <a:xfrm>
            <a:off x="179512" y="6381328"/>
            <a:ext cx="1837619" cy="307777"/>
          </a:xfrm>
          <a:prstGeom prst="rect">
            <a:avLst/>
          </a:prstGeom>
          <a:noFill/>
        </p:spPr>
        <p:txBody>
          <a:bodyPr wrap="none" rtlCol="0">
            <a:spAutoFit/>
          </a:bodyPr>
          <a:lstStyle/>
          <a:p>
            <a:r>
              <a:rPr lang="pl-PL" sz="1400" dirty="0" smtClean="0"/>
              <a:t>Źródło: www.amwin.pl</a:t>
            </a:r>
            <a:endParaRPr lang="pl-PL" sz="1400" dirty="0"/>
          </a:p>
        </p:txBody>
      </p:sp>
    </p:spTree>
    <p:extLst>
      <p:ext uri="{BB962C8B-B14F-4D97-AF65-F5344CB8AC3E}">
        <p14:creationId xmlns:p14="http://schemas.microsoft.com/office/powerpoint/2010/main" val="4405931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Źródła</a:t>
            </a:r>
            <a:endParaRPr lang="pl-PL" dirty="0"/>
          </a:p>
        </p:txBody>
      </p:sp>
      <p:sp>
        <p:nvSpPr>
          <p:cNvPr id="3" name="Symbol zastępczy zawartości 2"/>
          <p:cNvSpPr>
            <a:spLocks noGrp="1"/>
          </p:cNvSpPr>
          <p:nvPr>
            <p:ph idx="1"/>
          </p:nvPr>
        </p:nvSpPr>
        <p:spPr>
          <a:xfrm>
            <a:off x="457200" y="1600200"/>
            <a:ext cx="8229600" cy="4493095"/>
          </a:xfrm>
        </p:spPr>
        <p:txBody>
          <a:bodyPr>
            <a:normAutofit/>
          </a:bodyPr>
          <a:lstStyle/>
          <a:p>
            <a:pPr marL="0" indent="0">
              <a:buNone/>
            </a:pPr>
            <a:r>
              <a:rPr lang="pl-PL" dirty="0" smtClean="0"/>
              <a:t>Zaprezentowane zdjęcia rozwiązań i opis pochodzi ze stron:</a:t>
            </a:r>
          </a:p>
          <a:p>
            <a:endParaRPr lang="pl-PL" dirty="0" smtClean="0"/>
          </a:p>
          <a:p>
            <a:r>
              <a:rPr lang="pl-PL" dirty="0" smtClean="0"/>
              <a:t>www.amwin.pl</a:t>
            </a:r>
          </a:p>
          <a:p>
            <a:endParaRPr lang="pl-PL" dirty="0" smtClean="0"/>
          </a:p>
          <a:p>
            <a:r>
              <a:rPr lang="pl-PL" dirty="0" smtClean="0"/>
              <a:t>www.promag.pl</a:t>
            </a:r>
          </a:p>
          <a:p>
            <a:endParaRPr lang="pl-PL" dirty="0" smtClean="0"/>
          </a:p>
        </p:txBody>
      </p:sp>
      <p:pic>
        <p:nvPicPr>
          <p:cNvPr id="1028" name="Picture 4" descr="http://amwin.pl/smarty/images/logo_amw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9218" y="3108894"/>
            <a:ext cx="2480270" cy="78721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4365104"/>
            <a:ext cx="2990850"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ymbol zastępczy numeru slajdu 3"/>
          <p:cNvSpPr>
            <a:spLocks noGrp="1"/>
          </p:cNvSpPr>
          <p:nvPr>
            <p:ph type="sldNum" sz="quarter" idx="12"/>
          </p:nvPr>
        </p:nvSpPr>
        <p:spPr/>
        <p:txBody>
          <a:bodyPr/>
          <a:lstStyle/>
          <a:p>
            <a:fld id="{B233ABF3-37F6-46FB-A48C-09F066ED39BC}" type="slidenum">
              <a:rPr lang="pl-PL" smtClean="0"/>
              <a:t>62</a:t>
            </a:fld>
            <a:endParaRPr lang="pl-PL"/>
          </a:p>
        </p:txBody>
      </p:sp>
    </p:spTree>
    <p:extLst>
      <p:ext uri="{BB962C8B-B14F-4D97-AF65-F5344CB8AC3E}">
        <p14:creationId xmlns:p14="http://schemas.microsoft.com/office/powerpoint/2010/main" val="30269013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Źródła</a:t>
            </a:r>
            <a:endParaRPr lang="pl-PL" dirty="0"/>
          </a:p>
        </p:txBody>
      </p:sp>
      <p:sp>
        <p:nvSpPr>
          <p:cNvPr id="3" name="Symbol zastępczy zawartości 2"/>
          <p:cNvSpPr>
            <a:spLocks noGrp="1"/>
          </p:cNvSpPr>
          <p:nvPr>
            <p:ph idx="1"/>
          </p:nvPr>
        </p:nvSpPr>
        <p:spPr>
          <a:xfrm>
            <a:off x="457200" y="1600200"/>
            <a:ext cx="8229600" cy="4493095"/>
          </a:xfrm>
        </p:spPr>
        <p:txBody>
          <a:bodyPr>
            <a:normAutofit/>
          </a:bodyPr>
          <a:lstStyle/>
          <a:p>
            <a:pPr marL="0" indent="0">
              <a:buNone/>
            </a:pPr>
            <a:r>
              <a:rPr lang="pl-PL" dirty="0" smtClean="0"/>
              <a:t>Literatura:</a:t>
            </a:r>
          </a:p>
          <a:p>
            <a:pPr marL="0" indent="0">
              <a:buNone/>
            </a:pPr>
            <a:r>
              <a:rPr lang="pl-PL" sz="2200" dirty="0"/>
              <a:t>St. Krzyżaniak, A. Niemczyk, J. Majewski, P. Andrzejczyk, Organizacja i monitorowanie procesów magazynowych. Wydanie 2, </a:t>
            </a:r>
            <a:r>
              <a:rPr lang="pl-PL" sz="2200" dirty="0" err="1"/>
              <a:t>ILiM</a:t>
            </a:r>
            <a:r>
              <a:rPr lang="pl-PL" sz="2200" dirty="0"/>
              <a:t>, Poznań 2014</a:t>
            </a:r>
          </a:p>
          <a:p>
            <a:pPr marL="0" indent="0">
              <a:buNone/>
            </a:pPr>
            <a:r>
              <a:rPr lang="pl-PL" sz="2200" dirty="0"/>
              <a:t>A. Niemczyk, Zarządzanie magazynem, WSL, Poznań 2010.</a:t>
            </a:r>
          </a:p>
          <a:p>
            <a:pPr marL="0" indent="0">
              <a:buNone/>
            </a:pPr>
            <a:r>
              <a:rPr lang="pl-PL" sz="2200" dirty="0"/>
              <a:t>Ł. Wojciechowski, A. Wojciechowski, T. Kosmatka, Infrastruktura magazynowa i transportowa, WSL, Poznań 2009.</a:t>
            </a:r>
          </a:p>
          <a:p>
            <a:pPr marL="0" indent="0">
              <a:buNone/>
            </a:pPr>
            <a:endParaRPr lang="pl-PL" dirty="0" smtClean="0"/>
          </a:p>
          <a:p>
            <a:endParaRPr lang="pl-PL" dirty="0" smtClean="0"/>
          </a:p>
        </p:txBody>
      </p:sp>
      <p:sp>
        <p:nvSpPr>
          <p:cNvPr id="4" name="Symbol zastępczy numeru slajdu 3"/>
          <p:cNvSpPr>
            <a:spLocks noGrp="1"/>
          </p:cNvSpPr>
          <p:nvPr>
            <p:ph type="sldNum" sz="quarter" idx="12"/>
          </p:nvPr>
        </p:nvSpPr>
        <p:spPr/>
        <p:txBody>
          <a:bodyPr/>
          <a:lstStyle/>
          <a:p>
            <a:fld id="{B233ABF3-37F6-46FB-A48C-09F066ED39BC}" type="slidenum">
              <a:rPr lang="pl-PL" smtClean="0"/>
              <a:t>63</a:t>
            </a:fld>
            <a:endParaRPr lang="pl-PL"/>
          </a:p>
        </p:txBody>
      </p:sp>
    </p:spTree>
    <p:extLst>
      <p:ext uri="{BB962C8B-B14F-4D97-AF65-F5344CB8AC3E}">
        <p14:creationId xmlns:p14="http://schemas.microsoft.com/office/powerpoint/2010/main" val="31576703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1832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rzędowe</a:t>
            </a:r>
            <a:endParaRPr lang="pl-PL" dirty="0"/>
          </a:p>
        </p:txBody>
      </p:sp>
      <p:sp>
        <p:nvSpPr>
          <p:cNvPr id="3" name="Symbol zastępczy zawartości 2"/>
          <p:cNvSpPr>
            <a:spLocks noGrp="1"/>
          </p:cNvSpPr>
          <p:nvPr>
            <p:ph idx="1"/>
          </p:nvPr>
        </p:nvSpPr>
        <p:spPr/>
        <p:txBody>
          <a:bodyPr>
            <a:normAutofit/>
          </a:bodyPr>
          <a:lstStyle/>
          <a:p>
            <a:pPr marL="0" indent="0" fontAlgn="base">
              <a:buNone/>
            </a:pPr>
            <a:r>
              <a:rPr lang="pl-PL" b="1" dirty="0" smtClean="0"/>
              <a:t>Zalety:</a:t>
            </a:r>
            <a:endParaRPr lang="pl-PL" dirty="0"/>
          </a:p>
          <a:p>
            <a:pPr fontAlgn="base"/>
            <a:r>
              <a:rPr lang="pl-PL" dirty="0"/>
              <a:t>najtańszy paletowy system regałów magazynowych</a:t>
            </a:r>
          </a:p>
          <a:p>
            <a:pPr fontAlgn="base"/>
            <a:r>
              <a:rPr lang="pl-PL" dirty="0"/>
              <a:t>bezpośredni dostęp do składowanych jednostek, ułatwiający kontrolę stanu magazynowego</a:t>
            </a:r>
          </a:p>
          <a:p>
            <a:pPr fontAlgn="base"/>
            <a:r>
              <a:rPr lang="pl-PL" dirty="0"/>
              <a:t>łatwa kontrola stanu magazynowego</a:t>
            </a:r>
          </a:p>
          <a:p>
            <a:pPr fontAlgn="base"/>
            <a:r>
              <a:rPr lang="pl-PL" dirty="0"/>
              <a:t>możliwość dostosowania do każdej przestrzeni oraz wymiarów i masy składowych produktów</a:t>
            </a:r>
          </a:p>
          <a:p>
            <a:pPr fontAlgn="base"/>
            <a:r>
              <a:rPr lang="pl-PL" dirty="0"/>
              <a:t>łatwo dostępne zmiany konfiguracji, dające możliwość dopasowania do zmieniających się potrzeb</a:t>
            </a:r>
          </a:p>
          <a:p>
            <a:pPr fontAlgn="base"/>
            <a:r>
              <a:rPr lang="pl-PL" dirty="0"/>
              <a:t>szeroka gama akcesoriów dodatkowych, umożliwiających składowanie towarów niespaletyzowanych, </a:t>
            </a:r>
            <a:br>
              <a:rPr lang="pl-PL" dirty="0"/>
            </a:br>
            <a:r>
              <a:rPr lang="pl-PL" dirty="0"/>
              <a:t>o nietypowych wymiarach oraz zabezpieczających regały przed skutkami manewrowania wózkami </a:t>
            </a:r>
            <a:r>
              <a:rPr lang="pl-PL" dirty="0" smtClean="0"/>
              <a:t>widłowymi</a:t>
            </a:r>
            <a:endParaRPr lang="pl-PL" dirty="0"/>
          </a:p>
          <a:p>
            <a:pPr marL="0" indent="0">
              <a:buNone/>
            </a:pPr>
            <a:endParaRPr lang="pl-PL" dirty="0"/>
          </a:p>
        </p:txBody>
      </p:sp>
      <p:sp>
        <p:nvSpPr>
          <p:cNvPr id="5" name="Symbol zastępczy numeru slajdu 4"/>
          <p:cNvSpPr>
            <a:spLocks noGrp="1"/>
          </p:cNvSpPr>
          <p:nvPr>
            <p:ph type="sldNum" sz="quarter" idx="12"/>
          </p:nvPr>
        </p:nvSpPr>
        <p:spPr/>
        <p:txBody>
          <a:bodyPr/>
          <a:lstStyle/>
          <a:p>
            <a:fld id="{B233ABF3-37F6-46FB-A48C-09F066ED39BC}" type="slidenum">
              <a:rPr lang="pl-PL" smtClean="0"/>
              <a:t>7</a:t>
            </a:fld>
            <a:endParaRPr lang="pl-PL"/>
          </a:p>
        </p:txBody>
      </p:sp>
    </p:spTree>
    <p:extLst>
      <p:ext uri="{BB962C8B-B14F-4D97-AF65-F5344CB8AC3E}">
        <p14:creationId xmlns:p14="http://schemas.microsoft.com/office/powerpoint/2010/main" val="1361644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rzędowe - zastosowanie</a:t>
            </a:r>
            <a:endParaRPr lang="pl-P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988" y="1463005"/>
            <a:ext cx="6296025" cy="448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ymbol zastępczy numeru slajdu 3"/>
          <p:cNvSpPr>
            <a:spLocks noGrp="1"/>
          </p:cNvSpPr>
          <p:nvPr>
            <p:ph type="sldNum" sz="quarter" idx="12"/>
          </p:nvPr>
        </p:nvSpPr>
        <p:spPr/>
        <p:txBody>
          <a:bodyPr/>
          <a:lstStyle/>
          <a:p>
            <a:fld id="{B233ABF3-37F6-46FB-A48C-09F066ED39BC}" type="slidenum">
              <a:rPr lang="pl-PL" smtClean="0"/>
              <a:t>8</a:t>
            </a:fld>
            <a:endParaRPr lang="pl-PL"/>
          </a:p>
        </p:txBody>
      </p:sp>
    </p:spTree>
    <p:extLst>
      <p:ext uri="{BB962C8B-B14F-4D97-AF65-F5344CB8AC3E}">
        <p14:creationId xmlns:p14="http://schemas.microsoft.com/office/powerpoint/2010/main" val="3826369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Regały rzędowe - zastosowanie</a:t>
            </a:r>
            <a:endParaRPr lang="pl-PL"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475" y="1371600"/>
            <a:ext cx="611505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ymbol zastępczy numeru slajdu 2"/>
          <p:cNvSpPr>
            <a:spLocks noGrp="1"/>
          </p:cNvSpPr>
          <p:nvPr>
            <p:ph type="sldNum" sz="quarter" idx="12"/>
          </p:nvPr>
        </p:nvSpPr>
        <p:spPr/>
        <p:txBody>
          <a:bodyPr/>
          <a:lstStyle/>
          <a:p>
            <a:fld id="{B233ABF3-37F6-46FB-A48C-09F066ED39BC}" type="slidenum">
              <a:rPr lang="pl-PL" smtClean="0"/>
              <a:t>9</a:t>
            </a:fld>
            <a:endParaRPr lang="pl-PL"/>
          </a:p>
        </p:txBody>
      </p:sp>
    </p:spTree>
    <p:extLst>
      <p:ext uri="{BB962C8B-B14F-4D97-AF65-F5344CB8AC3E}">
        <p14:creationId xmlns:p14="http://schemas.microsoft.com/office/powerpoint/2010/main" val="939425023"/>
      </p:ext>
    </p:extLst>
  </p:cSld>
  <p:clrMapOvr>
    <a:masterClrMapping/>
  </p:clrMapOvr>
</p:sld>
</file>

<file path=ppt/theme/theme1.xml><?xml version="1.0" encoding="utf-8"?>
<a:theme xmlns:a="http://schemas.openxmlformats.org/drawingml/2006/main" name="5_WSL_prezentacja_szablon (4)">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WSL_prezentacja_szablon (4)">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1534</TotalTime>
  <Words>1249</Words>
  <Application>Microsoft Office PowerPoint</Application>
  <PresentationFormat>Pokaz na ekranie (4:3)</PresentationFormat>
  <Paragraphs>240</Paragraphs>
  <Slides>64</Slides>
  <Notes>1</Notes>
  <HiddenSlides>0</HiddenSlides>
  <MMClips>0</MMClips>
  <ScaleCrop>false</ScaleCrop>
  <HeadingPairs>
    <vt:vector size="4" baseType="variant">
      <vt:variant>
        <vt:lpstr>Motyw</vt:lpstr>
      </vt:variant>
      <vt:variant>
        <vt:i4>2</vt:i4>
      </vt:variant>
      <vt:variant>
        <vt:lpstr>Tytuły slajdów</vt:lpstr>
      </vt:variant>
      <vt:variant>
        <vt:i4>64</vt:i4>
      </vt:variant>
    </vt:vector>
  </HeadingPairs>
  <TitlesOfParts>
    <vt:vector size="66" baseType="lpstr">
      <vt:lpstr>5_WSL_prezentacja_szablon (4)</vt:lpstr>
      <vt:lpstr>6_WSL_prezentacja_szablon (4)</vt:lpstr>
      <vt:lpstr>Projekt: „LOGISTYKA STAWIA NA TECHNIKA – podnoszenie kwalifikacji zawodowych uczniów zawodu technik logistyk poprawiające ich zdolności  do zdobycia zatrudnienia”   NUMER PROJEKTU: RPWP.08.03.01-30-0052/16</vt:lpstr>
      <vt:lpstr>Regały magazynowe</vt:lpstr>
      <vt:lpstr>Regały rzędowe</vt:lpstr>
      <vt:lpstr>Regały rzędowe</vt:lpstr>
      <vt:lpstr>Prezentacja programu PowerPoint</vt:lpstr>
      <vt:lpstr>Prezentacja programu PowerPoint</vt:lpstr>
      <vt:lpstr>Regały rzędowe</vt:lpstr>
      <vt:lpstr>Regały rzędowe - zastosowanie</vt:lpstr>
      <vt:lpstr>Regały rzędowe - zastosowanie</vt:lpstr>
      <vt:lpstr>Regały rzędowe - zastosowanie</vt:lpstr>
      <vt:lpstr>Regały rzędowe - zastosowanie</vt:lpstr>
      <vt:lpstr>Konstrukcja regału</vt:lpstr>
      <vt:lpstr>Konstrukcja regału</vt:lpstr>
      <vt:lpstr>Konstrukcja regału</vt:lpstr>
      <vt:lpstr>Konstrukcja regału</vt:lpstr>
      <vt:lpstr>Łączenie ramy z poprzeczką nośną</vt:lpstr>
      <vt:lpstr>Regały rzędowe jednostanowiskowe</vt:lpstr>
      <vt:lpstr>Prezentacja programu PowerPoint</vt:lpstr>
      <vt:lpstr>Regały wspornikowe</vt:lpstr>
      <vt:lpstr>Prezentacja programu PowerPoint</vt:lpstr>
      <vt:lpstr>Regały wspornikowe</vt:lpstr>
      <vt:lpstr>Regały wspornikowe - zastosowanie</vt:lpstr>
      <vt:lpstr>Regały wspornikowe - zastosowanie</vt:lpstr>
      <vt:lpstr>Regały półkowe</vt:lpstr>
      <vt:lpstr>Prezentacja programu PowerPoint</vt:lpstr>
      <vt:lpstr>Regały półkowe</vt:lpstr>
      <vt:lpstr>Regały półkowe - zastosowanie</vt:lpstr>
      <vt:lpstr>Regały półkowe - zastosowanie</vt:lpstr>
      <vt:lpstr>Regały półkowe - zastosowanie</vt:lpstr>
      <vt:lpstr>Regały przejezdne</vt:lpstr>
      <vt:lpstr>Prezentacja programu PowerPoint</vt:lpstr>
      <vt:lpstr>Regały przejezdne</vt:lpstr>
      <vt:lpstr>Regały przejezdne - zastosowanie</vt:lpstr>
      <vt:lpstr>Regały przejezdne - zastosowanie</vt:lpstr>
      <vt:lpstr>Regały przepływowe</vt:lpstr>
      <vt:lpstr>Prezentacja programu PowerPoint</vt:lpstr>
      <vt:lpstr>Regały przepływowe</vt:lpstr>
      <vt:lpstr>Regały przepływowe - zastosowanie</vt:lpstr>
      <vt:lpstr>Regały przepływowe - zastosowanie</vt:lpstr>
      <vt:lpstr>Regały wsuwane (push-back)</vt:lpstr>
      <vt:lpstr>Prezentacja programu PowerPoint</vt:lpstr>
      <vt:lpstr>Regały wsuwane</vt:lpstr>
      <vt:lpstr>Regały wsuwane - zastosowanie</vt:lpstr>
      <vt:lpstr>Regały zblokowane  (wjezdne, przejezdne)</vt:lpstr>
      <vt:lpstr>Prezentacja programu PowerPoint</vt:lpstr>
      <vt:lpstr>Regały zblokowane</vt:lpstr>
      <vt:lpstr>Regały zblokowane - zastosowanie</vt:lpstr>
      <vt:lpstr>Regały zblokowane - zastosowanie</vt:lpstr>
      <vt:lpstr>Regały wysokiego składowania</vt:lpstr>
      <vt:lpstr>Prezentacja programu PowerPoint</vt:lpstr>
      <vt:lpstr>Regały wysokiego składowania</vt:lpstr>
      <vt:lpstr>Regały wysokiego składowania - zastosowanie</vt:lpstr>
      <vt:lpstr>Automatyczny magazyn drobnych części</vt:lpstr>
      <vt:lpstr>Prezentacja programu PowerPoint</vt:lpstr>
      <vt:lpstr>Regały samonośne (SILO)</vt:lpstr>
      <vt:lpstr>Prezentacja programu PowerPoint</vt:lpstr>
      <vt:lpstr>Zabudowy wielopoziomowe  i antresolowe</vt:lpstr>
      <vt:lpstr>Prezentacja programu PowerPoint</vt:lpstr>
      <vt:lpstr>Zabudowy wielopoziomowe  i antresolowe</vt:lpstr>
      <vt:lpstr>Zastosowania</vt:lpstr>
      <vt:lpstr>Zastosowania</vt:lpstr>
      <vt:lpstr>Źródła</vt:lpstr>
      <vt:lpstr>Źródła</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Michał Adamczak</dc:creator>
  <cp:lastModifiedBy>Pablo</cp:lastModifiedBy>
  <cp:revision>62</cp:revision>
  <dcterms:created xsi:type="dcterms:W3CDTF">2017-03-23T20:52:47Z</dcterms:created>
  <dcterms:modified xsi:type="dcterms:W3CDTF">2018-11-27T18:40:23Z</dcterms:modified>
</cp:coreProperties>
</file>