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2"/>
  </p:notesMasterIdLst>
  <p:sldIdLst>
    <p:sldId id="263" r:id="rId3"/>
    <p:sldId id="264" r:id="rId4"/>
    <p:sldId id="305" r:id="rId5"/>
    <p:sldId id="306" r:id="rId6"/>
    <p:sldId id="307" r:id="rId7"/>
    <p:sldId id="309" r:id="rId8"/>
    <p:sldId id="308" r:id="rId9"/>
    <p:sldId id="316" r:id="rId10"/>
    <p:sldId id="317" r:id="rId11"/>
    <p:sldId id="318" r:id="rId12"/>
    <p:sldId id="319" r:id="rId13"/>
    <p:sldId id="320" r:id="rId14"/>
    <p:sldId id="321" r:id="rId15"/>
    <p:sldId id="310" r:id="rId16"/>
    <p:sldId id="311" r:id="rId17"/>
    <p:sldId id="312" r:id="rId18"/>
    <p:sldId id="314" r:id="rId19"/>
    <p:sldId id="315" r:id="rId20"/>
    <p:sldId id="26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Oznaczenia </a:t>
            </a:r>
            <a:r>
              <a:rPr lang="pl-PL" dirty="0" smtClean="0"/>
              <a:t>jednostek zawierających towary niebezpieczne luzem w kontenerze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4" b="20592"/>
          <a:stretch/>
        </p:blipFill>
        <p:spPr bwMode="auto">
          <a:xfrm>
            <a:off x="1594909" y="1905000"/>
            <a:ext cx="637953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4000" y="5664200"/>
            <a:ext cx="7542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 zdjęcia: http://modele-centrum.pl/p/560/15686/naczepa-kontener-maersk-40-ft-tamiya-auto-rc-ciezarowe-rc-samochody.html</a:t>
            </a:r>
          </a:p>
        </p:txBody>
      </p:sp>
      <p:sp>
        <p:nvSpPr>
          <p:cNvPr id="7" name="Prostokąt 6"/>
          <p:cNvSpPr/>
          <p:nvPr/>
        </p:nvSpPr>
        <p:spPr>
          <a:xfrm>
            <a:off x="800100" y="3886200"/>
            <a:ext cx="431800" cy="33284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377767" y="3736710"/>
            <a:ext cx="431800" cy="33284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łamany 10"/>
          <p:cNvCxnSpPr>
            <a:stCxn id="8" idx="1"/>
          </p:cNvCxnSpPr>
          <p:nvPr/>
        </p:nvCxnSpPr>
        <p:spPr>
          <a:xfrm rot="10800000">
            <a:off x="7907867" y="3584310"/>
            <a:ext cx="469900" cy="3188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>
            <a:stCxn id="7" idx="3"/>
          </p:cNvCxnSpPr>
          <p:nvPr/>
        </p:nvCxnSpPr>
        <p:spPr>
          <a:xfrm flipV="1">
            <a:off x="1231900" y="4052623"/>
            <a:ext cx="7577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108986" y="4792133"/>
            <a:ext cx="5800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W przypadku przewozu kontenerów zawierających towary luzem obowiązuje:</a:t>
            </a:r>
          </a:p>
          <a:p>
            <a:pPr marL="342900" indent="-342900">
              <a:buAutoNum type="arabicPeriod"/>
            </a:pPr>
            <a:r>
              <a:rPr lang="pl-PL" sz="1400" dirty="0" smtClean="0"/>
              <a:t>Oznaczenie kontenera ze wszystkich stron tablicami i nalepkami</a:t>
            </a:r>
          </a:p>
          <a:p>
            <a:pPr marL="342900" indent="-342900">
              <a:buAutoNum type="arabicPeriod"/>
            </a:pPr>
            <a:r>
              <a:rPr lang="pl-PL" sz="1400" dirty="0" smtClean="0"/>
              <a:t>Oznaczeni pojazdu tablicami barwy pomarańczowej z przodu i z tyłu</a:t>
            </a:r>
            <a:endParaRPr lang="pl-PL" sz="1400" dirty="0"/>
          </a:p>
        </p:txBody>
      </p:sp>
      <p:pic>
        <p:nvPicPr>
          <p:cNvPr id="12" name="Picture 2" descr="https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77" y="1549400"/>
            <a:ext cx="601199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44" y="1549400"/>
            <a:ext cx="601604" cy="6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64" y="1579229"/>
            <a:ext cx="639762" cy="5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90" y="1278427"/>
            <a:ext cx="601199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57" y="1278427"/>
            <a:ext cx="601604" cy="6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7" y="1308256"/>
            <a:ext cx="639762" cy="5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Łącznik prostoliniowy 14"/>
          <p:cNvCxnSpPr/>
          <p:nvPr/>
        </p:nvCxnSpPr>
        <p:spPr>
          <a:xfrm>
            <a:off x="254000" y="1981200"/>
            <a:ext cx="1865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łamany 19"/>
          <p:cNvCxnSpPr/>
          <p:nvPr/>
        </p:nvCxnSpPr>
        <p:spPr>
          <a:xfrm rot="16200000" flipH="1">
            <a:off x="661511" y="2119789"/>
            <a:ext cx="1176867" cy="899688"/>
          </a:xfrm>
          <a:prstGeom prst="bentConnector3">
            <a:avLst>
              <a:gd name="adj1" fmla="val 996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079067" y="2226733"/>
            <a:ext cx="2005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0800000" flipV="1">
            <a:off x="6925734" y="2226732"/>
            <a:ext cx="557311" cy="4910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Łącznik prostoliniowy 4096"/>
          <p:cNvCxnSpPr/>
          <p:nvPr/>
        </p:nvCxnSpPr>
        <p:spPr>
          <a:xfrm flipH="1" flipV="1">
            <a:off x="3953933" y="1879627"/>
            <a:ext cx="175260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Łącznik prostoliniowy 4101"/>
          <p:cNvCxnSpPr/>
          <p:nvPr/>
        </p:nvCxnSpPr>
        <p:spPr>
          <a:xfrm>
            <a:off x="3953933" y="1879627"/>
            <a:ext cx="0" cy="24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Łącznik prostoliniowy 4104"/>
          <p:cNvCxnSpPr/>
          <p:nvPr/>
        </p:nvCxnSpPr>
        <p:spPr>
          <a:xfrm>
            <a:off x="5376333" y="1880031"/>
            <a:ext cx="8467" cy="43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73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jednostek zawierających towary niebezpieczne w cysternach (ten sam ładunek)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8534" y="5555734"/>
            <a:ext cx="2704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 zdjęcia: http://</a:t>
            </a:r>
            <a:r>
              <a:rPr lang="pl-PL" sz="1050" dirty="0" smtClean="0"/>
              <a:t>adrlodz.pl/kurs-cysterny</a:t>
            </a:r>
            <a:endParaRPr lang="pl-PL" dirty="0"/>
          </a:p>
        </p:txBody>
      </p:sp>
      <p:pic>
        <p:nvPicPr>
          <p:cNvPr id="11266" name="Picture 2" descr="http://serwer1496877.home.pl/adrlodz/wp-content/uploads/2014/08/cysterna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958975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9/9e/ADR33_UN1203.svg/400px-ADR33_UN120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3" y="3811817"/>
            <a:ext cx="1042213" cy="7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9/9e/ADR33_UN1203.svg/400px-ADR33_UN120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66" y="2212975"/>
            <a:ext cx="784355" cy="5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45" y="1232959"/>
            <a:ext cx="875990" cy="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245041"/>
            <a:ext cx="874800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35" y="4063252"/>
            <a:ext cx="875990" cy="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44" y="4064442"/>
            <a:ext cx="874800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084566" y="4939242"/>
            <a:ext cx="176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po obu stronach </a:t>
            </a:r>
          </a:p>
          <a:p>
            <a:pPr algn="ctr"/>
            <a:r>
              <a:rPr lang="pl-PL" dirty="0" smtClean="0"/>
              <a:t>cysterny</a:t>
            </a:r>
            <a:endParaRPr lang="pl-PL" dirty="0"/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6446314" y="2396066"/>
            <a:ext cx="936931" cy="8828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7444149" y="2909551"/>
            <a:ext cx="153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tyłu cysterny</a:t>
            </a:r>
            <a:endParaRPr lang="pl-PL" dirty="0"/>
          </a:p>
        </p:txBody>
      </p:sp>
      <p:cxnSp>
        <p:nvCxnSpPr>
          <p:cNvPr id="19" name="Łącznik łamany 18"/>
          <p:cNvCxnSpPr>
            <a:stCxn id="7" idx="0"/>
          </p:cNvCxnSpPr>
          <p:nvPr/>
        </p:nvCxnSpPr>
        <p:spPr>
          <a:xfrm rot="5400000" flipH="1" flipV="1">
            <a:off x="1188631" y="2883782"/>
            <a:ext cx="532934" cy="13231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18534" y="2837474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przodu ciągnika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2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jednostek zawierających towary niebezpieczne w cysternach (wiele ładunków)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8534" y="5555734"/>
            <a:ext cx="2704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 zdjęcia: http://</a:t>
            </a:r>
            <a:r>
              <a:rPr lang="pl-PL" sz="1050" dirty="0" smtClean="0"/>
              <a:t>adrlodz.pl/kurs-cysterny</a:t>
            </a:r>
            <a:endParaRPr lang="pl-PL" dirty="0"/>
          </a:p>
        </p:txBody>
      </p:sp>
      <p:pic>
        <p:nvPicPr>
          <p:cNvPr id="11266" name="Picture 2" descr="http://serwer1496877.home.pl/adrlodz/wp-content/uploads/2014/08/cysterna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958975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9/9e/ADR33_UN1203.svg/400px-ADR33_UN120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53" y="4675607"/>
            <a:ext cx="784355" cy="5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45" y="1232959"/>
            <a:ext cx="875990" cy="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245041"/>
            <a:ext cx="874800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85" y="4532340"/>
            <a:ext cx="875990" cy="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5" y="4532340"/>
            <a:ext cx="874800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486292" y="5440318"/>
            <a:ext cx="289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 obu stronach cysterny</a:t>
            </a:r>
            <a:endParaRPr lang="pl-PL" dirty="0"/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6446314" y="2396066"/>
            <a:ext cx="936931" cy="8828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7444149" y="2909551"/>
            <a:ext cx="153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tyłu cysterny</a:t>
            </a:r>
            <a:endParaRPr lang="pl-PL" dirty="0"/>
          </a:p>
        </p:txBody>
      </p:sp>
      <p:cxnSp>
        <p:nvCxnSpPr>
          <p:cNvPr id="19" name="Łącznik łamany 18"/>
          <p:cNvCxnSpPr/>
          <p:nvPr/>
        </p:nvCxnSpPr>
        <p:spPr>
          <a:xfrm rot="5400000" flipH="1" flipV="1">
            <a:off x="1188631" y="2883782"/>
            <a:ext cx="532934" cy="13231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18534" y="2837474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przodu ciągnika</a:t>
            </a:r>
            <a:endParaRPr lang="pl-PL" dirty="0"/>
          </a:p>
        </p:txBody>
      </p:sp>
      <p:pic>
        <p:nvPicPr>
          <p:cNvPr id="12292" name="Picture 4" descr="Znalezione obrazy dla zapytania tablica ad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78" y="4675607"/>
            <a:ext cx="884623" cy="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/>
          <p:cNvSpPr/>
          <p:nvPr/>
        </p:nvSpPr>
        <p:spPr>
          <a:xfrm>
            <a:off x="356473" y="3811818"/>
            <a:ext cx="874112" cy="5868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7383588" y="2127192"/>
            <a:ext cx="874112" cy="5868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2" descr="https://upload.wikimedia.org/wikipedia/commons/thumb/f/fc/Klasa_6.1_ADR.svg/120px-Klasa_6.1_AD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00" y="4531607"/>
            <a:ext cx="874799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upload.wikimedia.org/wikipedia/commons/thumb/f/fc/Klasa_6.1_ADR.svg/120px-Klasa_6.1_AD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22" y="696207"/>
            <a:ext cx="874799" cy="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8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M. Różycki, Wademekum praktyka. Towary niebezpieczne. Podręcznik, Mikołów 2015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numerów rozpoznawczych zagrożenia </a:t>
            </a:r>
            <a:r>
              <a:rPr lang="pl-PL" dirty="0" err="1" smtClean="0"/>
              <a:t>hin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24970"/>
              </p:ext>
            </p:extLst>
          </p:nvPr>
        </p:nvGraphicFramePr>
        <p:xfrm>
          <a:off x="89804" y="1055435"/>
          <a:ext cx="8546196" cy="429249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42547"/>
                <a:gridCol w="7403649"/>
              </a:tblGrid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Numer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Znaczenie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</a:tr>
              <a:tr h="25987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20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duszący lub niestwarzający dodatkowego zagrożenia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22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skroplony schłodzony, duszący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223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skroplony schłodzony palny</a:t>
                      </a:r>
                    </a:p>
                  </a:txBody>
                  <a:tcPr marL="54602" marR="54602" marT="27301" marB="27301" anchor="ctr"/>
                </a:tc>
              </a:tr>
              <a:tr h="27306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225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skroplony schłodzony utleniający (podtrzymujący palenie)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23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palny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238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palny. żrący</a:t>
                      </a:r>
                    </a:p>
                  </a:txBody>
                  <a:tcPr marL="54602" marR="54602" marT="27301" marB="27301" anchor="ctr"/>
                </a:tc>
              </a:tr>
              <a:tr h="13712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239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palny mogący powodować samorzutną i gwałtowną reakcję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25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utleniający (podtrzymujący palenie)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26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trujący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263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trujący, palny</a:t>
                      </a:r>
                    </a:p>
                  </a:txBody>
                  <a:tcPr marL="54602" marR="54602" marT="27301" marB="27301" anchor="ctr"/>
                </a:tc>
              </a:tr>
              <a:tr h="15747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265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trujący i utleniający (podtrzymujący palenie)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266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silnie trujący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268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trujący i żrący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286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żrący i trujący</a:t>
                      </a:r>
                    </a:p>
                  </a:txBody>
                  <a:tcPr marL="54602" marR="54602" marT="27301" marB="27301" anchor="ctr"/>
                </a:tc>
              </a:tr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28</a:t>
                      </a:r>
                    </a:p>
                  </a:txBody>
                  <a:tcPr marL="54602" marR="54602" marT="27301" marB="27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gaz żrący</a:t>
                      </a:r>
                    </a:p>
                  </a:txBody>
                  <a:tcPr marL="54602" marR="54602" marT="27301" marB="2730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5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numerów rozpoznawczych zagrożenia </a:t>
            </a:r>
            <a:r>
              <a:rPr lang="pl-PL" dirty="0" err="1" smtClean="0"/>
              <a:t>hin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1842"/>
              </p:ext>
            </p:extLst>
          </p:nvPr>
        </p:nvGraphicFramePr>
        <p:xfrm>
          <a:off x="89804" y="1055435"/>
          <a:ext cx="8546196" cy="362076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42547"/>
                <a:gridCol w="7403649"/>
              </a:tblGrid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Numer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Znaczenie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</a:tr>
              <a:tr h="259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zapalna (temp. zapłonu od 23 °C do 100 °C)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łatwo zapalna (temp. zapłonu niższa od 23 °C)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ciekły zapalny, reagujący z wodą, wydzielający gazy palne</a:t>
                      </a:r>
                    </a:p>
                  </a:txBody>
                  <a:tcPr anchor="ctr"/>
                </a:tc>
              </a:tr>
              <a:tr h="273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ciekły zapalny, reagujący niebezpiecznie z wodą, wydzielający gazy palne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samozapalna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samozapalna reagująca niebezpiecznie z wodą</a:t>
                      </a:r>
                    </a:p>
                  </a:txBody>
                  <a:tcPr anchor="ctr"/>
                </a:tc>
              </a:tr>
              <a:tr h="1371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łatwo zapalna i trująca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łatwo zapalna i żrąca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łatwo zapalna i żrąca reagująca niebezpiecznie z wodą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łatwo zapalna mogąca powodować samorzutną i gwałtowną reakcję</a:t>
                      </a:r>
                    </a:p>
                  </a:txBody>
                  <a:tcPr anchor="ctr"/>
                </a:tc>
              </a:tr>
              <a:tr h="1574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ciecz zapalna mogąca powodować samorzutną i gwałtowną reakcję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7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numerów rozpoznawczych zagrożenia </a:t>
            </a:r>
            <a:r>
              <a:rPr lang="pl-PL" dirty="0" err="1" smtClean="0"/>
              <a:t>hin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2677"/>
              </p:ext>
            </p:extLst>
          </p:nvPr>
        </p:nvGraphicFramePr>
        <p:xfrm>
          <a:off x="89804" y="1055435"/>
          <a:ext cx="8546196" cy="374268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42547"/>
                <a:gridCol w="7403649"/>
              </a:tblGrid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Numer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Znaczenie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</a:tr>
              <a:tr h="259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stały zapalny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X423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stały zapalny reagujący niebezpiecznie z wodą, wydzielający gaz zapalny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stały zapalny, w podwyższonej temp., znajdujący się w stanie stopionym</a:t>
                      </a:r>
                    </a:p>
                  </a:txBody>
                  <a:tcPr anchor="ctr"/>
                </a:tc>
              </a:tr>
              <a:tr h="273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stały zapalny i trujący, w podwyższonej temp., znajdujący się w stanie stopionym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stały zapalny i trujący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utleniający (podtrzymujący palenie)</a:t>
                      </a:r>
                    </a:p>
                  </a:txBody>
                  <a:tcPr anchor="ctr"/>
                </a:tc>
              </a:tr>
              <a:tr h="1371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nadtlenek organiczny zapalny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utleniający (podtrzymujący palenie) i żrący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utleniający (podtrzymujący palenie) mogący powodować samorzutną i gwałtowną reakcję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utleniający (podtrzymujący palenie) i żrący mogący powodować samorzutną i gwałtowną reakcję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88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numerów rozpoznawczych zagrożenia </a:t>
            </a:r>
            <a:r>
              <a:rPr lang="pl-PL" dirty="0" err="1" smtClean="0"/>
              <a:t>hin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96061"/>
              </p:ext>
            </p:extLst>
          </p:nvPr>
        </p:nvGraphicFramePr>
        <p:xfrm>
          <a:off x="89804" y="1055435"/>
          <a:ext cx="8546196" cy="331596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42547"/>
                <a:gridCol w="7403649"/>
              </a:tblGrid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Numer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Znaczenie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</a:tr>
              <a:tr h="259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trujący lub szkodliwy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zakaźny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trujący lub szkodliwy i zapalny (temp. zapłonu od 21 °C do 55 °C)</a:t>
                      </a:r>
                    </a:p>
                  </a:txBody>
                  <a:tcPr anchor="ctr"/>
                </a:tc>
              </a:tr>
              <a:tr h="273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trujący lub szkodliwy oraz zapalny (temp. zapłonu od 21 °C do 55 °C) i żrący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trujący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trujący i zapalny (temp. zapłonu nie wyższa niż 55 °C)</a:t>
                      </a:r>
                    </a:p>
                  </a:txBody>
                  <a:tcPr anchor="ctr"/>
                </a:tc>
              </a:tr>
              <a:tr h="1371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trujący lub szkodliwy i żrący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trujący lub szkodliwy mogący powodować samorzutną i gwałtowną reakcję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radioaktywny i trujący lub szkodliwy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radioaktywny i żrący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numerów rozpoznawczych zagrożenia </a:t>
            </a:r>
            <a:r>
              <a:rPr lang="pl-PL" dirty="0" err="1" smtClean="0"/>
              <a:t>hin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71775"/>
              </p:ext>
            </p:extLst>
          </p:nvPr>
        </p:nvGraphicFramePr>
        <p:xfrm>
          <a:off x="89804" y="1055435"/>
          <a:ext cx="8546196" cy="487044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42547"/>
                <a:gridCol w="7403649"/>
              </a:tblGrid>
              <a:tr h="218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Numer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/>
                        </a:rPr>
                        <a:t>Znaczenie</a:t>
                      </a:r>
                    </a:p>
                  </a:txBody>
                  <a:tcPr marL="54602" marR="54602" marT="27301" marB="27301" anchor="ctr">
                    <a:solidFill>
                      <a:srgbClr val="00B0F0"/>
                    </a:solidFill>
                  </a:tcPr>
                </a:tc>
              </a:tr>
              <a:tr h="259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żrący lub wykazujący mniejszy stopień działania żrącego</a:t>
                      </a:r>
                    </a:p>
                  </a:txBody>
                  <a:tcPr anchor="ctr"/>
                </a:tc>
              </a:tr>
              <a:tr h="259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żrący lub wykazujący mniejszy stopień działania żrącego, reagujący niebezpiecznie z wodą</a:t>
                      </a:r>
                    </a:p>
                  </a:txBody>
                  <a:tcPr anchor="ctr"/>
                </a:tc>
              </a:tr>
              <a:tr h="273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żrący lub wykazujący mniejszy stopień działania żrącego oraz utleniający (podtrzymujący palenie)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żrący lub wykazujący mniejszy stopień działania żrącego oraz utleniający (podtrzymujący palenie) i trujący</a:t>
                      </a:r>
                    </a:p>
                  </a:txBody>
                  <a:tcPr anchor="ctr"/>
                </a:tc>
              </a:tr>
              <a:tr h="1371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żrący, reagujący niebezpiecznie z woda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 i zapalny (temp. zapłonu od 21 °C do 55 °C)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 i utleniający (podtrzymujący palenie)</a:t>
                      </a:r>
                    </a:p>
                  </a:txBody>
                  <a:tcPr anchor="ctr"/>
                </a:tc>
              </a:tr>
              <a:tr h="1574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 i trujący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silnie żrący i trujący, reagujący niebezpiecznie z wodą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żrący lub wykazujący mniejszy stopień działania żrącego, mogący powodować samorzutną i gwałtowną reakcję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materiał zagrażający środowisku, różne materiały niebezpieczne</a:t>
                      </a:r>
                    </a:p>
                  </a:txBody>
                  <a:tcPr anchor="ctr"/>
                </a:tc>
              </a:tr>
              <a:tr h="218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różne materiały niebezpieczne przewożone w podwyższonej temperaturze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1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Oznakowania pojazdów przewożących Towary Niebezpieczne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Ogólne wymagania dla oznaczeń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WYMAGANIA W ZAKRESIE OZNACZEŃ OBEJMUJĄ:</a:t>
            </a:r>
          </a:p>
          <a:p>
            <a:r>
              <a:rPr lang="pl-PL" sz="1500" dirty="0" smtClean="0"/>
              <a:t>sztuki przesyłki</a:t>
            </a:r>
          </a:p>
          <a:p>
            <a:r>
              <a:rPr lang="pl-PL" sz="1500" dirty="0" smtClean="0"/>
              <a:t>kontenery zawierające sztuki przesyłki</a:t>
            </a:r>
          </a:p>
          <a:p>
            <a:r>
              <a:rPr lang="pl-PL" sz="1500" dirty="0" smtClean="0"/>
              <a:t>kontenery zawierające towary przewożone luzem</a:t>
            </a:r>
          </a:p>
          <a:p>
            <a:r>
              <a:rPr lang="pl-PL" sz="1500" dirty="0" smtClean="0"/>
              <a:t>cysterny</a:t>
            </a:r>
          </a:p>
          <a:p>
            <a:r>
              <a:rPr lang="pl-PL" sz="1500" dirty="0" smtClean="0"/>
              <a:t>pojazdy i zespoły pojazdów</a:t>
            </a:r>
            <a:endParaRPr lang="pl-PL" sz="15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4B1E-CED2-4991-A881-423181A9BD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Nalepki na sztuki przesyłki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80"/>
            <a:ext cx="4995129" cy="49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962400" y="4800600"/>
            <a:ext cx="1109133" cy="104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://www.znaki-bhp.pl/moduly/produkty/gdata/5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931120"/>
            <a:ext cx="1207558" cy="12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5071533" y="719667"/>
            <a:ext cx="0" cy="523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71533" y="873180"/>
            <a:ext cx="1848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Przesyłki zwolnione </a:t>
            </a:r>
          </a:p>
          <a:p>
            <a:r>
              <a:rPr lang="pl-PL" sz="1600" dirty="0" smtClean="0"/>
              <a:t>ze względu na ilość </a:t>
            </a:r>
          </a:p>
          <a:p>
            <a:r>
              <a:rPr lang="pl-PL" sz="1600" dirty="0" smtClean="0"/>
              <a:t>towaru i formę </a:t>
            </a:r>
          </a:p>
          <a:p>
            <a:r>
              <a:rPr lang="pl-PL" sz="1600" dirty="0" smtClean="0"/>
              <a:t>pakowania LQ</a:t>
            </a:r>
          </a:p>
          <a:p>
            <a:r>
              <a:rPr lang="pl-PL" sz="1600" dirty="0" smtClean="0"/>
              <a:t>(</a:t>
            </a:r>
            <a:r>
              <a:rPr lang="pl-PL" sz="1600" dirty="0" err="1" smtClean="0"/>
              <a:t>limited</a:t>
            </a:r>
            <a:r>
              <a:rPr lang="pl-PL" sz="1600" dirty="0" smtClean="0"/>
              <a:t> </a:t>
            </a:r>
            <a:r>
              <a:rPr lang="pl-PL" sz="1600" dirty="0" err="1" smtClean="0"/>
              <a:t>quantities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071533" y="2744313"/>
            <a:ext cx="2258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Oznaczenia dla towarów </a:t>
            </a:r>
          </a:p>
          <a:p>
            <a:r>
              <a:rPr lang="pl-PL" sz="1600" dirty="0" smtClean="0"/>
              <a:t>niebezpiecznych </a:t>
            </a:r>
          </a:p>
          <a:p>
            <a:r>
              <a:rPr lang="pl-PL" sz="1600" dirty="0" smtClean="0"/>
              <a:t>korzystających ze </a:t>
            </a:r>
          </a:p>
          <a:p>
            <a:r>
              <a:rPr lang="pl-PL" sz="1600" dirty="0" smtClean="0"/>
              <a:t>zwolnienia LQ</a:t>
            </a:r>
          </a:p>
          <a:p>
            <a:r>
              <a:rPr lang="pl-PL" sz="1600" dirty="0" smtClean="0"/>
              <a:t>(transport lądowy)</a:t>
            </a:r>
            <a:endParaRPr lang="pl-PL" sz="1600" dirty="0"/>
          </a:p>
        </p:txBody>
      </p:sp>
      <p:pic>
        <p:nvPicPr>
          <p:cNvPr id="1028" name="Picture 4" descr="http://www.znaki-bhp.pl/moduly/produkty/gdata/50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33" y="2803032"/>
            <a:ext cx="1206000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8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pojazdów – tablice z numerami lub gładkie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5" name="Picture 2" descr="https://upload.wikimedia.org/wikipedia/commons/thumb/9/9e/ADR33_UN1203.svg/400px-ADR33_UN120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" y="2175037"/>
            <a:ext cx="2084427" cy="1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łamany 5"/>
          <p:cNvCxnSpPr/>
          <p:nvPr/>
        </p:nvCxnSpPr>
        <p:spPr>
          <a:xfrm flipV="1">
            <a:off x="543357" y="1887005"/>
            <a:ext cx="1652379" cy="720080"/>
          </a:xfrm>
          <a:prstGeom prst="bentConnector3">
            <a:avLst>
              <a:gd name="adj1" fmla="val -229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60717" y="1094917"/>
            <a:ext cx="2987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numer rozpoznawczy </a:t>
            </a:r>
            <a:endParaRPr lang="pl-PL" dirty="0" smtClean="0"/>
          </a:p>
          <a:p>
            <a:r>
              <a:rPr lang="pl-PL" dirty="0" smtClean="0"/>
              <a:t>niebezpieczeństwa (2-3 cyfry)</a:t>
            </a:r>
            <a:endParaRPr lang="pl-PL" dirty="0"/>
          </a:p>
        </p:txBody>
      </p:sp>
      <p:cxnSp>
        <p:nvCxnSpPr>
          <p:cNvPr id="8" name="Łącznik łamany 7"/>
          <p:cNvCxnSpPr/>
          <p:nvPr/>
        </p:nvCxnSpPr>
        <p:spPr>
          <a:xfrm>
            <a:off x="543357" y="3327165"/>
            <a:ext cx="826189" cy="648072"/>
          </a:xfrm>
          <a:prstGeom prst="bentConnector3">
            <a:avLst>
              <a:gd name="adj1" fmla="val -442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91731" y="3975238"/>
            <a:ext cx="221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numer rozpoznawczy </a:t>
            </a:r>
            <a:endParaRPr lang="pl-PL" dirty="0" smtClean="0"/>
          </a:p>
          <a:p>
            <a:r>
              <a:rPr lang="pl-PL" dirty="0" smtClean="0"/>
              <a:t>materiału (4 cyfry)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720413" y="5270954"/>
            <a:ext cx="315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WYMIAR TABLICY: 40×30 CM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6419223" y="2175037"/>
            <a:ext cx="2084427" cy="1563320"/>
          </a:xfrm>
          <a:prstGeom prst="rect">
            <a:avLst/>
          </a:prstGeom>
          <a:solidFill>
            <a:srgbClr val="FF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2627784" y="2607085"/>
            <a:ext cx="3778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2627784" y="3327165"/>
            <a:ext cx="3778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005667" y="2422419"/>
            <a:ext cx="25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NUMER ZAGROŻENIA HIN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033655" y="314249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NUMER UN</a:t>
            </a:r>
            <a:endParaRPr lang="pl-PL" dirty="0"/>
          </a:p>
        </p:txBody>
      </p:sp>
      <p:cxnSp>
        <p:nvCxnSpPr>
          <p:cNvPr id="22" name="Łącznik łamany 21"/>
          <p:cNvCxnSpPr>
            <a:stCxn id="12" idx="3"/>
          </p:cNvCxnSpPr>
          <p:nvPr/>
        </p:nvCxnSpPr>
        <p:spPr>
          <a:xfrm flipH="1">
            <a:off x="7239000" y="2956697"/>
            <a:ext cx="1264650" cy="1141170"/>
          </a:xfrm>
          <a:prstGeom prst="bentConnector3">
            <a:avLst>
              <a:gd name="adj1" fmla="val -34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6043798" y="4127638"/>
            <a:ext cx="3216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tablica stosowana dla przewozu </a:t>
            </a:r>
          </a:p>
          <a:p>
            <a:r>
              <a:rPr lang="pl-PL" dirty="0" smtClean="0"/>
              <a:t>sztuk przesyłki oraz wielu </a:t>
            </a:r>
          </a:p>
          <a:p>
            <a:r>
              <a:rPr lang="pl-PL" dirty="0" smtClean="0"/>
              <a:t>towarów niebezpiecznych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024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ZNACZENIE CYFR W NUMERZE </a:t>
            </a:r>
            <a:r>
              <a:rPr lang="pl-PL" dirty="0" smtClean="0"/>
              <a:t>ROZPOZNAWCZYM NIEBEZPIECZEŃSTWA </a:t>
            </a:r>
            <a:r>
              <a:rPr lang="pl-PL" dirty="0" err="1" smtClean="0"/>
              <a:t>hin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2</a:t>
            </a:r>
            <a:r>
              <a:rPr lang="pl-PL" dirty="0"/>
              <a:t> emisja gazu spowodowana </a:t>
            </a:r>
            <a:r>
              <a:rPr lang="pl-PL" dirty="0" smtClean="0"/>
              <a:t>ciśnieniem </a:t>
            </a:r>
            <a:r>
              <a:rPr lang="pl-PL" dirty="0"/>
              <a:t>lub reakcją chemiczną</a:t>
            </a:r>
          </a:p>
          <a:p>
            <a:r>
              <a:rPr lang="pl-PL" b="1" dirty="0"/>
              <a:t>3</a:t>
            </a:r>
            <a:r>
              <a:rPr lang="pl-PL" dirty="0"/>
              <a:t> zapalność cieczy (par) i gazów</a:t>
            </a:r>
          </a:p>
          <a:p>
            <a:r>
              <a:rPr lang="pl-PL" b="1" dirty="0"/>
              <a:t>4</a:t>
            </a:r>
            <a:r>
              <a:rPr lang="pl-PL" dirty="0"/>
              <a:t> zapalność materiałów stałych</a:t>
            </a:r>
          </a:p>
          <a:p>
            <a:r>
              <a:rPr lang="pl-PL" b="1" dirty="0"/>
              <a:t>5</a:t>
            </a:r>
            <a:r>
              <a:rPr lang="pl-PL" dirty="0"/>
              <a:t> działanie utleniające </a:t>
            </a:r>
            <a:r>
              <a:rPr lang="pl-PL" dirty="0" smtClean="0"/>
              <a:t>(</a:t>
            </a:r>
            <a:r>
              <a:rPr lang="pl-PL" dirty="0"/>
              <a:t>podtrzymujące palenie)</a:t>
            </a:r>
          </a:p>
          <a:p>
            <a:r>
              <a:rPr lang="pl-PL" b="1" dirty="0"/>
              <a:t>6</a:t>
            </a:r>
            <a:r>
              <a:rPr lang="pl-PL" dirty="0"/>
              <a:t> działanie trujące</a:t>
            </a:r>
          </a:p>
          <a:p>
            <a:r>
              <a:rPr lang="pl-PL" b="1" dirty="0"/>
              <a:t>7</a:t>
            </a:r>
            <a:r>
              <a:rPr lang="pl-PL" dirty="0"/>
              <a:t> działanie promieniotwórcze</a:t>
            </a:r>
          </a:p>
          <a:p>
            <a:r>
              <a:rPr lang="pl-PL" b="1" dirty="0"/>
              <a:t>8</a:t>
            </a:r>
            <a:r>
              <a:rPr lang="pl-PL" dirty="0"/>
              <a:t> działanie żrące</a:t>
            </a:r>
          </a:p>
          <a:p>
            <a:r>
              <a:rPr lang="pl-PL" b="1" dirty="0"/>
              <a:t>9</a:t>
            </a:r>
            <a:r>
              <a:rPr lang="pl-PL" dirty="0"/>
              <a:t> jako pierwsza cyfra: zagrożenie dla </a:t>
            </a:r>
            <a:r>
              <a:rPr lang="pl-PL" dirty="0" smtClean="0"/>
              <a:t>środowiska</a:t>
            </a:r>
            <a:r>
              <a:rPr lang="pl-PL" dirty="0"/>
              <a:t>; różne niebezpieczne </a:t>
            </a:r>
            <a:r>
              <a:rPr lang="pl-PL" dirty="0" smtClean="0"/>
              <a:t>substancje. Jako </a:t>
            </a:r>
            <a:r>
              <a:rPr lang="pl-PL" dirty="0"/>
              <a:t>2. lub 3. cyfra: zagrożenie </a:t>
            </a:r>
            <a:r>
              <a:rPr lang="pl-PL" dirty="0" smtClean="0"/>
              <a:t>samorzutną </a:t>
            </a:r>
            <a:r>
              <a:rPr lang="pl-PL" dirty="0"/>
              <a:t>i gwałtowną </a:t>
            </a:r>
            <a:r>
              <a:rPr lang="pl-PL" dirty="0" smtClean="0"/>
              <a:t>reakcją</a:t>
            </a:r>
            <a:endParaRPr lang="pl-PL" b="1" dirty="0" smtClean="0"/>
          </a:p>
          <a:p>
            <a:r>
              <a:rPr lang="pl-PL" b="1" dirty="0" smtClean="0"/>
              <a:t>0</a:t>
            </a:r>
            <a:r>
              <a:rPr lang="pl-PL" dirty="0" smtClean="0"/>
              <a:t> </a:t>
            </a:r>
            <a:r>
              <a:rPr lang="pl-PL" dirty="0"/>
              <a:t>brak dodatkowego zagrożenia</a:t>
            </a:r>
          </a:p>
          <a:p>
            <a:r>
              <a:rPr lang="pl-PL" b="1" dirty="0"/>
              <a:t>cyfra podwójna</a:t>
            </a:r>
            <a:r>
              <a:rPr lang="pl-PL" dirty="0"/>
              <a:t> – wskazuje na </a:t>
            </a:r>
            <a:r>
              <a:rPr lang="pl-PL" dirty="0" smtClean="0"/>
              <a:t>nasilenie </a:t>
            </a:r>
            <a:r>
              <a:rPr lang="pl-PL" dirty="0"/>
              <a:t>opisanego przez nią zagrożenia.</a:t>
            </a:r>
          </a:p>
          <a:p>
            <a:r>
              <a:rPr lang="pl-PL" b="1" dirty="0"/>
              <a:t>X</a:t>
            </a:r>
            <a:r>
              <a:rPr lang="pl-PL" dirty="0"/>
              <a:t> przed numerem niebezpieczeństwa </a:t>
            </a:r>
            <a:r>
              <a:rPr lang="pl-PL" dirty="0" smtClean="0"/>
              <a:t>wskazuje </a:t>
            </a:r>
            <a:r>
              <a:rPr lang="pl-PL" dirty="0"/>
              <a:t>na całkowity zakaz kontaktu </a:t>
            </a:r>
            <a:r>
              <a:rPr lang="pl-PL" dirty="0" smtClean="0"/>
              <a:t>danego </a:t>
            </a:r>
            <a:r>
              <a:rPr lang="pl-PL" dirty="0"/>
              <a:t>materiału z wodą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pojazdów przewożących towary niebezpieczne w sztukach przesyłki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76375"/>
            <a:ext cx="828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7067" y="2672820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525933" y="2452687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oliniowy 7"/>
          <p:cNvCxnSpPr>
            <a:stCxn id="5" idx="3"/>
          </p:cNvCxnSpPr>
          <p:nvPr/>
        </p:nvCxnSpPr>
        <p:spPr>
          <a:xfrm flipV="1">
            <a:off x="567267" y="2782886"/>
            <a:ext cx="381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863975"/>
            <a:ext cx="828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0" y="3428999"/>
            <a:ext cx="925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Dla przewozów towarów niebezpiecznych zapakowanych w ilości ograniczone LQ w ilości większej niż 8 ton brutto pojazdami </a:t>
            </a:r>
          </a:p>
          <a:p>
            <a:r>
              <a:rPr lang="pl-PL" sz="1400" dirty="0" smtClean="0"/>
              <a:t>o DMC większej niż 12 ton wymagane jest oznakowanie pojazdu tablicami odpowiadającymi nalepce LQ.</a:t>
            </a:r>
            <a:endParaRPr lang="pl-PL" sz="1400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77800" y="3952219"/>
            <a:ext cx="797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82600" y="3952219"/>
            <a:ext cx="0" cy="40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znaki-bhp.pl/moduly/produkty/gdata/5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4" y="4908020"/>
            <a:ext cx="470745" cy="4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znaki-bhp.pl/moduly/produkty/gdata/5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0" y="4672647"/>
            <a:ext cx="470745" cy="4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oliniowy 17"/>
          <p:cNvCxnSpPr>
            <a:stCxn id="16" idx="3"/>
          </p:cNvCxnSpPr>
          <p:nvPr/>
        </p:nvCxnSpPr>
        <p:spPr>
          <a:xfrm flipV="1">
            <a:off x="637539" y="5143392"/>
            <a:ext cx="3107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66794" y="5706617"/>
            <a:ext cx="3416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 </a:t>
            </a:r>
            <a:r>
              <a:rPr lang="pl-PL" sz="1050" dirty="0"/>
              <a:t>rysunku: http://stl-logistik.pl/fr/transport-czesciowy</a:t>
            </a:r>
          </a:p>
        </p:txBody>
      </p:sp>
    </p:spTree>
    <p:extLst>
      <p:ext uri="{BB962C8B-B14F-4D97-AF65-F5344CB8AC3E}">
        <p14:creationId xmlns:p14="http://schemas.microsoft.com/office/powerpoint/2010/main" val="7169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 pojazdów przewożących towary niebezpieczne dla klasy 1 i 7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76375"/>
            <a:ext cx="828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7067" y="2672820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525933" y="2452687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oliniowy 7"/>
          <p:cNvCxnSpPr>
            <a:stCxn id="5" idx="3"/>
          </p:cNvCxnSpPr>
          <p:nvPr/>
        </p:nvCxnSpPr>
        <p:spPr>
          <a:xfrm flipV="1">
            <a:off x="567267" y="2782886"/>
            <a:ext cx="381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863975"/>
            <a:ext cx="828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0" y="3420531"/>
            <a:ext cx="915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Hierarchia zagrożeń: 1.1-1.5-1.2-1.3-1.6-1.4. </a:t>
            </a:r>
          </a:p>
          <a:p>
            <a:r>
              <a:rPr lang="pl-PL" sz="1400" dirty="0" smtClean="0"/>
              <a:t>Jeśli przewożone są ładunki 1.5 i 1.3, to hierarchii bardziej niebezpieczny jest 1.5 – ten umieszczany na nalepce na pojeździe</a:t>
            </a:r>
            <a:endParaRPr lang="pl-PL" sz="1400" dirty="0"/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637539" y="5143392"/>
            <a:ext cx="3107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277706" y="5033324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4" descr="File:ADR 1.5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42" y="1852082"/>
            <a:ext cx="495300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Znalezione obrazy dla zapytania adr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25" y="1839940"/>
            <a:ext cx="491400" cy="4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Znalezione obrazy dla zapytania adr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33" y="1837558"/>
            <a:ext cx="384007" cy="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9576" y="16171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Klasa 1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09575" y="40724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Klasa 7</a:t>
            </a:r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109576" y="5359400"/>
            <a:ext cx="6481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277706" y="5503118"/>
            <a:ext cx="330200" cy="220133"/>
            <a:chOff x="268570" y="4656668"/>
            <a:chExt cx="2144429" cy="1083292"/>
          </a:xfrm>
        </p:grpSpPr>
        <p:sp>
          <p:nvSpPr>
            <p:cNvPr id="23" name="Prostokąt 22"/>
            <p:cNvSpPr/>
            <p:nvPr/>
          </p:nvSpPr>
          <p:spPr>
            <a:xfrm>
              <a:off x="268570" y="4656668"/>
              <a:ext cx="2144429" cy="108329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4" name="Łącznik prostoliniowy 23"/>
            <p:cNvCxnSpPr>
              <a:stCxn id="23" idx="3"/>
              <a:endCxn id="23" idx="1"/>
            </p:cNvCxnSpPr>
            <p:nvPr/>
          </p:nvCxnSpPr>
          <p:spPr>
            <a:xfrm flipH="1">
              <a:off x="268570" y="5198314"/>
              <a:ext cx="2144429" cy="0"/>
            </a:xfrm>
            <a:prstGeom prst="lin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7" name="Prostokąt 26"/>
          <p:cNvSpPr/>
          <p:nvPr/>
        </p:nvSpPr>
        <p:spPr>
          <a:xfrm>
            <a:off x="8525933" y="4331732"/>
            <a:ext cx="330200" cy="2201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oliniowy 27"/>
          <p:cNvCxnSpPr/>
          <p:nvPr/>
        </p:nvCxnSpPr>
        <p:spPr>
          <a:xfrm>
            <a:off x="8357803" y="4657808"/>
            <a:ext cx="6481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8525933" y="4801526"/>
            <a:ext cx="330200" cy="220133"/>
            <a:chOff x="268570" y="4656668"/>
            <a:chExt cx="2144429" cy="1083292"/>
          </a:xfrm>
        </p:grpSpPr>
        <p:sp>
          <p:nvSpPr>
            <p:cNvPr id="30" name="Prostokąt 29"/>
            <p:cNvSpPr/>
            <p:nvPr/>
          </p:nvSpPr>
          <p:spPr>
            <a:xfrm>
              <a:off x="268570" y="4656668"/>
              <a:ext cx="2144429" cy="108329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1" name="Łącznik prostoliniowy 30"/>
            <p:cNvCxnSpPr>
              <a:stCxn id="30" idx="3"/>
              <a:endCxn id="30" idx="1"/>
            </p:cNvCxnSpPr>
            <p:nvPr/>
          </p:nvCxnSpPr>
          <p:spPr>
            <a:xfrm flipH="1">
              <a:off x="268570" y="5198314"/>
              <a:ext cx="2144429" cy="0"/>
            </a:xfrm>
            <a:prstGeom prst="lin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2" name="Picture 2" descr="https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42" y="4228425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32" y="4125739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ole tekstowe 33"/>
          <p:cNvSpPr txBox="1"/>
          <p:nvPr/>
        </p:nvSpPr>
        <p:spPr>
          <a:xfrm>
            <a:off x="1608773" y="5662711"/>
            <a:ext cx="593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2 sposoby: 1. oznaczenie tablicami gładkimi 2. oznaczenie tablicami z numerami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3056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Oznaczenia pojazdów przewożących towary </a:t>
            </a:r>
            <a:r>
              <a:rPr lang="pl-PL" dirty="0" smtClean="0"/>
              <a:t>niebezpieczne w kontenerach – sztuki przesyłki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4" b="20592"/>
          <a:stretch/>
        </p:blipFill>
        <p:spPr bwMode="auto">
          <a:xfrm>
            <a:off x="1594909" y="1905000"/>
            <a:ext cx="637953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4000" y="5664200"/>
            <a:ext cx="7542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Źródło zdjęcia: http://modele-centrum.pl/p/560/15686/naczepa-kontener-maersk-40-ft-tamiya-auto-rc-ciezarowe-rc-samochody.html</a:t>
            </a:r>
          </a:p>
        </p:txBody>
      </p:sp>
      <p:sp>
        <p:nvSpPr>
          <p:cNvPr id="7" name="Prostokąt 6"/>
          <p:cNvSpPr/>
          <p:nvPr/>
        </p:nvSpPr>
        <p:spPr>
          <a:xfrm>
            <a:off x="537633" y="3110176"/>
            <a:ext cx="431800" cy="33284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377767" y="3736710"/>
            <a:ext cx="431800" cy="33284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łamany 10"/>
          <p:cNvCxnSpPr>
            <a:stCxn id="8" idx="1"/>
          </p:cNvCxnSpPr>
          <p:nvPr/>
        </p:nvCxnSpPr>
        <p:spPr>
          <a:xfrm rot="10800000">
            <a:off x="7907867" y="3584310"/>
            <a:ext cx="469900" cy="3188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>
            <a:stCxn id="7" idx="3"/>
          </p:cNvCxnSpPr>
          <p:nvPr/>
        </p:nvCxnSpPr>
        <p:spPr>
          <a:xfrm flipV="1">
            <a:off x="969433" y="3276599"/>
            <a:ext cx="7577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50353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984</Words>
  <Application>Microsoft Office PowerPoint</Application>
  <PresentationFormat>Pokaz na ekranie (4:3)</PresentationFormat>
  <Paragraphs>224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Oznakowania pojazdów przewożących Towary Niebezpieczne</vt:lpstr>
      <vt:lpstr>Ogólne wymagania dla oznaczeń</vt:lpstr>
      <vt:lpstr>Nalepki na sztuki przesyłki</vt:lpstr>
      <vt:lpstr>Oznaczenia pojazdów – tablice z numerami lub gładkie</vt:lpstr>
      <vt:lpstr>ZNACZENIE CYFR W NUMERZE ROZPOZNAWCZYM NIEBEZPIECZEŃSTWA hin </vt:lpstr>
      <vt:lpstr>Oznaczenia pojazdów przewożących towary niebezpieczne w sztukach przesyłki</vt:lpstr>
      <vt:lpstr>Oznaczenia pojazdów przewożących towary niebezpieczne dla klasy 1 i 7</vt:lpstr>
      <vt:lpstr>Oznaczenia pojazdów przewożących towary niebezpieczne w kontenerach – sztuki przesyłki</vt:lpstr>
      <vt:lpstr>Oznaczenia jednostek zawierających towary niebezpieczne luzem w kontenerze</vt:lpstr>
      <vt:lpstr>Oznaczenia jednostek zawierających towary niebezpieczne w cysternach (ten sam ładunek)</vt:lpstr>
      <vt:lpstr>Oznaczenia jednostek zawierających towary niebezpieczne w cysternach (wiele ładunków)</vt:lpstr>
      <vt:lpstr>literatura</vt:lpstr>
      <vt:lpstr>Przykłady numerów rozpoznawczych zagrożenia hin</vt:lpstr>
      <vt:lpstr>Przykłady numerów rozpoznawczych zagrożenia hin</vt:lpstr>
      <vt:lpstr>Przykłady numerów rozpoznawczych zagrożenia hin</vt:lpstr>
      <vt:lpstr>Przykłady numerów rozpoznawczych zagrożenia hin</vt:lpstr>
      <vt:lpstr>Przykłady numerów rozpoznawczych zagrożenia hin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69</cp:revision>
  <dcterms:created xsi:type="dcterms:W3CDTF">2017-03-23T20:52:47Z</dcterms:created>
  <dcterms:modified xsi:type="dcterms:W3CDTF">2018-11-27T09:11:39Z</dcterms:modified>
</cp:coreProperties>
</file>