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9" r:id="rId1"/>
    <p:sldMasterId id="2147483855" r:id="rId2"/>
  </p:sldMasterIdLst>
  <p:notesMasterIdLst>
    <p:notesMasterId r:id="rId24"/>
  </p:notesMasterIdLst>
  <p:sldIdLst>
    <p:sldId id="269" r:id="rId3"/>
    <p:sldId id="270" r:id="rId4"/>
    <p:sldId id="272" r:id="rId5"/>
    <p:sldId id="271" r:id="rId6"/>
    <p:sldId id="261" r:id="rId7"/>
    <p:sldId id="263" r:id="rId8"/>
    <p:sldId id="264" r:id="rId9"/>
    <p:sldId id="265" r:id="rId10"/>
    <p:sldId id="266" r:id="rId11"/>
    <p:sldId id="267" r:id="rId12"/>
    <p:sldId id="268" r:id="rId13"/>
    <p:sldId id="273" r:id="rId14"/>
    <p:sldId id="274" r:id="rId15"/>
    <p:sldId id="276" r:id="rId16"/>
    <p:sldId id="278" r:id="rId17"/>
    <p:sldId id="279" r:id="rId18"/>
    <p:sldId id="280" r:id="rId19"/>
    <p:sldId id="275" r:id="rId20"/>
    <p:sldId id="281" r:id="rId21"/>
    <p:sldId id="282" r:id="rId22"/>
    <p:sldId id="262" r:id="rId23"/>
  </p:sldIdLst>
  <p:sldSz cx="9144000" cy="6858000" type="screen4x3"/>
  <p:notesSz cx="6858000" cy="9144000"/>
  <p:defaultTextStyle>
    <a:defPPr>
      <a:defRPr lang="pl-P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8" d="100"/>
          <a:sy n="88" d="100"/>
        </p:scale>
        <p:origin x="1234"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Zeszyt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298084597033341E-2"/>
          <c:y val="8.9146737779198876E-2"/>
          <c:w val="0.92456480892534676"/>
          <c:h val="0.73577136191309422"/>
        </c:manualLayout>
      </c:layout>
      <c:barChart>
        <c:barDir val="bar"/>
        <c:grouping val="stacked"/>
        <c:varyColors val="0"/>
        <c:ser>
          <c:idx val="0"/>
          <c:order val="0"/>
          <c:tx>
            <c:strRef>
              <c:f>Arkusz1!$B$1</c:f>
              <c:strCache>
                <c:ptCount val="1"/>
                <c:pt idx="0">
                  <c:v>Scenariusz optymistyczny</c:v>
                </c:pt>
              </c:strCache>
            </c:strRef>
          </c:tx>
          <c:spPr>
            <a:solidFill>
              <a:schemeClr val="accent1"/>
            </a:solidFill>
            <a:ln>
              <a:noFill/>
            </a:ln>
            <a:effectLst/>
          </c:spPr>
          <c:invertIfNegative val="0"/>
          <c:cat>
            <c:strRef>
              <c:f>Arkusz1!$A$2:$A$5</c:f>
              <c:strCache>
                <c:ptCount val="4"/>
                <c:pt idx="0">
                  <c:v>Otoczenie polityczno-prawne</c:v>
                </c:pt>
                <c:pt idx="1">
                  <c:v>Otoczenie społeczno-kulturowe</c:v>
                </c:pt>
                <c:pt idx="2">
                  <c:v>Otoczenie ekonomiczne </c:v>
                </c:pt>
                <c:pt idx="3">
                  <c:v>Otoczenie technologiczne</c:v>
                </c:pt>
              </c:strCache>
            </c:strRef>
          </c:cat>
          <c:val>
            <c:numRef>
              <c:f>Arkusz1!$B$2:$B$5</c:f>
              <c:numCache>
                <c:formatCode>General</c:formatCode>
                <c:ptCount val="4"/>
                <c:pt idx="0">
                  <c:v>4</c:v>
                </c:pt>
                <c:pt idx="1">
                  <c:v>3.5</c:v>
                </c:pt>
                <c:pt idx="2">
                  <c:v>4.5</c:v>
                </c:pt>
                <c:pt idx="3">
                  <c:v>3.5</c:v>
                </c:pt>
              </c:numCache>
            </c:numRef>
          </c:val>
        </c:ser>
        <c:ser>
          <c:idx val="1"/>
          <c:order val="1"/>
          <c:tx>
            <c:strRef>
              <c:f>Arkusz1!$C$1</c:f>
              <c:strCache>
                <c:ptCount val="1"/>
                <c:pt idx="0">
                  <c:v>Scenariusz pesymistyczny</c:v>
                </c:pt>
              </c:strCache>
            </c:strRef>
          </c:tx>
          <c:spPr>
            <a:solidFill>
              <a:schemeClr val="accent2"/>
            </a:solidFill>
            <a:ln>
              <a:noFill/>
            </a:ln>
            <a:effectLst/>
          </c:spPr>
          <c:invertIfNegative val="0"/>
          <c:cat>
            <c:strRef>
              <c:f>Arkusz1!$A$2:$A$5</c:f>
              <c:strCache>
                <c:ptCount val="4"/>
                <c:pt idx="0">
                  <c:v>Otoczenie polityczno-prawne</c:v>
                </c:pt>
                <c:pt idx="1">
                  <c:v>Otoczenie społeczno-kulturowe</c:v>
                </c:pt>
                <c:pt idx="2">
                  <c:v>Otoczenie ekonomiczne </c:v>
                </c:pt>
                <c:pt idx="3">
                  <c:v>Otoczenie technologiczne</c:v>
                </c:pt>
              </c:strCache>
            </c:strRef>
          </c:cat>
          <c:val>
            <c:numRef>
              <c:f>Arkusz1!$C$2:$C$5</c:f>
              <c:numCache>
                <c:formatCode>General</c:formatCode>
                <c:ptCount val="4"/>
                <c:pt idx="0">
                  <c:v>-2.5</c:v>
                </c:pt>
                <c:pt idx="1">
                  <c:v>-3.5</c:v>
                </c:pt>
                <c:pt idx="2">
                  <c:v>-3</c:v>
                </c:pt>
                <c:pt idx="3">
                  <c:v>-3.5</c:v>
                </c:pt>
              </c:numCache>
            </c:numRef>
          </c:val>
        </c:ser>
        <c:ser>
          <c:idx val="2"/>
          <c:order val="2"/>
          <c:tx>
            <c:strRef>
              <c:f>Arkusz1!$D$1</c:f>
              <c:strCache>
                <c:ptCount val="1"/>
                <c:pt idx="0">
                  <c:v>Scenariusz najbardziej prawdopodobny</c:v>
                </c:pt>
              </c:strCache>
            </c:strRef>
          </c:tx>
          <c:spPr>
            <a:solidFill>
              <a:schemeClr val="accent4"/>
            </a:solidFill>
            <a:ln>
              <a:noFill/>
            </a:ln>
            <a:effectLst/>
          </c:spPr>
          <c:invertIfNegative val="0"/>
          <c:cat>
            <c:strRef>
              <c:f>Arkusz1!$A$2:$A$5</c:f>
              <c:strCache>
                <c:ptCount val="4"/>
                <c:pt idx="0">
                  <c:v>Otoczenie polityczno-prawne</c:v>
                </c:pt>
                <c:pt idx="1">
                  <c:v>Otoczenie społeczno-kulturowe</c:v>
                </c:pt>
                <c:pt idx="2">
                  <c:v>Otoczenie ekonomiczne </c:v>
                </c:pt>
                <c:pt idx="3">
                  <c:v>Otoczenie technologiczne</c:v>
                </c:pt>
              </c:strCache>
            </c:strRef>
          </c:cat>
          <c:val>
            <c:numRef>
              <c:f>Arkusz1!$D$2:$D$5</c:f>
              <c:numCache>
                <c:formatCode>General</c:formatCode>
                <c:ptCount val="4"/>
                <c:pt idx="0">
                  <c:v>-2.5</c:v>
                </c:pt>
                <c:pt idx="1">
                  <c:v>-4</c:v>
                </c:pt>
                <c:pt idx="2">
                  <c:v>-3</c:v>
                </c:pt>
                <c:pt idx="3">
                  <c:v>0</c:v>
                </c:pt>
              </c:numCache>
            </c:numRef>
          </c:val>
        </c:ser>
        <c:ser>
          <c:idx val="3"/>
          <c:order val="3"/>
          <c:tx>
            <c:strRef>
              <c:f>Arkusz1!$E$1</c:f>
              <c:strCache>
                <c:ptCount val="1"/>
              </c:strCache>
            </c:strRef>
          </c:tx>
          <c:spPr>
            <a:solidFill>
              <a:schemeClr val="accent4"/>
            </a:solidFill>
            <a:ln>
              <a:noFill/>
            </a:ln>
            <a:effectLst/>
          </c:spPr>
          <c:invertIfNegative val="0"/>
          <c:cat>
            <c:strRef>
              <c:f>Arkusz1!$A$2:$A$5</c:f>
              <c:strCache>
                <c:ptCount val="4"/>
                <c:pt idx="0">
                  <c:v>Otoczenie polityczno-prawne</c:v>
                </c:pt>
                <c:pt idx="1">
                  <c:v>Otoczenie społeczno-kulturowe</c:v>
                </c:pt>
                <c:pt idx="2">
                  <c:v>Otoczenie ekonomiczne </c:v>
                </c:pt>
                <c:pt idx="3">
                  <c:v>Otoczenie technologiczne</c:v>
                </c:pt>
              </c:strCache>
            </c:strRef>
          </c:cat>
          <c:val>
            <c:numRef>
              <c:f>Arkusz1!$E$2:$E$5</c:f>
              <c:numCache>
                <c:formatCode>General</c:formatCode>
                <c:ptCount val="4"/>
                <c:pt idx="0">
                  <c:v>0</c:v>
                </c:pt>
                <c:pt idx="1">
                  <c:v>4</c:v>
                </c:pt>
                <c:pt idx="2">
                  <c:v>4</c:v>
                </c:pt>
                <c:pt idx="3">
                  <c:v>3.5</c:v>
                </c:pt>
              </c:numCache>
            </c:numRef>
          </c:val>
        </c:ser>
        <c:dLbls>
          <c:showLegendKey val="0"/>
          <c:showVal val="0"/>
          <c:showCatName val="0"/>
          <c:showSerName val="0"/>
          <c:showPercent val="0"/>
          <c:showBubbleSize val="0"/>
        </c:dLbls>
        <c:gapWidth val="150"/>
        <c:overlap val="100"/>
        <c:axId val="629799784"/>
        <c:axId val="629798608"/>
      </c:barChart>
      <c:catAx>
        <c:axId val="629799784"/>
        <c:scaling>
          <c:orientation val="minMax"/>
        </c:scaling>
        <c:delete val="1"/>
        <c:axPos val="l"/>
        <c:numFmt formatCode="General" sourceLinked="1"/>
        <c:majorTickMark val="out"/>
        <c:minorTickMark val="none"/>
        <c:tickLblPos val="nextTo"/>
        <c:crossAx val="629798608"/>
        <c:crosses val="autoZero"/>
        <c:auto val="1"/>
        <c:lblAlgn val="ctr"/>
        <c:lblOffset val="100"/>
        <c:tickLblSkip val="1"/>
        <c:noMultiLvlLbl val="0"/>
      </c:catAx>
      <c:valAx>
        <c:axId val="629798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crossAx val="629799784"/>
        <c:crossesAt val="1"/>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l-PL"/>
        </a:p>
      </c:txPr>
    </c:legend>
    <c:plotVisOnly val="1"/>
    <c:dispBlanksAs val="gap"/>
    <c:showDLblsOverMax val="0"/>
  </c:chart>
  <c:spPr>
    <a:noFill/>
    <a:ln>
      <a:noFill/>
    </a:ln>
    <a:effectLst/>
  </c:spPr>
  <c:txPr>
    <a:bodyPr/>
    <a:lstStyle/>
    <a:p>
      <a:pPr>
        <a:defRPr sz="900">
          <a:latin typeface="Arial" panose="020B0604020202020204" pitchFamily="34" charset="0"/>
          <a:cs typeface="Arial" panose="020B0604020202020204" pitchFamily="34" charset="0"/>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xmlns="" id="{2503B366-464A-4053-8F12-B2B20D5C386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pl-PL"/>
          </a:p>
        </p:txBody>
      </p:sp>
      <p:sp>
        <p:nvSpPr>
          <p:cNvPr id="3" name="Symbol zastępczy daty 2">
            <a:extLst>
              <a:ext uri="{FF2B5EF4-FFF2-40B4-BE49-F238E27FC236}">
                <a16:creationId xmlns:a16="http://schemas.microsoft.com/office/drawing/2014/main" xmlns="" id="{10D64DB2-0E8C-4FCC-A316-22617A4DE4B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6E7BEE8-1E13-4B38-917A-CAD14D9685B7}" type="datetimeFigureOut">
              <a:rPr lang="pl-PL"/>
              <a:pPr>
                <a:defRPr/>
              </a:pPr>
              <a:t>2018-11-28</a:t>
            </a:fld>
            <a:endParaRPr lang="pl-PL"/>
          </a:p>
        </p:txBody>
      </p:sp>
      <p:sp>
        <p:nvSpPr>
          <p:cNvPr id="4" name="Symbol zastępczy obrazu slajdu 3">
            <a:extLst>
              <a:ext uri="{FF2B5EF4-FFF2-40B4-BE49-F238E27FC236}">
                <a16:creationId xmlns:a16="http://schemas.microsoft.com/office/drawing/2014/main" xmlns="" id="{13A00306-B4EF-46C1-9543-7F55CB3F025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a:extLst>
              <a:ext uri="{FF2B5EF4-FFF2-40B4-BE49-F238E27FC236}">
                <a16:creationId xmlns:a16="http://schemas.microsoft.com/office/drawing/2014/main" xmlns="" id="{57E2B7BB-ADDB-44FE-9A3A-30617956B2E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a:extLst>
              <a:ext uri="{FF2B5EF4-FFF2-40B4-BE49-F238E27FC236}">
                <a16:creationId xmlns:a16="http://schemas.microsoft.com/office/drawing/2014/main" xmlns="" id="{EBE8991A-7496-49AD-B5F9-67D40BF83AB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pl-PL"/>
          </a:p>
        </p:txBody>
      </p:sp>
      <p:sp>
        <p:nvSpPr>
          <p:cNvPr id="7" name="Symbol zastępczy numeru slajdu 6">
            <a:extLst>
              <a:ext uri="{FF2B5EF4-FFF2-40B4-BE49-F238E27FC236}">
                <a16:creationId xmlns:a16="http://schemas.microsoft.com/office/drawing/2014/main" xmlns="" id="{EEE41B04-33E3-4342-9E9E-92B0A933470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1A90E4AF-80A1-4A30-90C2-F248DB60C7A4}" type="slidenum">
              <a:rPr lang="pl-PL" altLang="pl-PL"/>
              <a:pPr>
                <a:defRPr/>
              </a:pPr>
              <a:t>‹#›</a:t>
            </a:fld>
            <a:endParaRPr lang="pl-PL" altLang="pl-PL"/>
          </a:p>
        </p:txBody>
      </p:sp>
    </p:spTree>
    <p:extLst>
      <p:ext uri="{BB962C8B-B14F-4D97-AF65-F5344CB8AC3E}">
        <p14:creationId xmlns:p14="http://schemas.microsoft.com/office/powerpoint/2010/main" val="25393795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FE08B3DB-1853-4F64-B9E3-94379BE9D4C0}" type="slidenum">
              <a:rPr lang="pl-PL" smtClean="0">
                <a:solidFill>
                  <a:prstClr val="black"/>
                </a:solidFill>
              </a:rPr>
              <a:pPr>
                <a:defRPr/>
              </a:pPr>
              <a:t>1</a:t>
            </a:fld>
            <a:endParaRPr lang="pl-PL">
              <a:solidFill>
                <a:prstClr val="black"/>
              </a:solidFill>
            </a:endParaRPr>
          </a:p>
        </p:txBody>
      </p:sp>
    </p:spTree>
    <p:extLst>
      <p:ext uri="{BB962C8B-B14F-4D97-AF65-F5344CB8AC3E}">
        <p14:creationId xmlns:p14="http://schemas.microsoft.com/office/powerpoint/2010/main" val="6461204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 Wzór 1">
    <p:spTree>
      <p:nvGrpSpPr>
        <p:cNvPr id="1" name=""/>
        <p:cNvGrpSpPr/>
        <p:nvPr/>
      </p:nvGrpSpPr>
      <p:grpSpPr>
        <a:xfrm>
          <a:off x="0" y="0"/>
          <a:ext cx="0" cy="0"/>
          <a:chOff x="0" y="0"/>
          <a:chExt cx="0" cy="0"/>
        </a:xfrm>
      </p:grpSpPr>
      <p:pic>
        <p:nvPicPr>
          <p:cNvPr id="4" name="Picture 9" descr="WSL_prezentacja_SZABLON_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ctrTitle"/>
          </p:nvPr>
        </p:nvSpPr>
        <p:spPr>
          <a:xfrm>
            <a:off x="5180400" y="3808800"/>
            <a:ext cx="3506400" cy="1492408"/>
          </a:xfrm>
        </p:spPr>
        <p:txBody>
          <a:bodyPr/>
          <a:lstStyle>
            <a:lvl1pPr>
              <a:defRPr sz="2000">
                <a:latin typeface="Arial" pitchFamily="34" charset="0"/>
                <a:cs typeface="Arial" pitchFamily="34" charset="0"/>
              </a:defRPr>
            </a:lvl1pPr>
          </a:lstStyle>
          <a:p>
            <a:r>
              <a:rPr lang="pl-PL" smtClean="0"/>
              <a:t>Kliknij, aby edytować styl</a:t>
            </a:r>
            <a:endParaRPr lang="pl-PL" dirty="0"/>
          </a:p>
        </p:txBody>
      </p:sp>
      <p:sp>
        <p:nvSpPr>
          <p:cNvPr id="3" name="Podtytuł 2"/>
          <p:cNvSpPr>
            <a:spLocks noGrp="1"/>
          </p:cNvSpPr>
          <p:nvPr>
            <p:ph type="subTitle" idx="1"/>
          </p:nvPr>
        </p:nvSpPr>
        <p:spPr>
          <a:xfrm>
            <a:off x="5180400" y="5398480"/>
            <a:ext cx="3733200" cy="550800"/>
          </a:xfrm>
        </p:spPr>
        <p:txBody>
          <a:bodyPr>
            <a:normAutofit/>
          </a:bodyPr>
          <a:lstStyle>
            <a:lvl1pPr marL="0" indent="0" algn="l">
              <a:buNone/>
              <a:defRPr sz="1400" b="0" cap="all"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dirty="0"/>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013176"/>
            <a:ext cx="4371975" cy="1601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upa 12"/>
          <p:cNvGrpSpPr/>
          <p:nvPr/>
        </p:nvGrpSpPr>
        <p:grpSpPr>
          <a:xfrm>
            <a:off x="0" y="5978755"/>
            <a:ext cx="9144000" cy="906629"/>
            <a:chOff x="0" y="5978755"/>
            <a:chExt cx="9144000" cy="906629"/>
          </a:xfrm>
        </p:grpSpPr>
        <p:pic>
          <p:nvPicPr>
            <p:cNvPr id="14" name="Obraz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1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Obraz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spTree>
    <p:extLst>
      <p:ext uri="{BB962C8B-B14F-4D97-AF65-F5344CB8AC3E}">
        <p14:creationId xmlns:p14="http://schemas.microsoft.com/office/powerpoint/2010/main" val="2427272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hidden="1"/>
          <p:cNvSpPr>
            <a:spLocks noGrp="1"/>
          </p:cNvSpPr>
          <p:nvPr>
            <p:ph type="dt" sz="half" idx="10"/>
          </p:nvPr>
        </p:nvSpPr>
        <p:spPr/>
        <p:txBody>
          <a:bodyPr/>
          <a:lstStyle>
            <a:lvl1pPr>
              <a:defRPr/>
            </a:lvl1pPr>
          </a:lstStyle>
          <a:p>
            <a:pPr>
              <a:defRPr/>
            </a:pPr>
            <a:fld id="{A065E79A-EDDC-4433-881B-556A92F61FC6}" type="datetime1">
              <a:rPr lang="pl-PL" smtClean="0"/>
              <a:pPr>
                <a:defRPr/>
              </a:pPr>
              <a:t>2018-11-28</a:t>
            </a:fld>
            <a:endParaRPr lang="pl-PL"/>
          </a:p>
        </p:txBody>
      </p:sp>
      <p:sp>
        <p:nvSpPr>
          <p:cNvPr id="3" name="Symbol zastępczy stopki 4" hidden="1"/>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pPr>
              <a:defRPr/>
            </a:pPr>
            <a:fld id="{86A4FEB4-EF52-4573-BC83-57D070A6D502}" type="slidenum">
              <a:rPr lang="pl-PL" altLang="pl-PL" smtClean="0"/>
              <a:pPr>
                <a:defRPr/>
              </a:pPr>
              <a:t>‹#›</a:t>
            </a:fld>
            <a:endParaRPr lang="pl-PL" altLang="pl-PL"/>
          </a:p>
        </p:txBody>
      </p:sp>
    </p:spTree>
    <p:extLst>
      <p:ext uri="{BB962C8B-B14F-4D97-AF65-F5344CB8AC3E}">
        <p14:creationId xmlns:p14="http://schemas.microsoft.com/office/powerpoint/2010/main" val="732043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lstStyle>
            <a:lvl1pPr algn="l">
              <a:defRPr sz="1800" b="0" baseline="0"/>
            </a:lvl1pPr>
          </a:lstStyle>
          <a:p>
            <a:r>
              <a:rPr lang="pl-PL" smtClean="0"/>
              <a:t>Kliknij, aby edytować styl</a:t>
            </a:r>
            <a:endParaRPr lang="pl-PL" dirty="0"/>
          </a:p>
        </p:txBody>
      </p:sp>
      <p:sp>
        <p:nvSpPr>
          <p:cNvPr id="3" name="Symbol zastępczy zawartości 2"/>
          <p:cNvSpPr>
            <a:spLocks noGrp="1"/>
          </p:cNvSpPr>
          <p:nvPr>
            <p:ph idx="1"/>
          </p:nvPr>
        </p:nvSpPr>
        <p:spPr>
          <a:xfrm>
            <a:off x="3575050" y="273050"/>
            <a:ext cx="4453334" cy="5853113"/>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tekstu 3"/>
          <p:cNvSpPr>
            <a:spLocks noGrp="1"/>
          </p:cNvSpPr>
          <p:nvPr>
            <p:ph type="body" sz="half" idx="2"/>
          </p:nvPr>
        </p:nvSpPr>
        <p:spPr>
          <a:xfrm>
            <a:off x="457200" y="1435100"/>
            <a:ext cx="3008313" cy="46910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hidden="1"/>
          <p:cNvSpPr>
            <a:spLocks noGrp="1"/>
          </p:cNvSpPr>
          <p:nvPr>
            <p:ph type="dt" sz="half" idx="10"/>
          </p:nvPr>
        </p:nvSpPr>
        <p:spPr/>
        <p:txBody>
          <a:bodyPr/>
          <a:lstStyle>
            <a:lvl1pPr>
              <a:defRPr/>
            </a:lvl1pPr>
          </a:lstStyle>
          <a:p>
            <a:pPr>
              <a:defRPr/>
            </a:pPr>
            <a:fld id="{BB8352E8-F8A4-4AEF-9E8B-1F0C99312D2D}" type="datetime1">
              <a:rPr lang="pl-PL" smtClean="0"/>
              <a:pPr>
                <a:defRPr/>
              </a:pPr>
              <a:t>2018-11-28</a:t>
            </a:fld>
            <a:endParaRPr lang="pl-PL"/>
          </a:p>
        </p:txBody>
      </p:sp>
      <p:sp>
        <p:nvSpPr>
          <p:cNvPr id="6" name="Symbol zastępczy stopki 4" hidden="1"/>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841529ED-1654-468D-9B3A-8729E9519FA2}" type="slidenum">
              <a:rPr lang="pl-PL" altLang="pl-PL" smtClean="0"/>
              <a:pPr>
                <a:defRPr/>
              </a:pPr>
              <a:t>‹#›</a:t>
            </a:fld>
            <a:endParaRPr lang="pl-PL" altLang="pl-PL"/>
          </a:p>
        </p:txBody>
      </p:sp>
    </p:spTree>
    <p:extLst>
      <p:ext uri="{BB962C8B-B14F-4D97-AF65-F5344CB8AC3E}">
        <p14:creationId xmlns:p14="http://schemas.microsoft.com/office/powerpoint/2010/main" val="2531216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51200" y="532800"/>
            <a:ext cx="7426800" cy="662400"/>
          </a:xfrm>
        </p:spPr>
        <p:txBody>
          <a:bodyPr/>
          <a:lstStyle>
            <a:lvl1pPr algn="l">
              <a:defRPr sz="1800" b="0"/>
            </a:lvl1pPr>
          </a:lstStyle>
          <a:p>
            <a:r>
              <a:rPr lang="pl-PL" smtClean="0"/>
              <a:t>Kliknij, aby edytować styl</a:t>
            </a:r>
            <a:endParaRPr lang="pl-PL"/>
          </a:p>
        </p:txBody>
      </p:sp>
      <p:sp>
        <p:nvSpPr>
          <p:cNvPr id="3" name="Symbol zastępczy obrazu 2"/>
          <p:cNvSpPr>
            <a:spLocks noGrp="1"/>
          </p:cNvSpPr>
          <p:nvPr>
            <p:ph type="pic" idx="1"/>
          </p:nvPr>
        </p:nvSpPr>
        <p:spPr>
          <a:xfrm>
            <a:off x="151200" y="1988840"/>
            <a:ext cx="8424936" cy="3888432"/>
          </a:xfrm>
        </p:spPr>
        <p:txBody>
          <a:bodyPr rtlCol="0">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pl-PL" noProof="0" dirty="0"/>
          </a:p>
        </p:txBody>
      </p:sp>
      <p:sp>
        <p:nvSpPr>
          <p:cNvPr id="4" name="Symbol zastępczy tekstu 3"/>
          <p:cNvSpPr>
            <a:spLocks noGrp="1"/>
          </p:cNvSpPr>
          <p:nvPr>
            <p:ph type="body" sz="half" idx="2"/>
          </p:nvPr>
        </p:nvSpPr>
        <p:spPr>
          <a:xfrm>
            <a:off x="151200" y="1602000"/>
            <a:ext cx="5486400" cy="38684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hidden="1"/>
          <p:cNvSpPr>
            <a:spLocks noGrp="1"/>
          </p:cNvSpPr>
          <p:nvPr>
            <p:ph type="dt" sz="half" idx="10"/>
          </p:nvPr>
        </p:nvSpPr>
        <p:spPr/>
        <p:txBody>
          <a:bodyPr/>
          <a:lstStyle>
            <a:lvl1pPr>
              <a:defRPr/>
            </a:lvl1pPr>
          </a:lstStyle>
          <a:p>
            <a:pPr>
              <a:defRPr/>
            </a:pPr>
            <a:fld id="{A7BEA437-8A50-4195-858B-085D69575E1C}" type="datetime1">
              <a:rPr lang="pl-PL" smtClean="0"/>
              <a:pPr>
                <a:defRPr/>
              </a:pPr>
              <a:t>2018-11-28</a:t>
            </a:fld>
            <a:endParaRPr lang="pl-PL"/>
          </a:p>
        </p:txBody>
      </p:sp>
      <p:sp>
        <p:nvSpPr>
          <p:cNvPr id="6" name="Symbol zastępczy stopki 4" hidden="1"/>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293DB178-16C1-422A-AA39-521FD0F935EC}" type="slidenum">
              <a:rPr lang="pl-PL" altLang="pl-PL" smtClean="0"/>
              <a:pPr>
                <a:defRPr/>
              </a:pPr>
              <a:t>‹#›</a:t>
            </a:fld>
            <a:endParaRPr lang="pl-PL" altLang="pl-PL"/>
          </a:p>
        </p:txBody>
      </p:sp>
    </p:spTree>
    <p:extLst>
      <p:ext uri="{BB962C8B-B14F-4D97-AF65-F5344CB8AC3E}">
        <p14:creationId xmlns:p14="http://schemas.microsoft.com/office/powerpoint/2010/main" val="3531423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6D6ACA45-9EDC-45AF-91DB-B73477EBDE53}" type="datetime1">
              <a:rPr lang="pl-PL" smtClean="0"/>
              <a:pPr>
                <a:defRPr/>
              </a:pPr>
              <a:t>2018-11-28</a:t>
            </a:fld>
            <a:endParaRPr lang="pl-PL"/>
          </a:p>
        </p:txBody>
      </p:sp>
      <p:sp>
        <p:nvSpPr>
          <p:cNvPr id="5" name="Symbol zastępczy stopki 4" hidden="1"/>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1D10428A-D432-4D4A-8448-DAE32C9B8DAA}" type="slidenum">
              <a:rPr lang="pl-PL" altLang="pl-PL" smtClean="0"/>
              <a:pPr>
                <a:defRPr/>
              </a:pPr>
              <a:t>‹#›</a:t>
            </a:fld>
            <a:endParaRPr lang="pl-PL" altLang="pl-PL"/>
          </a:p>
        </p:txBody>
      </p:sp>
    </p:spTree>
    <p:extLst>
      <p:ext uri="{BB962C8B-B14F-4D97-AF65-F5344CB8AC3E}">
        <p14:creationId xmlns:p14="http://schemas.microsoft.com/office/powerpoint/2010/main" val="1342664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151200" y="532800"/>
            <a:ext cx="7426800" cy="662400"/>
          </a:xfrm>
        </p:spPr>
        <p:txBody>
          <a:bodyPr/>
          <a:lstStyle>
            <a:lvl1pPr>
              <a:defRPr/>
            </a:lvl1pPr>
          </a:lstStyle>
          <a:p>
            <a:r>
              <a:rPr lang="pl-PL" smtClean="0"/>
              <a:t>Kliknij, aby edytować styl</a:t>
            </a:r>
            <a:endParaRPr lang="pl-PL" dirty="0"/>
          </a:p>
        </p:txBody>
      </p:sp>
      <p:sp>
        <p:nvSpPr>
          <p:cNvPr id="3" name="Symbol zastępczy tytułu pionowego 2"/>
          <p:cNvSpPr>
            <a:spLocks noGrp="1"/>
          </p:cNvSpPr>
          <p:nvPr>
            <p:ph type="body" orient="vert" idx="1"/>
          </p:nvPr>
        </p:nvSpPr>
        <p:spPr>
          <a:xfrm>
            <a:off x="151200" y="1602000"/>
            <a:ext cx="8229600" cy="41508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E2D3F019-FAB9-46AB-A18E-0D9237EB7EFF}" type="datetime1">
              <a:rPr lang="pl-PL" smtClean="0"/>
              <a:pPr>
                <a:defRPr/>
              </a:pPr>
              <a:t>2018-11-28</a:t>
            </a:fld>
            <a:endParaRPr lang="pl-PL"/>
          </a:p>
        </p:txBody>
      </p:sp>
      <p:sp>
        <p:nvSpPr>
          <p:cNvPr id="5" name="Symbol zastępczy stopki 4" hidden="1"/>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E8511040-6E12-45EA-ADA7-C662D151E275}" type="slidenum">
              <a:rPr lang="pl-PL" altLang="pl-PL" smtClean="0"/>
              <a:pPr>
                <a:defRPr/>
              </a:pPr>
              <a:t>‹#›</a:t>
            </a:fld>
            <a:endParaRPr lang="pl-PL" altLang="pl-PL"/>
          </a:p>
        </p:txBody>
      </p:sp>
    </p:spTree>
    <p:extLst>
      <p:ext uri="{BB962C8B-B14F-4D97-AF65-F5344CB8AC3E}">
        <p14:creationId xmlns:p14="http://schemas.microsoft.com/office/powerpoint/2010/main" val="2422823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ajd końcowy">
    <p:spTree>
      <p:nvGrpSpPr>
        <p:cNvPr id="1" name=""/>
        <p:cNvGrpSpPr/>
        <p:nvPr/>
      </p:nvGrpSpPr>
      <p:grpSpPr>
        <a:xfrm>
          <a:off x="0" y="0"/>
          <a:ext cx="0" cy="0"/>
          <a:chOff x="0" y="0"/>
          <a:chExt cx="0" cy="0"/>
        </a:xfrm>
      </p:grpSpPr>
      <p:pic>
        <p:nvPicPr>
          <p:cNvPr id="2" name="Picture 6" descr="WSL_prezentacja_SZABLON_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4"/>
          <p:cNvSpPr txBox="1">
            <a:spLocks noChangeArrowheads="1"/>
          </p:cNvSpPr>
          <p:nvPr/>
        </p:nvSpPr>
        <p:spPr bwMode="auto">
          <a:xfrm>
            <a:off x="6553200" y="2548160"/>
            <a:ext cx="2209800" cy="3113088"/>
          </a:xfrm>
          <a:prstGeom prst="rect">
            <a:avLst/>
          </a:prstGeom>
          <a:noFill/>
          <a:ln w="9525">
            <a:noFill/>
            <a:miter lim="800000"/>
            <a:headEnd/>
            <a:tailEnd/>
          </a:ln>
        </p:spPr>
        <p:txBody>
          <a:bodyPr>
            <a:spAutoFit/>
          </a:bodyPr>
          <a:lstStyle/>
          <a:p>
            <a:pPr>
              <a:lnSpc>
                <a:spcPct val="110000"/>
              </a:lnSpc>
              <a:defRPr/>
            </a:pPr>
            <a:r>
              <a:rPr lang="pl-PL" sz="1200" dirty="0">
                <a:solidFill>
                  <a:prstClr val="black"/>
                </a:solidFill>
                <a:cs typeface="Arial" charset="0"/>
              </a:rPr>
              <a:t>61-755 POZNAŃ</a:t>
            </a:r>
          </a:p>
          <a:p>
            <a:pPr>
              <a:lnSpc>
                <a:spcPct val="110000"/>
              </a:lnSpc>
              <a:defRPr/>
            </a:pPr>
            <a:r>
              <a:rPr lang="pl-PL" sz="1200" dirty="0">
                <a:solidFill>
                  <a:prstClr val="black"/>
                </a:solidFill>
                <a:cs typeface="Arial" charset="0"/>
              </a:rPr>
              <a:t>UL. E. ESTKOWSKIEGO 6 </a:t>
            </a:r>
          </a:p>
          <a:p>
            <a:pPr>
              <a:lnSpc>
                <a:spcPct val="110000"/>
              </a:lnSpc>
              <a:defRPr/>
            </a:pPr>
            <a:endParaRPr lang="pl-PL" sz="1200" dirty="0">
              <a:solidFill>
                <a:prstClr val="black"/>
              </a:solidFill>
              <a:cs typeface="Arial" charset="0"/>
            </a:endParaRPr>
          </a:p>
          <a:p>
            <a:pPr>
              <a:lnSpc>
                <a:spcPct val="110000"/>
              </a:lnSpc>
              <a:defRPr/>
            </a:pPr>
            <a:r>
              <a:rPr lang="pl-PL" sz="1200" dirty="0">
                <a:solidFill>
                  <a:prstClr val="black"/>
                </a:solidFill>
                <a:cs typeface="Arial" charset="0"/>
              </a:rPr>
              <a:t>Rektorat tel. 61 850 47 81 </a:t>
            </a:r>
          </a:p>
          <a:p>
            <a:pPr>
              <a:lnSpc>
                <a:spcPct val="110000"/>
              </a:lnSpc>
              <a:defRPr/>
            </a:pPr>
            <a:r>
              <a:rPr lang="pl-PL" sz="1200" dirty="0">
                <a:solidFill>
                  <a:prstClr val="black"/>
                </a:solidFill>
                <a:cs typeface="Arial" charset="0"/>
              </a:rPr>
              <a:t>Dziekanat tel. 61 850 47 64 </a:t>
            </a:r>
          </a:p>
          <a:p>
            <a:pPr>
              <a:lnSpc>
                <a:spcPct val="110000"/>
              </a:lnSpc>
              <a:defRPr/>
            </a:pPr>
            <a:r>
              <a:rPr lang="pl-PL" sz="1200" dirty="0">
                <a:solidFill>
                  <a:prstClr val="black"/>
                </a:solidFill>
                <a:cs typeface="Arial" charset="0"/>
              </a:rPr>
              <a:t>Księgowość tel. 61 850 47 79 </a:t>
            </a:r>
          </a:p>
          <a:p>
            <a:pPr>
              <a:lnSpc>
                <a:spcPct val="110000"/>
              </a:lnSpc>
              <a:defRPr/>
            </a:pPr>
            <a:r>
              <a:rPr lang="pl-PL" sz="1200" dirty="0">
                <a:solidFill>
                  <a:prstClr val="black"/>
                </a:solidFill>
                <a:cs typeface="Arial" charset="0"/>
              </a:rPr>
              <a:t>Kadry tel. 61 850 47 71 </a:t>
            </a:r>
          </a:p>
          <a:p>
            <a:pPr>
              <a:lnSpc>
                <a:spcPct val="110000"/>
              </a:lnSpc>
              <a:defRPr/>
            </a:pPr>
            <a:r>
              <a:rPr lang="pl-PL" sz="1200" dirty="0" err="1">
                <a:solidFill>
                  <a:prstClr val="black"/>
                </a:solidFill>
                <a:cs typeface="Arial" charset="0"/>
              </a:rPr>
              <a:t>fax</a:t>
            </a:r>
            <a:r>
              <a:rPr lang="pl-PL" sz="1200" dirty="0">
                <a:solidFill>
                  <a:prstClr val="black"/>
                </a:solidFill>
                <a:cs typeface="Arial" charset="0"/>
              </a:rPr>
              <a:t> 61 850 47 89 </a:t>
            </a:r>
          </a:p>
          <a:p>
            <a:pPr>
              <a:lnSpc>
                <a:spcPct val="110000"/>
              </a:lnSpc>
              <a:defRPr/>
            </a:pPr>
            <a:r>
              <a:rPr lang="pl-PL" sz="1200" dirty="0" err="1">
                <a:solidFill>
                  <a:prstClr val="black"/>
                </a:solidFill>
                <a:cs typeface="Arial" charset="0"/>
              </a:rPr>
              <a:t>rektorat@wsl.com.pl</a:t>
            </a:r>
            <a:endParaRPr lang="pl-PL" sz="1200" dirty="0">
              <a:solidFill>
                <a:prstClr val="black"/>
              </a:solidFill>
              <a:cs typeface="Arial" charset="0"/>
            </a:endParaRPr>
          </a:p>
          <a:p>
            <a:pPr>
              <a:lnSpc>
                <a:spcPct val="110000"/>
              </a:lnSpc>
              <a:defRPr/>
            </a:pPr>
            <a:r>
              <a:rPr lang="pl-PL" sz="1200" dirty="0" err="1">
                <a:solidFill>
                  <a:prstClr val="black"/>
                </a:solidFill>
                <a:cs typeface="Arial" charset="0"/>
              </a:rPr>
              <a:t>www.wsl.com.pl</a:t>
            </a:r>
            <a:endParaRPr lang="pl-PL" sz="1200" dirty="0">
              <a:solidFill>
                <a:prstClr val="black"/>
              </a:solidFill>
              <a:cs typeface="Arial" charset="0"/>
            </a:endParaRPr>
          </a:p>
          <a:p>
            <a:pPr>
              <a:lnSpc>
                <a:spcPct val="110000"/>
              </a:lnSpc>
              <a:defRPr/>
            </a:pPr>
            <a:endParaRPr lang="pl-PL" sz="1200" dirty="0">
              <a:solidFill>
                <a:prstClr val="black"/>
              </a:solidFill>
              <a:cs typeface="Arial" charset="0"/>
            </a:endParaRPr>
          </a:p>
          <a:p>
            <a:pPr>
              <a:lnSpc>
                <a:spcPct val="110000"/>
              </a:lnSpc>
              <a:defRPr/>
            </a:pPr>
            <a:r>
              <a:rPr lang="pl-PL" sz="2400" dirty="0">
                <a:solidFill>
                  <a:prstClr val="black"/>
                </a:solidFill>
                <a:cs typeface="Arial" charset="0"/>
              </a:rPr>
              <a:t>DZIĘKUJĘ </a:t>
            </a:r>
            <a:br>
              <a:rPr lang="pl-PL" sz="2400" dirty="0">
                <a:solidFill>
                  <a:prstClr val="black"/>
                </a:solidFill>
                <a:cs typeface="Arial" charset="0"/>
              </a:rPr>
            </a:br>
            <a:r>
              <a:rPr lang="pl-PL" sz="2400" dirty="0">
                <a:solidFill>
                  <a:prstClr val="black"/>
                </a:solidFill>
                <a:cs typeface="Arial" charset="0"/>
              </a:rPr>
              <a:t>ZA UWAGĘ</a:t>
            </a:r>
          </a:p>
        </p:txBody>
      </p:sp>
      <p:sp>
        <p:nvSpPr>
          <p:cNvPr id="4" name="Symbol zastępczy daty 2" hidden="1"/>
          <p:cNvSpPr>
            <a:spLocks noGrp="1"/>
          </p:cNvSpPr>
          <p:nvPr>
            <p:ph type="dt" sz="half" idx="10"/>
          </p:nvPr>
        </p:nvSpPr>
        <p:spPr/>
        <p:txBody>
          <a:bodyPr/>
          <a:lstStyle>
            <a:lvl1pPr>
              <a:defRPr/>
            </a:lvl1pPr>
          </a:lstStyle>
          <a:p>
            <a:pPr>
              <a:defRPr/>
            </a:pPr>
            <a:fld id="{E3F0ED10-DE30-4F35-9757-B168A16353D5}" type="datetime1">
              <a:rPr lang="pl-PL" smtClean="0"/>
              <a:pPr>
                <a:defRPr/>
              </a:pPr>
              <a:t>2018-11-28</a:t>
            </a:fld>
            <a:endParaRPr lang="pl-PL"/>
          </a:p>
        </p:txBody>
      </p:sp>
      <p:sp>
        <p:nvSpPr>
          <p:cNvPr id="5" name="Symbol zastępczy stopki 3" hidden="1"/>
          <p:cNvSpPr>
            <a:spLocks noGrp="1"/>
          </p:cNvSpPr>
          <p:nvPr>
            <p:ph type="ftr" sz="quarter" idx="11"/>
          </p:nvPr>
        </p:nvSpPr>
        <p:spPr/>
        <p:txBody>
          <a:bodyPr/>
          <a:lstStyle>
            <a:lvl1pPr>
              <a:defRPr/>
            </a:lvl1pPr>
          </a:lstStyle>
          <a:p>
            <a:pPr>
              <a:defRPr/>
            </a:pPr>
            <a:endParaRPr lang="pl-PL"/>
          </a:p>
        </p:txBody>
      </p:sp>
      <p:grpSp>
        <p:nvGrpSpPr>
          <p:cNvPr id="7" name="Grupa 6"/>
          <p:cNvGrpSpPr/>
          <p:nvPr/>
        </p:nvGrpSpPr>
        <p:grpSpPr>
          <a:xfrm>
            <a:off x="0" y="5978755"/>
            <a:ext cx="9144000" cy="906629"/>
            <a:chOff x="0" y="5978755"/>
            <a:chExt cx="9144000" cy="906629"/>
          </a:xfrm>
        </p:grpSpPr>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Obraz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pic>
        <p:nvPicPr>
          <p:cNvPr id="296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53" y="2595784"/>
            <a:ext cx="3876675" cy="1913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975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lajd końcowy">
    <p:spTree>
      <p:nvGrpSpPr>
        <p:cNvPr id="1" name=""/>
        <p:cNvGrpSpPr/>
        <p:nvPr/>
      </p:nvGrpSpPr>
      <p:grpSpPr>
        <a:xfrm>
          <a:off x="0" y="0"/>
          <a:ext cx="0" cy="0"/>
          <a:chOff x="0" y="0"/>
          <a:chExt cx="0" cy="0"/>
        </a:xfrm>
      </p:grpSpPr>
      <p:pic>
        <p:nvPicPr>
          <p:cNvPr id="2" name="Picture 6" descr="WSL_prezentacja_SZABLON_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4"/>
          <p:cNvSpPr txBox="1">
            <a:spLocks noChangeArrowheads="1"/>
          </p:cNvSpPr>
          <p:nvPr/>
        </p:nvSpPr>
        <p:spPr bwMode="auto">
          <a:xfrm>
            <a:off x="6553200" y="3530600"/>
            <a:ext cx="220980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10000"/>
              </a:lnSpc>
            </a:pPr>
            <a:r>
              <a:rPr lang="pl-PL" altLang="pl-PL" sz="1200">
                <a:latin typeface="Calibri" panose="020F0502020204030204" pitchFamily="34" charset="0"/>
              </a:rPr>
              <a:t>61-755 POZNAŃ</a:t>
            </a:r>
          </a:p>
          <a:p>
            <a:pPr eaLnBrk="1" hangingPunct="1">
              <a:lnSpc>
                <a:spcPct val="110000"/>
              </a:lnSpc>
            </a:pPr>
            <a:r>
              <a:rPr lang="pl-PL" altLang="pl-PL" sz="1200">
                <a:latin typeface="Calibri" panose="020F0502020204030204" pitchFamily="34" charset="0"/>
              </a:rPr>
              <a:t>UL. E. ESTKOWSKIEGO 6 </a:t>
            </a:r>
          </a:p>
          <a:p>
            <a:pPr eaLnBrk="1" hangingPunct="1">
              <a:lnSpc>
                <a:spcPct val="110000"/>
              </a:lnSpc>
            </a:pPr>
            <a:endParaRPr lang="pl-PL" altLang="pl-PL" sz="1200">
              <a:latin typeface="Calibri" panose="020F0502020204030204" pitchFamily="34" charset="0"/>
            </a:endParaRPr>
          </a:p>
          <a:p>
            <a:pPr eaLnBrk="1" hangingPunct="1">
              <a:lnSpc>
                <a:spcPct val="110000"/>
              </a:lnSpc>
            </a:pPr>
            <a:r>
              <a:rPr lang="pl-PL" altLang="pl-PL" sz="1200">
                <a:latin typeface="Calibri" panose="020F0502020204030204" pitchFamily="34" charset="0"/>
              </a:rPr>
              <a:t>Rektorat tel. 61 850 47 81 </a:t>
            </a:r>
          </a:p>
          <a:p>
            <a:pPr eaLnBrk="1" hangingPunct="1">
              <a:lnSpc>
                <a:spcPct val="110000"/>
              </a:lnSpc>
            </a:pPr>
            <a:r>
              <a:rPr lang="pl-PL" altLang="pl-PL" sz="1200">
                <a:latin typeface="Calibri" panose="020F0502020204030204" pitchFamily="34" charset="0"/>
              </a:rPr>
              <a:t>Dziekanat tel. 61 850 47 64 </a:t>
            </a:r>
          </a:p>
          <a:p>
            <a:pPr eaLnBrk="1" hangingPunct="1">
              <a:lnSpc>
                <a:spcPct val="110000"/>
              </a:lnSpc>
            </a:pPr>
            <a:r>
              <a:rPr lang="pl-PL" altLang="pl-PL" sz="1200">
                <a:latin typeface="Calibri" panose="020F0502020204030204" pitchFamily="34" charset="0"/>
              </a:rPr>
              <a:t>Księgowość tel. 61 850 47 79 </a:t>
            </a:r>
          </a:p>
          <a:p>
            <a:pPr eaLnBrk="1" hangingPunct="1">
              <a:lnSpc>
                <a:spcPct val="110000"/>
              </a:lnSpc>
            </a:pPr>
            <a:r>
              <a:rPr lang="pl-PL" altLang="pl-PL" sz="1200">
                <a:latin typeface="Calibri" panose="020F0502020204030204" pitchFamily="34" charset="0"/>
              </a:rPr>
              <a:t>Kadry tel. 61 850 47 71 </a:t>
            </a:r>
          </a:p>
          <a:p>
            <a:pPr eaLnBrk="1" hangingPunct="1">
              <a:lnSpc>
                <a:spcPct val="110000"/>
              </a:lnSpc>
            </a:pPr>
            <a:r>
              <a:rPr lang="pl-PL" altLang="pl-PL" sz="1200">
                <a:latin typeface="Calibri" panose="020F0502020204030204" pitchFamily="34" charset="0"/>
              </a:rPr>
              <a:t>fax 61 850 47 89 </a:t>
            </a:r>
          </a:p>
          <a:p>
            <a:pPr eaLnBrk="1" hangingPunct="1">
              <a:lnSpc>
                <a:spcPct val="110000"/>
              </a:lnSpc>
            </a:pPr>
            <a:r>
              <a:rPr lang="pl-PL" altLang="pl-PL" sz="1200">
                <a:latin typeface="Calibri" panose="020F0502020204030204" pitchFamily="34" charset="0"/>
              </a:rPr>
              <a:t>rektorat@wsl.com.pl</a:t>
            </a:r>
          </a:p>
          <a:p>
            <a:pPr eaLnBrk="1" hangingPunct="1">
              <a:lnSpc>
                <a:spcPct val="110000"/>
              </a:lnSpc>
            </a:pPr>
            <a:r>
              <a:rPr lang="pl-PL" altLang="pl-PL" sz="1200">
                <a:latin typeface="Calibri" panose="020F0502020204030204" pitchFamily="34" charset="0"/>
              </a:rPr>
              <a:t>www.wsl.com.pl</a:t>
            </a:r>
          </a:p>
          <a:p>
            <a:pPr eaLnBrk="1" hangingPunct="1">
              <a:lnSpc>
                <a:spcPct val="110000"/>
              </a:lnSpc>
            </a:pPr>
            <a:endParaRPr lang="pl-PL" altLang="pl-PL" sz="1200">
              <a:latin typeface="Calibri" panose="020F0502020204030204" pitchFamily="34" charset="0"/>
            </a:endParaRPr>
          </a:p>
          <a:p>
            <a:pPr eaLnBrk="1" hangingPunct="1">
              <a:lnSpc>
                <a:spcPct val="110000"/>
              </a:lnSpc>
            </a:pPr>
            <a:r>
              <a:rPr lang="pl-PL" altLang="pl-PL" sz="2400">
                <a:latin typeface="Calibri" panose="020F0502020204030204" pitchFamily="34" charset="0"/>
              </a:rPr>
              <a:t>DZIĘKUJĘ </a:t>
            </a:r>
            <a:br>
              <a:rPr lang="pl-PL" altLang="pl-PL" sz="2400">
                <a:latin typeface="Calibri" panose="020F0502020204030204" pitchFamily="34" charset="0"/>
              </a:rPr>
            </a:br>
            <a:r>
              <a:rPr lang="pl-PL" altLang="pl-PL" sz="2400">
                <a:latin typeface="Calibri" panose="020F0502020204030204" pitchFamily="34" charset="0"/>
              </a:rPr>
              <a:t>ZA UWAGĘ</a:t>
            </a:r>
          </a:p>
        </p:txBody>
      </p:sp>
      <p:sp>
        <p:nvSpPr>
          <p:cNvPr id="4" name="Symbol zastępczy daty 2" hidden="1">
            <a:extLst>
              <a:ext uri="{FF2B5EF4-FFF2-40B4-BE49-F238E27FC236}">
                <a16:creationId xmlns:a16="http://schemas.microsoft.com/office/drawing/2014/main" xmlns="" id="{6DBC6CFC-DC93-4B7E-870B-D855DE2187B9}"/>
              </a:ext>
            </a:extLst>
          </p:cNvPr>
          <p:cNvSpPr>
            <a:spLocks noGrp="1"/>
          </p:cNvSpPr>
          <p:nvPr>
            <p:ph type="dt" sz="half" idx="10"/>
          </p:nvPr>
        </p:nvSpPr>
        <p:spPr/>
        <p:txBody>
          <a:bodyPr/>
          <a:lstStyle>
            <a:lvl1pPr>
              <a:defRPr/>
            </a:lvl1pPr>
          </a:lstStyle>
          <a:p>
            <a:pPr>
              <a:defRPr/>
            </a:pPr>
            <a:fld id="{E3F0ED10-DE30-4F35-9757-B168A16353D5}" type="datetime1">
              <a:rPr lang="pl-PL"/>
              <a:pPr>
                <a:defRPr/>
              </a:pPr>
              <a:t>2018-11-28</a:t>
            </a:fld>
            <a:endParaRPr lang="pl-PL"/>
          </a:p>
        </p:txBody>
      </p:sp>
      <p:sp>
        <p:nvSpPr>
          <p:cNvPr id="5" name="Symbol zastępczy stopki 3" hidden="1">
            <a:extLst>
              <a:ext uri="{FF2B5EF4-FFF2-40B4-BE49-F238E27FC236}">
                <a16:creationId xmlns:a16="http://schemas.microsoft.com/office/drawing/2014/main" xmlns="" id="{62AC35C7-AB13-4EF3-9993-A984AAB99411}"/>
              </a:ext>
            </a:extLst>
          </p:cNvPr>
          <p:cNvSpPr>
            <a:spLocks noGrp="1"/>
          </p:cNvSpPr>
          <p:nvPr>
            <p:ph type="ftr" sz="quarter" idx="11"/>
          </p:nvPr>
        </p:nvSpPr>
        <p:spPr/>
        <p:txBody>
          <a:bodyPr/>
          <a:lstStyle>
            <a:lvl1pPr>
              <a:defRPr/>
            </a:lvl1pPr>
          </a:lstStyle>
          <a:p>
            <a:pPr>
              <a:defRPr/>
            </a:pPr>
            <a:endParaRPr lang="pl-PL"/>
          </a:p>
        </p:txBody>
      </p:sp>
    </p:spTree>
    <p:extLst>
      <p:ext uri="{BB962C8B-B14F-4D97-AF65-F5344CB8AC3E}">
        <p14:creationId xmlns:p14="http://schemas.microsoft.com/office/powerpoint/2010/main" val="4110164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Slajd tytułowy - Wzór 1">
    <p:spTree>
      <p:nvGrpSpPr>
        <p:cNvPr id="1" name=""/>
        <p:cNvGrpSpPr/>
        <p:nvPr/>
      </p:nvGrpSpPr>
      <p:grpSpPr>
        <a:xfrm>
          <a:off x="0" y="0"/>
          <a:ext cx="0" cy="0"/>
          <a:chOff x="0" y="0"/>
          <a:chExt cx="0" cy="0"/>
        </a:xfrm>
      </p:grpSpPr>
      <p:pic>
        <p:nvPicPr>
          <p:cNvPr id="4" name="Picture 9" descr="WSL_prezentacja_SZABLON_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ctrTitle"/>
          </p:nvPr>
        </p:nvSpPr>
        <p:spPr>
          <a:xfrm>
            <a:off x="5180400" y="3808800"/>
            <a:ext cx="3506400" cy="1492408"/>
          </a:xfrm>
        </p:spPr>
        <p:txBody>
          <a:bodyPr/>
          <a:lstStyle>
            <a:lvl1pPr>
              <a:defRPr sz="2000">
                <a:latin typeface="Arial" pitchFamily="34" charset="0"/>
                <a:cs typeface="Arial" pitchFamily="34" charset="0"/>
              </a:defRPr>
            </a:lvl1pPr>
          </a:lstStyle>
          <a:p>
            <a:r>
              <a:rPr lang="pl-PL" smtClean="0"/>
              <a:t>Kliknij, aby edytować styl</a:t>
            </a:r>
            <a:endParaRPr lang="pl-PL" dirty="0"/>
          </a:p>
        </p:txBody>
      </p:sp>
      <p:sp>
        <p:nvSpPr>
          <p:cNvPr id="3" name="Podtytuł 2"/>
          <p:cNvSpPr>
            <a:spLocks noGrp="1"/>
          </p:cNvSpPr>
          <p:nvPr>
            <p:ph type="subTitle" idx="1"/>
          </p:nvPr>
        </p:nvSpPr>
        <p:spPr>
          <a:xfrm>
            <a:off x="5180400" y="5398480"/>
            <a:ext cx="3733200" cy="550800"/>
          </a:xfrm>
        </p:spPr>
        <p:txBody>
          <a:bodyPr>
            <a:normAutofit/>
          </a:bodyPr>
          <a:lstStyle>
            <a:lvl1pPr marL="0" indent="0" algn="l">
              <a:buNone/>
              <a:defRPr sz="1400" b="0" cap="all"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dirty="0"/>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013176"/>
            <a:ext cx="4371975" cy="1601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upa 12"/>
          <p:cNvGrpSpPr/>
          <p:nvPr/>
        </p:nvGrpSpPr>
        <p:grpSpPr>
          <a:xfrm>
            <a:off x="0" y="5978755"/>
            <a:ext cx="9144000" cy="906629"/>
            <a:chOff x="0" y="5978755"/>
            <a:chExt cx="9144000" cy="906629"/>
          </a:xfrm>
        </p:grpSpPr>
        <p:pic>
          <p:nvPicPr>
            <p:cNvPr id="14" name="Obraz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1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Obraz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spTree>
    <p:extLst>
      <p:ext uri="{BB962C8B-B14F-4D97-AF65-F5344CB8AC3E}">
        <p14:creationId xmlns:p14="http://schemas.microsoft.com/office/powerpoint/2010/main" val="2477239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4C3E3225-C131-42BF-91EA-0DAC1C33EE7D}" type="datetime1">
              <a:rPr lang="pl-PL">
                <a:solidFill>
                  <a:prstClr val="black">
                    <a:tint val="75000"/>
                  </a:prstClr>
                </a:solidFill>
              </a:rPr>
              <a:pPr>
                <a:defRPr/>
              </a:pPr>
              <a:t>2018-11-28</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113E9048-BAE1-482F-9659-B499D65C7024}"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656747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Slajd tytułowy - Wzór 2">
    <p:spTree>
      <p:nvGrpSpPr>
        <p:cNvPr id="1" name=""/>
        <p:cNvGrpSpPr/>
        <p:nvPr/>
      </p:nvGrpSpPr>
      <p:grpSpPr>
        <a:xfrm>
          <a:off x="0" y="0"/>
          <a:ext cx="0" cy="0"/>
          <a:chOff x="0" y="0"/>
          <a:chExt cx="0" cy="0"/>
        </a:xfrm>
      </p:grpSpPr>
      <p:pic>
        <p:nvPicPr>
          <p:cNvPr id="4" name="Picture 7" descr="WSL_prezentacja_SZABLON_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ctrTitle"/>
          </p:nvPr>
        </p:nvSpPr>
        <p:spPr>
          <a:xfrm>
            <a:off x="5180400" y="3808800"/>
            <a:ext cx="3506400" cy="1492408"/>
          </a:xfrm>
        </p:spPr>
        <p:txBody>
          <a:bodyPr/>
          <a:lstStyle>
            <a:lvl1pPr>
              <a:defRPr sz="2000">
                <a:latin typeface="Arial" pitchFamily="34" charset="0"/>
                <a:cs typeface="Arial" pitchFamily="34" charset="0"/>
              </a:defRPr>
            </a:lvl1pPr>
          </a:lstStyle>
          <a:p>
            <a:r>
              <a:rPr lang="pl-PL" smtClean="0"/>
              <a:t>Kliknij, aby edytować styl</a:t>
            </a:r>
            <a:endParaRPr lang="pl-PL" dirty="0"/>
          </a:p>
        </p:txBody>
      </p:sp>
      <p:sp>
        <p:nvSpPr>
          <p:cNvPr id="3" name="Podtytuł 2"/>
          <p:cNvSpPr>
            <a:spLocks noGrp="1"/>
          </p:cNvSpPr>
          <p:nvPr>
            <p:ph type="subTitle" idx="1"/>
          </p:nvPr>
        </p:nvSpPr>
        <p:spPr>
          <a:xfrm>
            <a:off x="5180400" y="5398480"/>
            <a:ext cx="3733200" cy="550800"/>
          </a:xfrm>
        </p:spPr>
        <p:txBody>
          <a:bodyPr>
            <a:normAutofit/>
          </a:bodyPr>
          <a:lstStyle>
            <a:lvl1pPr marL="0" indent="0" algn="l">
              <a:buNone/>
              <a:defRPr sz="1400" b="0" cap="all"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dirty="0"/>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5013176"/>
            <a:ext cx="3672408"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upa 5"/>
          <p:cNvGrpSpPr/>
          <p:nvPr/>
        </p:nvGrpSpPr>
        <p:grpSpPr>
          <a:xfrm>
            <a:off x="0" y="5978755"/>
            <a:ext cx="9144000" cy="906629"/>
            <a:chOff x="0" y="5978755"/>
            <a:chExt cx="9144000" cy="906629"/>
          </a:xfrm>
        </p:grpSpPr>
        <p:pic>
          <p:nvPicPr>
            <p:cNvPr id="7" name="Obraz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Obraz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spTree>
    <p:extLst>
      <p:ext uri="{BB962C8B-B14F-4D97-AF65-F5344CB8AC3E}">
        <p14:creationId xmlns:p14="http://schemas.microsoft.com/office/powerpoint/2010/main" val="413648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400F9A8F-47BF-4261-B446-618F6DF18A64}" type="datetime1">
              <a:rPr lang="pl-PL" smtClean="0"/>
              <a:pPr>
                <a:defRPr/>
              </a:pPr>
              <a:t>2018-11-28</a:t>
            </a:fld>
            <a:endParaRPr lang="pl-PL"/>
          </a:p>
        </p:txBody>
      </p:sp>
      <p:sp>
        <p:nvSpPr>
          <p:cNvPr id="5" name="Symbol zastępczy stopki 4" hidden="1"/>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D7B48ABC-0ED3-4F64-8169-48F664C0E0AC}" type="slidenum">
              <a:rPr lang="pl-PL" altLang="pl-PL" smtClean="0"/>
              <a:pPr>
                <a:defRPr/>
              </a:pPr>
              <a:t>‹#›</a:t>
            </a:fld>
            <a:endParaRPr lang="pl-PL" altLang="pl-PL"/>
          </a:p>
        </p:txBody>
      </p:sp>
    </p:spTree>
    <p:extLst>
      <p:ext uri="{BB962C8B-B14F-4D97-AF65-F5344CB8AC3E}">
        <p14:creationId xmlns:p14="http://schemas.microsoft.com/office/powerpoint/2010/main" val="356000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_Tytuł i zawartość - Numerow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zawartości 2"/>
          <p:cNvSpPr>
            <a:spLocks noGrp="1"/>
          </p:cNvSpPr>
          <p:nvPr>
            <p:ph idx="1"/>
          </p:nvPr>
        </p:nvSpPr>
        <p:spPr/>
        <p:txBody>
          <a:bodyPr/>
          <a:lstStyle>
            <a:lvl1pPr>
              <a:buFont typeface="+mj-lt"/>
              <a:buAutoNum type="arabicPeriod"/>
              <a:defRPr/>
            </a:lvl1pPr>
            <a:lvl2pPr marL="800100" indent="-342900">
              <a:buFont typeface="+mj-lt"/>
              <a:buAutoNum type="alphaUcPeriod"/>
              <a:defRPr/>
            </a:lvl2pPr>
            <a:lvl3pPr marL="1257300" indent="-342900">
              <a:buFont typeface="+mj-lt"/>
              <a:buAutoNum type="alphaLcPeriod"/>
              <a:defRPr/>
            </a:lvl3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72CB6CAE-9F88-422A-BDFB-12DD2E281DAB}" type="datetime1">
              <a:rPr lang="pl-PL">
                <a:solidFill>
                  <a:prstClr val="black">
                    <a:tint val="75000"/>
                  </a:prstClr>
                </a:solidFill>
              </a:rPr>
              <a:pPr>
                <a:defRPr/>
              </a:pPr>
              <a:t>2018-11-28</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11000D6E-3790-455C-8992-BC41814A0F42}"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670234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3_Tytuł i zawartość - Pust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zawartości 2"/>
          <p:cNvSpPr>
            <a:spLocks noGrp="1"/>
          </p:cNvSpPr>
          <p:nvPr>
            <p:ph idx="1"/>
          </p:nvPr>
        </p:nvSpPr>
        <p:spPr/>
        <p:txBody>
          <a:bodyPr/>
          <a:lstStyle>
            <a:lvl1pPr>
              <a:buFont typeface="+mj-lt"/>
              <a:buNone/>
              <a:defRPr/>
            </a:lvl1pPr>
            <a:lvl2pPr marL="800100" indent="-342900">
              <a:buFont typeface="+mj-lt"/>
              <a:buAutoNum type="alphaUcPeriod"/>
              <a:defRPr/>
            </a:lvl2pPr>
            <a:lvl3pPr marL="1257300" indent="-342900">
              <a:buFont typeface="+mj-lt"/>
              <a:buAutoNum type="alphaLcPeriod"/>
              <a:defRPr/>
            </a:lvl3pPr>
          </a:lstStyle>
          <a:p>
            <a:pPr lvl="0"/>
            <a:r>
              <a:rPr lang="pl-PL" smtClean="0"/>
              <a:t>Kliknij, aby edytować style wzorca tekstu</a:t>
            </a:r>
          </a:p>
        </p:txBody>
      </p:sp>
      <p:sp>
        <p:nvSpPr>
          <p:cNvPr id="4" name="Symbol zastępczy daty 3" hidden="1"/>
          <p:cNvSpPr>
            <a:spLocks noGrp="1"/>
          </p:cNvSpPr>
          <p:nvPr>
            <p:ph type="dt" sz="half" idx="10"/>
          </p:nvPr>
        </p:nvSpPr>
        <p:spPr/>
        <p:txBody>
          <a:bodyPr/>
          <a:lstStyle>
            <a:lvl1pPr>
              <a:defRPr/>
            </a:lvl1pPr>
          </a:lstStyle>
          <a:p>
            <a:pPr>
              <a:defRPr/>
            </a:pPr>
            <a:fld id="{05B81DBB-5089-4A4F-BD9C-8972A7174610}" type="datetime1">
              <a:rPr lang="pl-PL">
                <a:solidFill>
                  <a:prstClr val="black">
                    <a:tint val="75000"/>
                  </a:prstClr>
                </a:solidFill>
              </a:rPr>
              <a:pPr>
                <a:defRPr/>
              </a:pPr>
              <a:t>2018-11-28</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37163F66-C03F-46A7-94F1-C169C5E1F7D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391559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51200" y="532800"/>
            <a:ext cx="7426800" cy="662400"/>
          </a:xfrm>
        </p:spPr>
        <p:txBody>
          <a:bodyPr/>
          <a:lstStyle>
            <a:lvl1pPr algn="l">
              <a:defRPr sz="1800" b="0" cap="all"/>
            </a:lvl1pPr>
          </a:lstStyle>
          <a:p>
            <a:r>
              <a:rPr lang="pl-PL" smtClean="0"/>
              <a:t>Kliknij, aby edytować styl</a:t>
            </a:r>
            <a:endParaRPr lang="pl-PL" dirty="0"/>
          </a:p>
        </p:txBody>
      </p:sp>
      <p:sp>
        <p:nvSpPr>
          <p:cNvPr id="3" name="Symbol zastępczy tekstu 2"/>
          <p:cNvSpPr>
            <a:spLocks noGrp="1"/>
          </p:cNvSpPr>
          <p:nvPr>
            <p:ph type="body" idx="1"/>
          </p:nvPr>
        </p:nvSpPr>
        <p:spPr>
          <a:xfrm>
            <a:off x="151200" y="1602000"/>
            <a:ext cx="8229600" cy="4150800"/>
          </a:xfrm>
        </p:spPr>
        <p:txBody>
          <a:bodyPr>
            <a:normAutofit/>
          </a:bodyPr>
          <a:lstStyle>
            <a:lvl1pPr marL="0" indent="0">
              <a:buNone/>
              <a:defRPr sz="1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hidden="1"/>
          <p:cNvSpPr>
            <a:spLocks noGrp="1"/>
          </p:cNvSpPr>
          <p:nvPr>
            <p:ph type="dt" sz="half" idx="10"/>
          </p:nvPr>
        </p:nvSpPr>
        <p:spPr/>
        <p:txBody>
          <a:bodyPr/>
          <a:lstStyle>
            <a:lvl1pPr>
              <a:defRPr/>
            </a:lvl1pPr>
          </a:lstStyle>
          <a:p>
            <a:pPr>
              <a:defRPr/>
            </a:pPr>
            <a:fld id="{A2E4DA61-6038-4E93-A4D7-1E67318EDB42}" type="datetime1">
              <a:rPr lang="pl-PL">
                <a:solidFill>
                  <a:prstClr val="black">
                    <a:tint val="75000"/>
                  </a:prstClr>
                </a:solidFill>
              </a:rPr>
              <a:pPr>
                <a:defRPr/>
              </a:pPr>
              <a:t>2018-11-28</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D4D1F7BE-6192-4660-B9B1-C447363AEAC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67896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zawartości 2"/>
          <p:cNvSpPr>
            <a:spLocks noGrp="1"/>
          </p:cNvSpPr>
          <p:nvPr>
            <p:ph sz="half" idx="1"/>
          </p:nvPr>
        </p:nvSpPr>
        <p:spPr>
          <a:xfrm>
            <a:off x="151200" y="1600200"/>
            <a:ext cx="4276784"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zawartości 3"/>
          <p:cNvSpPr>
            <a:spLocks noGrp="1"/>
          </p:cNvSpPr>
          <p:nvPr>
            <p:ph sz="half" idx="2"/>
          </p:nvPr>
        </p:nvSpPr>
        <p:spPr>
          <a:xfrm>
            <a:off x="4572000" y="1600200"/>
            <a:ext cx="4276808"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5" name="Symbol zastępczy daty 3" hidden="1"/>
          <p:cNvSpPr>
            <a:spLocks noGrp="1"/>
          </p:cNvSpPr>
          <p:nvPr>
            <p:ph type="dt" sz="half" idx="10"/>
          </p:nvPr>
        </p:nvSpPr>
        <p:spPr/>
        <p:txBody>
          <a:bodyPr/>
          <a:lstStyle>
            <a:lvl1pPr>
              <a:defRPr/>
            </a:lvl1pPr>
          </a:lstStyle>
          <a:p>
            <a:pPr>
              <a:defRPr/>
            </a:pPr>
            <a:fld id="{AC505D6C-BE84-4AEF-B1CD-1099F9D47C1A}" type="datetime1">
              <a:rPr lang="pl-PL">
                <a:solidFill>
                  <a:prstClr val="black">
                    <a:tint val="75000"/>
                  </a:prstClr>
                </a:solidFill>
              </a:rPr>
              <a:pPr>
                <a:defRPr/>
              </a:pPr>
              <a:t>2018-11-28</a:t>
            </a:fld>
            <a:endParaRPr lang="pl-PL">
              <a:solidFill>
                <a:prstClr val="black">
                  <a:tint val="75000"/>
                </a:prstClr>
              </a:solidFill>
            </a:endParaRPr>
          </a:p>
        </p:txBody>
      </p:sp>
      <p:sp>
        <p:nvSpPr>
          <p:cNvPr id="6"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932BDEF4-7D18-48FF-9747-C90C36B1F3E0}"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7969026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dirty="0"/>
          </a:p>
        </p:txBody>
      </p:sp>
      <p:sp>
        <p:nvSpPr>
          <p:cNvPr id="3" name="Symbol zastępczy tekstu 2"/>
          <p:cNvSpPr>
            <a:spLocks noGrp="1"/>
          </p:cNvSpPr>
          <p:nvPr>
            <p:ph type="body" idx="1"/>
          </p:nvPr>
        </p:nvSpPr>
        <p:spPr>
          <a:xfrm>
            <a:off x="151200" y="1535113"/>
            <a:ext cx="4276800"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151200" y="2174875"/>
            <a:ext cx="4276800"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5" name="Symbol zastępczy tekstu 4"/>
          <p:cNvSpPr>
            <a:spLocks noGrp="1"/>
          </p:cNvSpPr>
          <p:nvPr>
            <p:ph type="body" sz="quarter" idx="3"/>
          </p:nvPr>
        </p:nvSpPr>
        <p:spPr>
          <a:xfrm>
            <a:off x="4645024" y="1535113"/>
            <a:ext cx="4276800"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4" y="2174875"/>
            <a:ext cx="4276800"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7" name="Symbol zastępczy daty 3" hidden="1"/>
          <p:cNvSpPr>
            <a:spLocks noGrp="1"/>
          </p:cNvSpPr>
          <p:nvPr>
            <p:ph type="dt" sz="half" idx="10"/>
          </p:nvPr>
        </p:nvSpPr>
        <p:spPr/>
        <p:txBody>
          <a:bodyPr/>
          <a:lstStyle>
            <a:lvl1pPr>
              <a:defRPr/>
            </a:lvl1pPr>
          </a:lstStyle>
          <a:p>
            <a:pPr>
              <a:defRPr/>
            </a:pPr>
            <a:fld id="{655C9AA3-F033-470B-86E4-40606B591710}" type="datetime1">
              <a:rPr lang="pl-PL">
                <a:solidFill>
                  <a:prstClr val="black">
                    <a:tint val="75000"/>
                  </a:prstClr>
                </a:solidFill>
              </a:rPr>
              <a:pPr>
                <a:defRPr/>
              </a:pPr>
              <a:t>2018-11-28</a:t>
            </a:fld>
            <a:endParaRPr lang="pl-PL">
              <a:solidFill>
                <a:prstClr val="black">
                  <a:tint val="75000"/>
                </a:prstClr>
              </a:solidFill>
            </a:endParaRPr>
          </a:p>
        </p:txBody>
      </p:sp>
      <p:sp>
        <p:nvSpPr>
          <p:cNvPr id="8"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9" name="Symbol zastępczy numeru slajdu 5"/>
          <p:cNvSpPr>
            <a:spLocks noGrp="1"/>
          </p:cNvSpPr>
          <p:nvPr>
            <p:ph type="sldNum" sz="quarter" idx="12"/>
          </p:nvPr>
        </p:nvSpPr>
        <p:spPr/>
        <p:txBody>
          <a:bodyPr/>
          <a:lstStyle>
            <a:lvl1pPr>
              <a:defRPr/>
            </a:lvl1pPr>
          </a:lstStyle>
          <a:p>
            <a:pPr>
              <a:defRPr/>
            </a:pPr>
            <a:fld id="{1A27A8D1-E4BC-4E09-9DBB-AA60B2AC196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3746492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daty 3" hidden="1"/>
          <p:cNvSpPr>
            <a:spLocks noGrp="1"/>
          </p:cNvSpPr>
          <p:nvPr>
            <p:ph type="dt" sz="half" idx="10"/>
          </p:nvPr>
        </p:nvSpPr>
        <p:spPr/>
        <p:txBody>
          <a:bodyPr/>
          <a:lstStyle>
            <a:lvl1pPr>
              <a:defRPr/>
            </a:lvl1pPr>
          </a:lstStyle>
          <a:p>
            <a:pPr>
              <a:defRPr/>
            </a:pPr>
            <a:fld id="{B532AF37-AF52-4FE7-97EB-F20D095F7678}" type="datetime1">
              <a:rPr lang="pl-PL">
                <a:solidFill>
                  <a:prstClr val="black">
                    <a:tint val="75000"/>
                  </a:prstClr>
                </a:solidFill>
              </a:rPr>
              <a:pPr>
                <a:defRPr/>
              </a:pPr>
              <a:t>2018-11-28</a:t>
            </a:fld>
            <a:endParaRPr lang="pl-PL">
              <a:solidFill>
                <a:prstClr val="black">
                  <a:tint val="75000"/>
                </a:prstClr>
              </a:solidFill>
            </a:endParaRPr>
          </a:p>
        </p:txBody>
      </p:sp>
      <p:sp>
        <p:nvSpPr>
          <p:cNvPr id="4"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5" name="Symbol zastępczy numeru slajdu 5"/>
          <p:cNvSpPr>
            <a:spLocks noGrp="1"/>
          </p:cNvSpPr>
          <p:nvPr>
            <p:ph type="sldNum" sz="quarter" idx="12"/>
          </p:nvPr>
        </p:nvSpPr>
        <p:spPr/>
        <p:txBody>
          <a:bodyPr/>
          <a:lstStyle>
            <a:lvl1pPr>
              <a:defRPr/>
            </a:lvl1pPr>
          </a:lstStyle>
          <a:p>
            <a:pPr>
              <a:defRPr/>
            </a:pPr>
            <a:fld id="{4E35DFCE-8F5B-4413-9AE8-3939F930EF0C}"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447169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hidden="1"/>
          <p:cNvSpPr>
            <a:spLocks noGrp="1"/>
          </p:cNvSpPr>
          <p:nvPr>
            <p:ph type="dt" sz="half" idx="10"/>
          </p:nvPr>
        </p:nvSpPr>
        <p:spPr/>
        <p:txBody>
          <a:bodyPr/>
          <a:lstStyle>
            <a:lvl1pPr>
              <a:defRPr/>
            </a:lvl1pPr>
          </a:lstStyle>
          <a:p>
            <a:pPr>
              <a:defRPr/>
            </a:pPr>
            <a:fld id="{CC9B7594-302D-40BE-9E3B-10548735BB40}" type="datetime1">
              <a:rPr lang="pl-PL">
                <a:solidFill>
                  <a:prstClr val="black">
                    <a:tint val="75000"/>
                  </a:prstClr>
                </a:solidFill>
              </a:rPr>
              <a:pPr>
                <a:defRPr/>
              </a:pPr>
              <a:t>2018-11-28</a:t>
            </a:fld>
            <a:endParaRPr lang="pl-PL">
              <a:solidFill>
                <a:prstClr val="black">
                  <a:tint val="75000"/>
                </a:prstClr>
              </a:solidFill>
            </a:endParaRPr>
          </a:p>
        </p:txBody>
      </p:sp>
      <p:sp>
        <p:nvSpPr>
          <p:cNvPr id="3"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4" name="Symbol zastępczy numeru slajdu 5"/>
          <p:cNvSpPr>
            <a:spLocks noGrp="1"/>
          </p:cNvSpPr>
          <p:nvPr>
            <p:ph type="sldNum" sz="quarter" idx="12"/>
          </p:nvPr>
        </p:nvSpPr>
        <p:spPr/>
        <p:txBody>
          <a:bodyPr/>
          <a:lstStyle>
            <a:lvl1pPr>
              <a:defRPr/>
            </a:lvl1pPr>
          </a:lstStyle>
          <a:p>
            <a:pPr>
              <a:defRPr/>
            </a:pPr>
            <a:fld id="{53424B1E-CED2-4991-A881-423181A9BDDB}"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4192686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lstStyle>
            <a:lvl1pPr algn="l">
              <a:defRPr sz="1800" b="0" baseline="0"/>
            </a:lvl1pPr>
          </a:lstStyle>
          <a:p>
            <a:r>
              <a:rPr lang="pl-PL" smtClean="0"/>
              <a:t>Kliknij, aby edytować styl</a:t>
            </a:r>
            <a:endParaRPr lang="pl-PL" dirty="0"/>
          </a:p>
        </p:txBody>
      </p:sp>
      <p:sp>
        <p:nvSpPr>
          <p:cNvPr id="3" name="Symbol zastępczy zawartości 2"/>
          <p:cNvSpPr>
            <a:spLocks noGrp="1"/>
          </p:cNvSpPr>
          <p:nvPr>
            <p:ph idx="1"/>
          </p:nvPr>
        </p:nvSpPr>
        <p:spPr>
          <a:xfrm>
            <a:off x="3575050" y="273050"/>
            <a:ext cx="4453334" cy="5853113"/>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tekstu 3"/>
          <p:cNvSpPr>
            <a:spLocks noGrp="1"/>
          </p:cNvSpPr>
          <p:nvPr>
            <p:ph type="body" sz="half" idx="2"/>
          </p:nvPr>
        </p:nvSpPr>
        <p:spPr>
          <a:xfrm>
            <a:off x="457200" y="1435100"/>
            <a:ext cx="3008313" cy="46910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hidden="1"/>
          <p:cNvSpPr>
            <a:spLocks noGrp="1"/>
          </p:cNvSpPr>
          <p:nvPr>
            <p:ph type="dt" sz="half" idx="10"/>
          </p:nvPr>
        </p:nvSpPr>
        <p:spPr/>
        <p:txBody>
          <a:bodyPr/>
          <a:lstStyle>
            <a:lvl1pPr>
              <a:defRPr/>
            </a:lvl1pPr>
          </a:lstStyle>
          <a:p>
            <a:pPr>
              <a:defRPr/>
            </a:pPr>
            <a:fld id="{D964D06E-48A2-4F4D-967B-640C795A4127}" type="datetime1">
              <a:rPr lang="pl-PL">
                <a:solidFill>
                  <a:prstClr val="black">
                    <a:tint val="75000"/>
                  </a:prstClr>
                </a:solidFill>
              </a:rPr>
              <a:pPr>
                <a:defRPr/>
              </a:pPr>
              <a:t>2018-11-28</a:t>
            </a:fld>
            <a:endParaRPr lang="pl-PL">
              <a:solidFill>
                <a:prstClr val="black">
                  <a:tint val="75000"/>
                </a:prstClr>
              </a:solidFill>
            </a:endParaRPr>
          </a:p>
        </p:txBody>
      </p:sp>
      <p:sp>
        <p:nvSpPr>
          <p:cNvPr id="6"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68E3F7A2-8D69-4730-BEB1-BF82A03BD0EA}"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5671777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51200" y="532800"/>
            <a:ext cx="7426800" cy="662400"/>
          </a:xfrm>
        </p:spPr>
        <p:txBody>
          <a:bodyPr/>
          <a:lstStyle>
            <a:lvl1pPr algn="l">
              <a:defRPr sz="1800" b="0"/>
            </a:lvl1pPr>
          </a:lstStyle>
          <a:p>
            <a:r>
              <a:rPr lang="pl-PL" smtClean="0"/>
              <a:t>Kliknij, aby edytować styl</a:t>
            </a:r>
            <a:endParaRPr lang="pl-PL"/>
          </a:p>
        </p:txBody>
      </p:sp>
      <p:sp>
        <p:nvSpPr>
          <p:cNvPr id="3" name="Symbol zastępczy obrazu 2"/>
          <p:cNvSpPr>
            <a:spLocks noGrp="1"/>
          </p:cNvSpPr>
          <p:nvPr>
            <p:ph type="pic" idx="1"/>
          </p:nvPr>
        </p:nvSpPr>
        <p:spPr>
          <a:xfrm>
            <a:off x="151200" y="1988840"/>
            <a:ext cx="8424936" cy="3888432"/>
          </a:xfrm>
        </p:spPr>
        <p:txBody>
          <a:bodyPr rtlCol="0">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pl-PL" noProof="0" dirty="0"/>
          </a:p>
        </p:txBody>
      </p:sp>
      <p:sp>
        <p:nvSpPr>
          <p:cNvPr id="4" name="Symbol zastępczy tekstu 3"/>
          <p:cNvSpPr>
            <a:spLocks noGrp="1"/>
          </p:cNvSpPr>
          <p:nvPr>
            <p:ph type="body" sz="half" idx="2"/>
          </p:nvPr>
        </p:nvSpPr>
        <p:spPr>
          <a:xfrm>
            <a:off x="151200" y="1602000"/>
            <a:ext cx="5486400" cy="38684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hidden="1"/>
          <p:cNvSpPr>
            <a:spLocks noGrp="1"/>
          </p:cNvSpPr>
          <p:nvPr>
            <p:ph type="dt" sz="half" idx="10"/>
          </p:nvPr>
        </p:nvSpPr>
        <p:spPr/>
        <p:txBody>
          <a:bodyPr/>
          <a:lstStyle>
            <a:lvl1pPr>
              <a:defRPr/>
            </a:lvl1pPr>
          </a:lstStyle>
          <a:p>
            <a:pPr>
              <a:defRPr/>
            </a:pPr>
            <a:fld id="{79387ED7-64E6-45D9-8860-50ACB358525B}" type="datetime1">
              <a:rPr lang="pl-PL">
                <a:solidFill>
                  <a:prstClr val="black">
                    <a:tint val="75000"/>
                  </a:prstClr>
                </a:solidFill>
              </a:rPr>
              <a:pPr>
                <a:defRPr/>
              </a:pPr>
              <a:t>2018-11-28</a:t>
            </a:fld>
            <a:endParaRPr lang="pl-PL">
              <a:solidFill>
                <a:prstClr val="black">
                  <a:tint val="75000"/>
                </a:prstClr>
              </a:solidFill>
            </a:endParaRPr>
          </a:p>
        </p:txBody>
      </p:sp>
      <p:sp>
        <p:nvSpPr>
          <p:cNvPr id="6"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2DEBBEF3-A0C1-4E11-AE93-5DF343138421}"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33767789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FAE17CCC-0007-41DC-A92B-1A0E3527DAC1}" type="datetime1">
              <a:rPr lang="pl-PL">
                <a:solidFill>
                  <a:prstClr val="black">
                    <a:tint val="75000"/>
                  </a:prstClr>
                </a:solidFill>
              </a:rPr>
              <a:pPr>
                <a:defRPr/>
              </a:pPr>
              <a:t>2018-11-28</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B80FBC64-A6BB-454C-AE1F-A691CD754B32}"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1638219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Slajd tytułowy - Wzór 2">
    <p:spTree>
      <p:nvGrpSpPr>
        <p:cNvPr id="1" name=""/>
        <p:cNvGrpSpPr/>
        <p:nvPr/>
      </p:nvGrpSpPr>
      <p:grpSpPr>
        <a:xfrm>
          <a:off x="0" y="0"/>
          <a:ext cx="0" cy="0"/>
          <a:chOff x="0" y="0"/>
          <a:chExt cx="0" cy="0"/>
        </a:xfrm>
      </p:grpSpPr>
      <p:pic>
        <p:nvPicPr>
          <p:cNvPr id="4" name="Picture 7" descr="WSL_prezentacja_SZABLON_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ctrTitle"/>
          </p:nvPr>
        </p:nvSpPr>
        <p:spPr>
          <a:xfrm>
            <a:off x="5180400" y="3808800"/>
            <a:ext cx="3506400" cy="1492408"/>
          </a:xfrm>
        </p:spPr>
        <p:txBody>
          <a:bodyPr/>
          <a:lstStyle>
            <a:lvl1pPr>
              <a:defRPr sz="2000">
                <a:latin typeface="Arial" pitchFamily="34" charset="0"/>
                <a:cs typeface="Arial" pitchFamily="34" charset="0"/>
              </a:defRPr>
            </a:lvl1pPr>
          </a:lstStyle>
          <a:p>
            <a:r>
              <a:rPr lang="pl-PL" smtClean="0"/>
              <a:t>Kliknij, aby edytować styl</a:t>
            </a:r>
            <a:endParaRPr lang="pl-PL" dirty="0"/>
          </a:p>
        </p:txBody>
      </p:sp>
      <p:sp>
        <p:nvSpPr>
          <p:cNvPr id="3" name="Podtytuł 2"/>
          <p:cNvSpPr>
            <a:spLocks noGrp="1"/>
          </p:cNvSpPr>
          <p:nvPr>
            <p:ph type="subTitle" idx="1"/>
          </p:nvPr>
        </p:nvSpPr>
        <p:spPr>
          <a:xfrm>
            <a:off x="5180400" y="5398480"/>
            <a:ext cx="3733200" cy="550800"/>
          </a:xfrm>
        </p:spPr>
        <p:txBody>
          <a:bodyPr>
            <a:normAutofit/>
          </a:bodyPr>
          <a:lstStyle>
            <a:lvl1pPr marL="0" indent="0" algn="l">
              <a:buNone/>
              <a:defRPr sz="1400" b="0" cap="all"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dirty="0"/>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5013176"/>
            <a:ext cx="3672408"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upa 5"/>
          <p:cNvGrpSpPr/>
          <p:nvPr/>
        </p:nvGrpSpPr>
        <p:grpSpPr>
          <a:xfrm>
            <a:off x="0" y="5978755"/>
            <a:ext cx="9144000" cy="906629"/>
            <a:chOff x="0" y="5978755"/>
            <a:chExt cx="9144000" cy="906629"/>
          </a:xfrm>
        </p:grpSpPr>
        <p:pic>
          <p:nvPicPr>
            <p:cNvPr id="7" name="Obraz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Obraz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spTree>
    <p:extLst>
      <p:ext uri="{BB962C8B-B14F-4D97-AF65-F5344CB8AC3E}">
        <p14:creationId xmlns:p14="http://schemas.microsoft.com/office/powerpoint/2010/main" val="328933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151200" y="532800"/>
            <a:ext cx="7426800" cy="662400"/>
          </a:xfrm>
        </p:spPr>
        <p:txBody>
          <a:bodyPr/>
          <a:lstStyle>
            <a:lvl1pPr>
              <a:defRPr/>
            </a:lvl1pPr>
          </a:lstStyle>
          <a:p>
            <a:r>
              <a:rPr lang="pl-PL" smtClean="0"/>
              <a:t>Kliknij, aby edytować styl</a:t>
            </a:r>
            <a:endParaRPr lang="pl-PL" dirty="0"/>
          </a:p>
        </p:txBody>
      </p:sp>
      <p:sp>
        <p:nvSpPr>
          <p:cNvPr id="3" name="Symbol zastępczy tytułu pionowego 2"/>
          <p:cNvSpPr>
            <a:spLocks noGrp="1"/>
          </p:cNvSpPr>
          <p:nvPr>
            <p:ph type="body" orient="vert" idx="1"/>
          </p:nvPr>
        </p:nvSpPr>
        <p:spPr>
          <a:xfrm>
            <a:off x="151200" y="1602000"/>
            <a:ext cx="8229600" cy="41508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EBB71934-3CC8-497D-ABE1-CB610967FC15}" type="datetime1">
              <a:rPr lang="pl-PL">
                <a:solidFill>
                  <a:prstClr val="black">
                    <a:tint val="75000"/>
                  </a:prstClr>
                </a:solidFill>
              </a:rPr>
              <a:pPr>
                <a:defRPr/>
              </a:pPr>
              <a:t>2018-11-28</a:t>
            </a:fld>
            <a:endParaRPr lang="pl-PL">
              <a:solidFill>
                <a:prstClr val="black">
                  <a:tint val="75000"/>
                </a:prstClr>
              </a:solidFill>
            </a:endParaRPr>
          </a:p>
        </p:txBody>
      </p:sp>
      <p:sp>
        <p:nvSpPr>
          <p:cNvPr id="5" name="Symbol zastępczy stopki 4"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E2163CD9-19C7-4E68-A966-5FEDAEA37DE6}" type="slidenum">
              <a:rPr lang="pl-PL">
                <a:solidFill>
                  <a:prstClr val="black"/>
                </a:solidFill>
              </a:rPr>
              <a:pPr>
                <a:defRPr/>
              </a:pPr>
              <a:t>‹#›</a:t>
            </a:fld>
            <a:endParaRPr lang="pl-PL" dirty="0">
              <a:solidFill>
                <a:prstClr val="black"/>
              </a:solidFill>
            </a:endParaRPr>
          </a:p>
        </p:txBody>
      </p:sp>
    </p:spTree>
    <p:extLst>
      <p:ext uri="{BB962C8B-B14F-4D97-AF65-F5344CB8AC3E}">
        <p14:creationId xmlns:p14="http://schemas.microsoft.com/office/powerpoint/2010/main" val="3787331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lajd końcowy">
    <p:spTree>
      <p:nvGrpSpPr>
        <p:cNvPr id="1" name=""/>
        <p:cNvGrpSpPr/>
        <p:nvPr/>
      </p:nvGrpSpPr>
      <p:grpSpPr>
        <a:xfrm>
          <a:off x="0" y="0"/>
          <a:ext cx="0" cy="0"/>
          <a:chOff x="0" y="0"/>
          <a:chExt cx="0" cy="0"/>
        </a:xfrm>
      </p:grpSpPr>
      <p:pic>
        <p:nvPicPr>
          <p:cNvPr id="2" name="Picture 6" descr="WSL_prezentacja_SZABLON_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4"/>
          <p:cNvSpPr txBox="1">
            <a:spLocks noChangeArrowheads="1"/>
          </p:cNvSpPr>
          <p:nvPr/>
        </p:nvSpPr>
        <p:spPr bwMode="auto">
          <a:xfrm>
            <a:off x="6553200" y="2548160"/>
            <a:ext cx="2209800" cy="3113088"/>
          </a:xfrm>
          <a:prstGeom prst="rect">
            <a:avLst/>
          </a:prstGeom>
          <a:noFill/>
          <a:ln w="9525">
            <a:noFill/>
            <a:miter lim="800000"/>
            <a:headEnd/>
            <a:tailEnd/>
          </a:ln>
        </p:spPr>
        <p:txBody>
          <a:bodyPr>
            <a:spAutoFit/>
          </a:bodyPr>
          <a:lstStyle/>
          <a:p>
            <a:pPr>
              <a:lnSpc>
                <a:spcPct val="110000"/>
              </a:lnSpc>
              <a:defRPr/>
            </a:pPr>
            <a:r>
              <a:rPr lang="pl-PL" sz="1200" dirty="0">
                <a:solidFill>
                  <a:prstClr val="black"/>
                </a:solidFill>
                <a:cs typeface="Arial" charset="0"/>
              </a:rPr>
              <a:t>61-755 POZNAŃ</a:t>
            </a:r>
          </a:p>
          <a:p>
            <a:pPr>
              <a:lnSpc>
                <a:spcPct val="110000"/>
              </a:lnSpc>
              <a:defRPr/>
            </a:pPr>
            <a:r>
              <a:rPr lang="pl-PL" sz="1200" dirty="0">
                <a:solidFill>
                  <a:prstClr val="black"/>
                </a:solidFill>
                <a:cs typeface="Arial" charset="0"/>
              </a:rPr>
              <a:t>UL. E. ESTKOWSKIEGO 6 </a:t>
            </a:r>
          </a:p>
          <a:p>
            <a:pPr>
              <a:lnSpc>
                <a:spcPct val="110000"/>
              </a:lnSpc>
              <a:defRPr/>
            </a:pPr>
            <a:endParaRPr lang="pl-PL" sz="1200" dirty="0">
              <a:solidFill>
                <a:prstClr val="black"/>
              </a:solidFill>
              <a:cs typeface="Arial" charset="0"/>
            </a:endParaRPr>
          </a:p>
          <a:p>
            <a:pPr>
              <a:lnSpc>
                <a:spcPct val="110000"/>
              </a:lnSpc>
              <a:defRPr/>
            </a:pPr>
            <a:r>
              <a:rPr lang="pl-PL" sz="1200" dirty="0">
                <a:solidFill>
                  <a:prstClr val="black"/>
                </a:solidFill>
                <a:cs typeface="Arial" charset="0"/>
              </a:rPr>
              <a:t>Rektorat tel. 61 850 47 81 </a:t>
            </a:r>
          </a:p>
          <a:p>
            <a:pPr>
              <a:lnSpc>
                <a:spcPct val="110000"/>
              </a:lnSpc>
              <a:defRPr/>
            </a:pPr>
            <a:r>
              <a:rPr lang="pl-PL" sz="1200" dirty="0">
                <a:solidFill>
                  <a:prstClr val="black"/>
                </a:solidFill>
                <a:cs typeface="Arial" charset="0"/>
              </a:rPr>
              <a:t>Dziekanat tel. 61 850 47 64 </a:t>
            </a:r>
          </a:p>
          <a:p>
            <a:pPr>
              <a:lnSpc>
                <a:spcPct val="110000"/>
              </a:lnSpc>
              <a:defRPr/>
            </a:pPr>
            <a:r>
              <a:rPr lang="pl-PL" sz="1200" dirty="0">
                <a:solidFill>
                  <a:prstClr val="black"/>
                </a:solidFill>
                <a:cs typeface="Arial" charset="0"/>
              </a:rPr>
              <a:t>Księgowość tel. 61 850 47 79 </a:t>
            </a:r>
          </a:p>
          <a:p>
            <a:pPr>
              <a:lnSpc>
                <a:spcPct val="110000"/>
              </a:lnSpc>
              <a:defRPr/>
            </a:pPr>
            <a:r>
              <a:rPr lang="pl-PL" sz="1200" dirty="0">
                <a:solidFill>
                  <a:prstClr val="black"/>
                </a:solidFill>
                <a:cs typeface="Arial" charset="0"/>
              </a:rPr>
              <a:t>Kadry tel. 61 850 47 71 </a:t>
            </a:r>
          </a:p>
          <a:p>
            <a:pPr>
              <a:lnSpc>
                <a:spcPct val="110000"/>
              </a:lnSpc>
              <a:defRPr/>
            </a:pPr>
            <a:r>
              <a:rPr lang="pl-PL" sz="1200" dirty="0" err="1">
                <a:solidFill>
                  <a:prstClr val="black"/>
                </a:solidFill>
                <a:cs typeface="Arial" charset="0"/>
              </a:rPr>
              <a:t>fax</a:t>
            </a:r>
            <a:r>
              <a:rPr lang="pl-PL" sz="1200" dirty="0">
                <a:solidFill>
                  <a:prstClr val="black"/>
                </a:solidFill>
                <a:cs typeface="Arial" charset="0"/>
              </a:rPr>
              <a:t> 61 850 47 89 </a:t>
            </a:r>
          </a:p>
          <a:p>
            <a:pPr>
              <a:lnSpc>
                <a:spcPct val="110000"/>
              </a:lnSpc>
              <a:defRPr/>
            </a:pPr>
            <a:r>
              <a:rPr lang="pl-PL" sz="1200" dirty="0" err="1">
                <a:solidFill>
                  <a:prstClr val="black"/>
                </a:solidFill>
                <a:cs typeface="Arial" charset="0"/>
              </a:rPr>
              <a:t>rektorat@wsl.com.pl</a:t>
            </a:r>
            <a:endParaRPr lang="pl-PL" sz="1200" dirty="0">
              <a:solidFill>
                <a:prstClr val="black"/>
              </a:solidFill>
              <a:cs typeface="Arial" charset="0"/>
            </a:endParaRPr>
          </a:p>
          <a:p>
            <a:pPr>
              <a:lnSpc>
                <a:spcPct val="110000"/>
              </a:lnSpc>
              <a:defRPr/>
            </a:pPr>
            <a:r>
              <a:rPr lang="pl-PL" sz="1200" dirty="0" err="1">
                <a:solidFill>
                  <a:prstClr val="black"/>
                </a:solidFill>
                <a:cs typeface="Arial" charset="0"/>
              </a:rPr>
              <a:t>www.wsl.com.pl</a:t>
            </a:r>
            <a:endParaRPr lang="pl-PL" sz="1200" dirty="0">
              <a:solidFill>
                <a:prstClr val="black"/>
              </a:solidFill>
              <a:cs typeface="Arial" charset="0"/>
            </a:endParaRPr>
          </a:p>
          <a:p>
            <a:pPr>
              <a:lnSpc>
                <a:spcPct val="110000"/>
              </a:lnSpc>
              <a:defRPr/>
            </a:pPr>
            <a:endParaRPr lang="pl-PL" sz="1200" dirty="0">
              <a:solidFill>
                <a:prstClr val="black"/>
              </a:solidFill>
              <a:cs typeface="Arial" charset="0"/>
            </a:endParaRPr>
          </a:p>
          <a:p>
            <a:pPr>
              <a:lnSpc>
                <a:spcPct val="110000"/>
              </a:lnSpc>
              <a:defRPr/>
            </a:pPr>
            <a:r>
              <a:rPr lang="pl-PL" sz="2400" dirty="0">
                <a:solidFill>
                  <a:prstClr val="black"/>
                </a:solidFill>
                <a:cs typeface="Arial" charset="0"/>
              </a:rPr>
              <a:t>DZIĘKUJĘ </a:t>
            </a:r>
            <a:br>
              <a:rPr lang="pl-PL" sz="2400" dirty="0">
                <a:solidFill>
                  <a:prstClr val="black"/>
                </a:solidFill>
                <a:cs typeface="Arial" charset="0"/>
              </a:rPr>
            </a:br>
            <a:r>
              <a:rPr lang="pl-PL" sz="2400" dirty="0">
                <a:solidFill>
                  <a:prstClr val="black"/>
                </a:solidFill>
                <a:cs typeface="Arial" charset="0"/>
              </a:rPr>
              <a:t>ZA UWAGĘ</a:t>
            </a:r>
          </a:p>
        </p:txBody>
      </p:sp>
      <p:sp>
        <p:nvSpPr>
          <p:cNvPr id="4" name="Symbol zastępczy daty 2" hidden="1"/>
          <p:cNvSpPr>
            <a:spLocks noGrp="1"/>
          </p:cNvSpPr>
          <p:nvPr>
            <p:ph type="dt" sz="half" idx="10"/>
          </p:nvPr>
        </p:nvSpPr>
        <p:spPr/>
        <p:txBody>
          <a:bodyPr/>
          <a:lstStyle>
            <a:lvl1pPr>
              <a:defRPr/>
            </a:lvl1pPr>
          </a:lstStyle>
          <a:p>
            <a:pPr>
              <a:defRPr/>
            </a:pPr>
            <a:fld id="{18222268-7ED3-4F3A-B3A3-DD5CEE890B2E}" type="datetime1">
              <a:rPr lang="pl-PL">
                <a:solidFill>
                  <a:prstClr val="black">
                    <a:tint val="75000"/>
                  </a:prstClr>
                </a:solidFill>
              </a:rPr>
              <a:pPr>
                <a:defRPr/>
              </a:pPr>
              <a:t>2018-11-28</a:t>
            </a:fld>
            <a:endParaRPr lang="pl-PL">
              <a:solidFill>
                <a:prstClr val="black">
                  <a:tint val="75000"/>
                </a:prstClr>
              </a:solidFill>
            </a:endParaRPr>
          </a:p>
        </p:txBody>
      </p:sp>
      <p:sp>
        <p:nvSpPr>
          <p:cNvPr id="5" name="Symbol zastępczy stopki 3" hidden="1"/>
          <p:cNvSpPr>
            <a:spLocks noGrp="1"/>
          </p:cNvSpPr>
          <p:nvPr>
            <p:ph type="ftr" sz="quarter" idx="11"/>
          </p:nvPr>
        </p:nvSpPr>
        <p:spPr/>
        <p:txBody>
          <a:bodyPr/>
          <a:lstStyle>
            <a:lvl1pPr>
              <a:defRPr/>
            </a:lvl1pPr>
          </a:lstStyle>
          <a:p>
            <a:pPr>
              <a:defRPr/>
            </a:pPr>
            <a:endParaRPr lang="pl-PL">
              <a:solidFill>
                <a:prstClr val="black">
                  <a:tint val="75000"/>
                </a:prstClr>
              </a:solidFill>
            </a:endParaRPr>
          </a:p>
        </p:txBody>
      </p:sp>
      <p:grpSp>
        <p:nvGrpSpPr>
          <p:cNvPr id="7" name="Grupa 6"/>
          <p:cNvGrpSpPr/>
          <p:nvPr/>
        </p:nvGrpSpPr>
        <p:grpSpPr>
          <a:xfrm>
            <a:off x="0" y="5978755"/>
            <a:ext cx="9144000" cy="906629"/>
            <a:chOff x="0" y="5978755"/>
            <a:chExt cx="9144000" cy="906629"/>
          </a:xfrm>
        </p:grpSpPr>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Obraz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pic>
        <p:nvPicPr>
          <p:cNvPr id="296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53" y="2595784"/>
            <a:ext cx="3876675" cy="1913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5339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ytuł i zawartość - Numerow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zawartości 2"/>
          <p:cNvSpPr>
            <a:spLocks noGrp="1"/>
          </p:cNvSpPr>
          <p:nvPr>
            <p:ph idx="1"/>
          </p:nvPr>
        </p:nvSpPr>
        <p:spPr/>
        <p:txBody>
          <a:bodyPr/>
          <a:lstStyle>
            <a:lvl1pPr>
              <a:buFont typeface="+mj-lt"/>
              <a:buAutoNum type="arabicPeriod"/>
              <a:defRPr/>
            </a:lvl1pPr>
            <a:lvl2pPr marL="800100" indent="-342900">
              <a:buFont typeface="+mj-lt"/>
              <a:buAutoNum type="alphaUcPeriod"/>
              <a:defRPr/>
            </a:lvl2pPr>
            <a:lvl3pPr marL="1257300" indent="-342900">
              <a:buFont typeface="+mj-lt"/>
              <a:buAutoNum type="alphaLcPeriod"/>
              <a:defRPr/>
            </a:lvl3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35EDA724-8945-4187-8F1D-6A94A537BE52}" type="datetime1">
              <a:rPr lang="pl-PL" smtClean="0"/>
              <a:pPr>
                <a:defRPr/>
              </a:pPr>
              <a:t>2018-11-28</a:t>
            </a:fld>
            <a:endParaRPr lang="pl-PL"/>
          </a:p>
        </p:txBody>
      </p:sp>
      <p:sp>
        <p:nvSpPr>
          <p:cNvPr id="5" name="Symbol zastępczy stopki 4" hidden="1"/>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9357E71D-8F32-4AE0-8419-9A610582AE7B}" type="slidenum">
              <a:rPr lang="pl-PL" altLang="pl-PL" smtClean="0"/>
              <a:pPr>
                <a:defRPr/>
              </a:pPr>
              <a:t>‹#›</a:t>
            </a:fld>
            <a:endParaRPr lang="pl-PL" altLang="pl-PL"/>
          </a:p>
        </p:txBody>
      </p:sp>
    </p:spTree>
    <p:extLst>
      <p:ext uri="{BB962C8B-B14F-4D97-AF65-F5344CB8AC3E}">
        <p14:creationId xmlns:p14="http://schemas.microsoft.com/office/powerpoint/2010/main" val="2286502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ytuł i zawartość - Pust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zawartości 2"/>
          <p:cNvSpPr>
            <a:spLocks noGrp="1"/>
          </p:cNvSpPr>
          <p:nvPr>
            <p:ph idx="1"/>
          </p:nvPr>
        </p:nvSpPr>
        <p:spPr/>
        <p:txBody>
          <a:bodyPr/>
          <a:lstStyle>
            <a:lvl1pPr>
              <a:buFont typeface="+mj-lt"/>
              <a:buNone/>
              <a:defRPr/>
            </a:lvl1pPr>
            <a:lvl2pPr marL="800100" indent="-342900">
              <a:buFont typeface="+mj-lt"/>
              <a:buAutoNum type="alphaUcPeriod"/>
              <a:defRPr/>
            </a:lvl2pPr>
            <a:lvl3pPr marL="1257300" indent="-342900">
              <a:buFont typeface="+mj-lt"/>
              <a:buAutoNum type="alphaLcPeriod"/>
              <a:defRPr/>
            </a:lvl3pPr>
          </a:lstStyle>
          <a:p>
            <a:pPr lvl="0"/>
            <a:r>
              <a:rPr lang="pl-PL" smtClean="0"/>
              <a:t>Kliknij, aby edytować style wzorca tekstu</a:t>
            </a:r>
          </a:p>
        </p:txBody>
      </p:sp>
      <p:sp>
        <p:nvSpPr>
          <p:cNvPr id="4" name="Symbol zastępczy daty 3" hidden="1"/>
          <p:cNvSpPr>
            <a:spLocks noGrp="1"/>
          </p:cNvSpPr>
          <p:nvPr>
            <p:ph type="dt" sz="half" idx="10"/>
          </p:nvPr>
        </p:nvSpPr>
        <p:spPr/>
        <p:txBody>
          <a:bodyPr/>
          <a:lstStyle>
            <a:lvl1pPr>
              <a:defRPr/>
            </a:lvl1pPr>
          </a:lstStyle>
          <a:p>
            <a:pPr>
              <a:defRPr/>
            </a:pPr>
            <a:fld id="{CEB2DD91-CA62-4472-85EF-18DEB7B636F5}" type="datetime1">
              <a:rPr lang="pl-PL" smtClean="0"/>
              <a:pPr>
                <a:defRPr/>
              </a:pPr>
              <a:t>2018-11-28</a:t>
            </a:fld>
            <a:endParaRPr lang="pl-PL"/>
          </a:p>
        </p:txBody>
      </p:sp>
      <p:sp>
        <p:nvSpPr>
          <p:cNvPr id="5" name="Symbol zastępczy stopki 4" hidden="1"/>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35565550-9BB4-43E1-9692-AB372A047893}" type="slidenum">
              <a:rPr lang="pl-PL" altLang="pl-PL" smtClean="0"/>
              <a:pPr>
                <a:defRPr/>
              </a:pPr>
              <a:t>‹#›</a:t>
            </a:fld>
            <a:endParaRPr lang="pl-PL" altLang="pl-PL"/>
          </a:p>
        </p:txBody>
      </p:sp>
    </p:spTree>
    <p:extLst>
      <p:ext uri="{BB962C8B-B14F-4D97-AF65-F5344CB8AC3E}">
        <p14:creationId xmlns:p14="http://schemas.microsoft.com/office/powerpoint/2010/main" val="2996851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51200" y="532800"/>
            <a:ext cx="7426800" cy="662400"/>
          </a:xfrm>
        </p:spPr>
        <p:txBody>
          <a:bodyPr/>
          <a:lstStyle>
            <a:lvl1pPr algn="l">
              <a:defRPr sz="1800" b="0" cap="all"/>
            </a:lvl1pPr>
          </a:lstStyle>
          <a:p>
            <a:r>
              <a:rPr lang="pl-PL" smtClean="0"/>
              <a:t>Kliknij, aby edytować styl</a:t>
            </a:r>
            <a:endParaRPr lang="pl-PL" dirty="0"/>
          </a:p>
        </p:txBody>
      </p:sp>
      <p:sp>
        <p:nvSpPr>
          <p:cNvPr id="3" name="Symbol zastępczy tekstu 2"/>
          <p:cNvSpPr>
            <a:spLocks noGrp="1"/>
          </p:cNvSpPr>
          <p:nvPr>
            <p:ph type="body" idx="1"/>
          </p:nvPr>
        </p:nvSpPr>
        <p:spPr>
          <a:xfrm>
            <a:off x="151200" y="1602000"/>
            <a:ext cx="8229600" cy="4150800"/>
          </a:xfrm>
        </p:spPr>
        <p:txBody>
          <a:bodyPr>
            <a:normAutofit/>
          </a:bodyPr>
          <a:lstStyle>
            <a:lvl1pPr marL="0" indent="0">
              <a:buNone/>
              <a:defRPr sz="1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hidden="1"/>
          <p:cNvSpPr>
            <a:spLocks noGrp="1"/>
          </p:cNvSpPr>
          <p:nvPr>
            <p:ph type="dt" sz="half" idx="10"/>
          </p:nvPr>
        </p:nvSpPr>
        <p:spPr/>
        <p:txBody>
          <a:bodyPr/>
          <a:lstStyle>
            <a:lvl1pPr>
              <a:defRPr/>
            </a:lvl1pPr>
          </a:lstStyle>
          <a:p>
            <a:pPr>
              <a:defRPr/>
            </a:pPr>
            <a:fld id="{1E3BE923-CC62-4065-B8A9-DD6EB41644D7}" type="datetime1">
              <a:rPr lang="pl-PL" smtClean="0"/>
              <a:pPr>
                <a:defRPr/>
              </a:pPr>
              <a:t>2018-11-28</a:t>
            </a:fld>
            <a:endParaRPr lang="pl-PL"/>
          </a:p>
        </p:txBody>
      </p:sp>
      <p:sp>
        <p:nvSpPr>
          <p:cNvPr id="5" name="Symbol zastępczy stopki 4" hidden="1"/>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18BFE622-A6F1-4CB0-BB6B-1BA500C8431E}" type="slidenum">
              <a:rPr lang="pl-PL" altLang="pl-PL" smtClean="0"/>
              <a:pPr>
                <a:defRPr/>
              </a:pPr>
              <a:t>‹#›</a:t>
            </a:fld>
            <a:endParaRPr lang="pl-PL" altLang="pl-PL"/>
          </a:p>
        </p:txBody>
      </p:sp>
    </p:spTree>
    <p:extLst>
      <p:ext uri="{BB962C8B-B14F-4D97-AF65-F5344CB8AC3E}">
        <p14:creationId xmlns:p14="http://schemas.microsoft.com/office/powerpoint/2010/main" val="4215895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zawartości 2"/>
          <p:cNvSpPr>
            <a:spLocks noGrp="1"/>
          </p:cNvSpPr>
          <p:nvPr>
            <p:ph sz="half" idx="1"/>
          </p:nvPr>
        </p:nvSpPr>
        <p:spPr>
          <a:xfrm>
            <a:off x="151200" y="1600200"/>
            <a:ext cx="4276784"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zawartości 3"/>
          <p:cNvSpPr>
            <a:spLocks noGrp="1"/>
          </p:cNvSpPr>
          <p:nvPr>
            <p:ph sz="half" idx="2"/>
          </p:nvPr>
        </p:nvSpPr>
        <p:spPr>
          <a:xfrm>
            <a:off x="4572000" y="1600200"/>
            <a:ext cx="4276808"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5" name="Symbol zastępczy daty 3" hidden="1"/>
          <p:cNvSpPr>
            <a:spLocks noGrp="1"/>
          </p:cNvSpPr>
          <p:nvPr>
            <p:ph type="dt" sz="half" idx="10"/>
          </p:nvPr>
        </p:nvSpPr>
        <p:spPr/>
        <p:txBody>
          <a:bodyPr/>
          <a:lstStyle>
            <a:lvl1pPr>
              <a:defRPr/>
            </a:lvl1pPr>
          </a:lstStyle>
          <a:p>
            <a:pPr>
              <a:defRPr/>
            </a:pPr>
            <a:fld id="{F1DEC7DA-D29A-4491-84CB-57B8AAF3F3A5}" type="datetime1">
              <a:rPr lang="pl-PL" smtClean="0"/>
              <a:pPr>
                <a:defRPr/>
              </a:pPr>
              <a:t>2018-11-28</a:t>
            </a:fld>
            <a:endParaRPr lang="pl-PL"/>
          </a:p>
        </p:txBody>
      </p:sp>
      <p:sp>
        <p:nvSpPr>
          <p:cNvPr id="6" name="Symbol zastępczy stopki 4" hidden="1"/>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6DAB2DA1-5A46-4B47-B70A-8D2A7C8925B8}" type="slidenum">
              <a:rPr lang="pl-PL" altLang="pl-PL" smtClean="0"/>
              <a:pPr>
                <a:defRPr/>
              </a:pPr>
              <a:t>‹#›</a:t>
            </a:fld>
            <a:endParaRPr lang="pl-PL" altLang="pl-PL"/>
          </a:p>
        </p:txBody>
      </p:sp>
    </p:spTree>
    <p:extLst>
      <p:ext uri="{BB962C8B-B14F-4D97-AF65-F5344CB8AC3E}">
        <p14:creationId xmlns:p14="http://schemas.microsoft.com/office/powerpoint/2010/main" val="1906980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dirty="0"/>
          </a:p>
        </p:txBody>
      </p:sp>
      <p:sp>
        <p:nvSpPr>
          <p:cNvPr id="3" name="Symbol zastępczy tekstu 2"/>
          <p:cNvSpPr>
            <a:spLocks noGrp="1"/>
          </p:cNvSpPr>
          <p:nvPr>
            <p:ph type="body" idx="1"/>
          </p:nvPr>
        </p:nvSpPr>
        <p:spPr>
          <a:xfrm>
            <a:off x="151200" y="1535113"/>
            <a:ext cx="4276800"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151200" y="2174875"/>
            <a:ext cx="4276800"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5" name="Symbol zastępczy tekstu 4"/>
          <p:cNvSpPr>
            <a:spLocks noGrp="1"/>
          </p:cNvSpPr>
          <p:nvPr>
            <p:ph type="body" sz="quarter" idx="3"/>
          </p:nvPr>
        </p:nvSpPr>
        <p:spPr>
          <a:xfrm>
            <a:off x="4645024" y="1535113"/>
            <a:ext cx="4276800"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4" y="2174875"/>
            <a:ext cx="4276800"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7" name="Symbol zastępczy daty 3" hidden="1"/>
          <p:cNvSpPr>
            <a:spLocks noGrp="1"/>
          </p:cNvSpPr>
          <p:nvPr>
            <p:ph type="dt" sz="half" idx="10"/>
          </p:nvPr>
        </p:nvSpPr>
        <p:spPr/>
        <p:txBody>
          <a:bodyPr/>
          <a:lstStyle>
            <a:lvl1pPr>
              <a:defRPr/>
            </a:lvl1pPr>
          </a:lstStyle>
          <a:p>
            <a:pPr>
              <a:defRPr/>
            </a:pPr>
            <a:fld id="{D0C641A4-3084-4EB4-8F3B-BC694E05A42D}" type="datetime1">
              <a:rPr lang="pl-PL" smtClean="0"/>
              <a:pPr>
                <a:defRPr/>
              </a:pPr>
              <a:t>2018-11-28</a:t>
            </a:fld>
            <a:endParaRPr lang="pl-PL"/>
          </a:p>
        </p:txBody>
      </p:sp>
      <p:sp>
        <p:nvSpPr>
          <p:cNvPr id="8" name="Symbol zastępczy stopki 4" hidden="1"/>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1E34A972-6B33-41A0-A5B9-F87B1BC82CD7}" type="slidenum">
              <a:rPr lang="pl-PL" altLang="pl-PL" smtClean="0"/>
              <a:pPr>
                <a:defRPr/>
              </a:pPr>
              <a:t>‹#›</a:t>
            </a:fld>
            <a:endParaRPr lang="pl-PL" altLang="pl-PL"/>
          </a:p>
        </p:txBody>
      </p:sp>
    </p:spTree>
    <p:extLst>
      <p:ext uri="{BB962C8B-B14F-4D97-AF65-F5344CB8AC3E}">
        <p14:creationId xmlns:p14="http://schemas.microsoft.com/office/powerpoint/2010/main" val="3508064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daty 3" hidden="1"/>
          <p:cNvSpPr>
            <a:spLocks noGrp="1"/>
          </p:cNvSpPr>
          <p:nvPr>
            <p:ph type="dt" sz="half" idx="10"/>
          </p:nvPr>
        </p:nvSpPr>
        <p:spPr/>
        <p:txBody>
          <a:bodyPr/>
          <a:lstStyle>
            <a:lvl1pPr>
              <a:defRPr/>
            </a:lvl1pPr>
          </a:lstStyle>
          <a:p>
            <a:pPr>
              <a:defRPr/>
            </a:pPr>
            <a:fld id="{0DAA1150-2605-4924-B598-B201F01DD361}" type="datetime1">
              <a:rPr lang="pl-PL" smtClean="0"/>
              <a:pPr>
                <a:defRPr/>
              </a:pPr>
              <a:t>2018-11-28</a:t>
            </a:fld>
            <a:endParaRPr lang="pl-PL"/>
          </a:p>
        </p:txBody>
      </p:sp>
      <p:sp>
        <p:nvSpPr>
          <p:cNvPr id="4" name="Symbol zastępczy stopki 4" hidden="1"/>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pPr>
              <a:defRPr/>
            </a:pPr>
            <a:fld id="{91605763-A048-4729-BE0E-A9D305FCEE9C}" type="slidenum">
              <a:rPr lang="pl-PL" altLang="pl-PL" smtClean="0"/>
              <a:pPr>
                <a:defRPr/>
              </a:pPr>
              <a:t>‹#›</a:t>
            </a:fld>
            <a:endParaRPr lang="pl-PL" altLang="pl-PL"/>
          </a:p>
        </p:txBody>
      </p:sp>
    </p:spTree>
    <p:extLst>
      <p:ext uri="{BB962C8B-B14F-4D97-AF65-F5344CB8AC3E}">
        <p14:creationId xmlns:p14="http://schemas.microsoft.com/office/powerpoint/2010/main" val="1189641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2.jpeg"/><Relationship Id="rId3" Type="http://schemas.openxmlformats.org/officeDocument/2006/relationships/slideLayout" Target="../slideLayouts/slideLayout19.xml"/><Relationship Id="rId21" Type="http://schemas.openxmlformats.org/officeDocument/2006/relationships/image" Target="../media/image5.jpe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1.jpeg"/><Relationship Id="rId2" Type="http://schemas.openxmlformats.org/officeDocument/2006/relationships/slideLayout" Target="../slideLayouts/slideLayout18.xml"/><Relationship Id="rId16" Type="http://schemas.openxmlformats.org/officeDocument/2006/relationships/theme" Target="../theme/theme2.xml"/><Relationship Id="rId20" Type="http://schemas.openxmlformats.org/officeDocument/2006/relationships/image" Target="../media/image4.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3.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Symbol zastępczy daty 3" hidden="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B2F6F36-C5E2-45B4-83D8-23F0923D5572}" type="datetime1">
              <a:rPr lang="pl-PL" smtClean="0"/>
              <a:pPr>
                <a:defRPr/>
              </a:pPr>
              <a:t>2018-11-28</a:t>
            </a:fld>
            <a:endParaRPr lang="pl-PL"/>
          </a:p>
        </p:txBody>
      </p:sp>
      <p:sp>
        <p:nvSpPr>
          <p:cNvPr id="5" name="Symbol zastępczy stopki 4" hidden="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l-PL"/>
          </a:p>
        </p:txBody>
      </p:sp>
      <p:pic>
        <p:nvPicPr>
          <p:cNvPr id="1028" name="Picture 10" descr="WSL_prezentacja_SZABLONowe-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ymbol zastępczy tytułu 1"/>
          <p:cNvSpPr>
            <a:spLocks noGrp="1"/>
          </p:cNvSpPr>
          <p:nvPr>
            <p:ph type="title"/>
          </p:nvPr>
        </p:nvSpPr>
        <p:spPr>
          <a:xfrm>
            <a:off x="150813" y="533400"/>
            <a:ext cx="7427912" cy="663575"/>
          </a:xfrm>
          <a:prstGeom prst="rect">
            <a:avLst/>
          </a:prstGeom>
        </p:spPr>
        <p:txBody>
          <a:bodyPr vert="horz" lIns="91440" tIns="45720" rIns="91440" bIns="45720" rtlCol="0" anchor="t" anchorCtr="0">
            <a:normAutofit/>
          </a:bodyPr>
          <a:lstStyle/>
          <a:p>
            <a:r>
              <a:rPr lang="pl-PL" dirty="0"/>
              <a:t>Kliknij, aby edytować styl</a:t>
            </a:r>
          </a:p>
        </p:txBody>
      </p:sp>
      <p:sp>
        <p:nvSpPr>
          <p:cNvPr id="1030" name="Symbol zastępczy tekstu 2"/>
          <p:cNvSpPr>
            <a:spLocks noGrp="1"/>
          </p:cNvSpPr>
          <p:nvPr>
            <p:ph type="body" idx="1"/>
          </p:nvPr>
        </p:nvSpPr>
        <p:spPr bwMode="auto">
          <a:xfrm>
            <a:off x="150813" y="1601788"/>
            <a:ext cx="822960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6" name="Symbol zastępczy numeru slajdu 5"/>
          <p:cNvSpPr>
            <a:spLocks noGrp="1"/>
          </p:cNvSpPr>
          <p:nvPr>
            <p:ph type="sldNum" sz="quarter" idx="4"/>
          </p:nvPr>
        </p:nvSpPr>
        <p:spPr>
          <a:xfrm>
            <a:off x="6400800" y="209550"/>
            <a:ext cx="2135188" cy="474663"/>
          </a:xfrm>
          <a:prstGeom prst="rect">
            <a:avLst/>
          </a:prstGeom>
        </p:spPr>
        <p:txBody>
          <a:bodyPr vert="horz" lIns="91440" tIns="45720" rIns="91440" bIns="45720" rtlCol="0" anchor="ctr"/>
          <a:lstStyle>
            <a:lvl1pPr algn="r" fontAlgn="auto">
              <a:spcBef>
                <a:spcPts val="0"/>
              </a:spcBef>
              <a:spcAft>
                <a:spcPts val="0"/>
              </a:spcAft>
              <a:defRPr sz="1600">
                <a:solidFill>
                  <a:schemeClr val="tx1"/>
                </a:solidFill>
                <a:latin typeface="Arial" pitchFamily="34" charset="0"/>
                <a:cs typeface="Arial" pitchFamily="34" charset="0"/>
              </a:defRPr>
            </a:lvl1pPr>
          </a:lstStyle>
          <a:p>
            <a:pPr>
              <a:defRPr/>
            </a:pPr>
            <a:fld id="{C617E022-9CD1-4205-AFFD-7FE72471FD7F}" type="slidenum">
              <a:rPr lang="pl-PL" altLang="pl-PL" smtClean="0"/>
              <a:pPr>
                <a:defRPr/>
              </a:pPr>
              <a:t>‹#›</a:t>
            </a:fld>
            <a:endParaRPr lang="pl-PL" altLang="pl-PL"/>
          </a:p>
        </p:txBody>
      </p:sp>
      <p:grpSp>
        <p:nvGrpSpPr>
          <p:cNvPr id="12" name="Grupa 11"/>
          <p:cNvGrpSpPr/>
          <p:nvPr/>
        </p:nvGrpSpPr>
        <p:grpSpPr>
          <a:xfrm>
            <a:off x="0" y="5978755"/>
            <a:ext cx="9144000" cy="906629"/>
            <a:chOff x="0" y="5978755"/>
            <a:chExt cx="9144000" cy="906629"/>
          </a:xfrm>
        </p:grpSpPr>
        <p:pic>
          <p:nvPicPr>
            <p:cNvPr id="15" name="Obraz 1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1033" name="Picture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Obraz 1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spTree>
    <p:extLst>
      <p:ext uri="{BB962C8B-B14F-4D97-AF65-F5344CB8AC3E}">
        <p14:creationId xmlns:p14="http://schemas.microsoft.com/office/powerpoint/2010/main" val="3069745030"/>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38" r:id="rId16"/>
  </p:sldLayoutIdLst>
  <p:hf hdr="0" ftr="0" dt="0"/>
  <p:txStyles>
    <p:titleStyle>
      <a:lvl1pPr algn="l" rtl="0" eaLnBrk="1" fontAlgn="base" hangingPunct="1">
        <a:spcBef>
          <a:spcPct val="0"/>
        </a:spcBef>
        <a:spcAft>
          <a:spcPct val="0"/>
        </a:spcAft>
        <a:defRPr kern="1200" cap="all">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a:solidFill>
            <a:schemeClr val="tx1"/>
          </a:solidFill>
          <a:latin typeface="Arial" charset="0"/>
          <a:cs typeface="Arial" charset="0"/>
        </a:defRPr>
      </a:lvl2pPr>
      <a:lvl3pPr algn="l" rtl="0" eaLnBrk="1" fontAlgn="base" hangingPunct="1">
        <a:spcBef>
          <a:spcPct val="0"/>
        </a:spcBef>
        <a:spcAft>
          <a:spcPct val="0"/>
        </a:spcAft>
        <a:defRPr>
          <a:solidFill>
            <a:schemeClr val="tx1"/>
          </a:solidFill>
          <a:latin typeface="Arial" charset="0"/>
          <a:cs typeface="Arial" charset="0"/>
        </a:defRPr>
      </a:lvl3pPr>
      <a:lvl4pPr algn="l" rtl="0" eaLnBrk="1" fontAlgn="base" hangingPunct="1">
        <a:spcBef>
          <a:spcPct val="0"/>
        </a:spcBef>
        <a:spcAft>
          <a:spcPct val="0"/>
        </a:spcAft>
        <a:defRPr>
          <a:solidFill>
            <a:schemeClr val="tx1"/>
          </a:solidFill>
          <a:latin typeface="Arial" charset="0"/>
          <a:cs typeface="Arial" charset="0"/>
        </a:defRPr>
      </a:lvl4pPr>
      <a:lvl5pPr algn="l" rtl="0" eaLnBrk="1" fontAlgn="base" hangingPunct="1">
        <a:spcBef>
          <a:spcPct val="0"/>
        </a:spcBef>
        <a:spcAft>
          <a:spcPct val="0"/>
        </a:spcAft>
        <a:defRPr>
          <a:solidFill>
            <a:schemeClr val="tx1"/>
          </a:solidFill>
          <a:latin typeface="Arial" charset="0"/>
          <a:cs typeface="Arial" charset="0"/>
        </a:defRPr>
      </a:lvl5pPr>
      <a:lvl6pPr marL="457200" algn="l" rtl="0" eaLnBrk="1" fontAlgn="base" hangingPunct="1">
        <a:spcBef>
          <a:spcPct val="0"/>
        </a:spcBef>
        <a:spcAft>
          <a:spcPct val="0"/>
        </a:spcAft>
        <a:defRPr>
          <a:solidFill>
            <a:schemeClr val="tx1"/>
          </a:solidFill>
          <a:latin typeface="Arial" charset="0"/>
          <a:cs typeface="Arial" charset="0"/>
        </a:defRPr>
      </a:lvl6pPr>
      <a:lvl7pPr marL="914400" algn="l" rtl="0" eaLnBrk="1" fontAlgn="base" hangingPunct="1">
        <a:spcBef>
          <a:spcPct val="0"/>
        </a:spcBef>
        <a:spcAft>
          <a:spcPct val="0"/>
        </a:spcAft>
        <a:defRPr>
          <a:solidFill>
            <a:schemeClr val="tx1"/>
          </a:solidFill>
          <a:latin typeface="Arial" charset="0"/>
          <a:cs typeface="Arial" charset="0"/>
        </a:defRPr>
      </a:lvl7pPr>
      <a:lvl8pPr marL="1371600" algn="l" rtl="0" eaLnBrk="1" fontAlgn="base" hangingPunct="1">
        <a:spcBef>
          <a:spcPct val="0"/>
        </a:spcBef>
        <a:spcAft>
          <a:spcPct val="0"/>
        </a:spcAft>
        <a:defRPr>
          <a:solidFill>
            <a:schemeClr val="tx1"/>
          </a:solidFill>
          <a:latin typeface="Arial" charset="0"/>
          <a:cs typeface="Arial" charset="0"/>
        </a:defRPr>
      </a:lvl8pPr>
      <a:lvl9pPr marL="1828800" algn="l" rtl="0" eaLnBrk="1" fontAlgn="base" hangingPunct="1">
        <a:spcBef>
          <a:spcPct val="0"/>
        </a:spcBef>
        <a:spcAft>
          <a:spcPct val="0"/>
        </a:spcAft>
        <a:defRPr>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Wingdings" pitchFamily="2" charset="2"/>
        <a:buChar char="§"/>
        <a:defRPr sz="16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Wingdings" pitchFamily="2" charset="2"/>
        <a:buChar char="§"/>
        <a:defRPr sz="16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Symbol zastępczy daty 3" hidden="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6846F8B-9047-4E7E-94BE-4A12289374A7}" type="datetime1">
              <a:rPr lang="pl-PL">
                <a:solidFill>
                  <a:prstClr val="black">
                    <a:tint val="75000"/>
                  </a:prstClr>
                </a:solidFill>
              </a:rPr>
              <a:pPr>
                <a:defRPr/>
              </a:pPr>
              <a:t>2018-11-28</a:t>
            </a:fld>
            <a:endParaRPr lang="pl-PL">
              <a:solidFill>
                <a:prstClr val="black">
                  <a:tint val="75000"/>
                </a:prstClr>
              </a:solidFill>
            </a:endParaRPr>
          </a:p>
        </p:txBody>
      </p:sp>
      <p:sp>
        <p:nvSpPr>
          <p:cNvPr id="5" name="Symbol zastępczy stopki 4" hidden="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l-PL">
              <a:solidFill>
                <a:prstClr val="black">
                  <a:tint val="75000"/>
                </a:prstClr>
              </a:solidFill>
            </a:endParaRPr>
          </a:p>
        </p:txBody>
      </p:sp>
      <p:pic>
        <p:nvPicPr>
          <p:cNvPr id="1028" name="Picture 10" descr="WSL_prezentacja_SZABLONowe-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ymbol zastępczy tytułu 1"/>
          <p:cNvSpPr>
            <a:spLocks noGrp="1"/>
          </p:cNvSpPr>
          <p:nvPr>
            <p:ph type="title"/>
          </p:nvPr>
        </p:nvSpPr>
        <p:spPr>
          <a:xfrm>
            <a:off x="150813" y="533400"/>
            <a:ext cx="7427912" cy="663575"/>
          </a:xfrm>
          <a:prstGeom prst="rect">
            <a:avLst/>
          </a:prstGeom>
        </p:spPr>
        <p:txBody>
          <a:bodyPr vert="horz" lIns="91440" tIns="45720" rIns="91440" bIns="45720" rtlCol="0" anchor="t" anchorCtr="0">
            <a:normAutofit/>
          </a:bodyPr>
          <a:lstStyle/>
          <a:p>
            <a:r>
              <a:rPr lang="pl-PL" dirty="0"/>
              <a:t>Kliknij, aby edytować styl</a:t>
            </a:r>
          </a:p>
        </p:txBody>
      </p:sp>
      <p:sp>
        <p:nvSpPr>
          <p:cNvPr id="1030" name="Symbol zastępczy tekstu 2"/>
          <p:cNvSpPr>
            <a:spLocks noGrp="1"/>
          </p:cNvSpPr>
          <p:nvPr>
            <p:ph type="body" idx="1"/>
          </p:nvPr>
        </p:nvSpPr>
        <p:spPr bwMode="auto">
          <a:xfrm>
            <a:off x="150813" y="1601788"/>
            <a:ext cx="822960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6" name="Symbol zastępczy numeru slajdu 5"/>
          <p:cNvSpPr>
            <a:spLocks noGrp="1"/>
          </p:cNvSpPr>
          <p:nvPr>
            <p:ph type="sldNum" sz="quarter" idx="4"/>
          </p:nvPr>
        </p:nvSpPr>
        <p:spPr>
          <a:xfrm>
            <a:off x="6400800" y="209550"/>
            <a:ext cx="2135188" cy="474663"/>
          </a:xfrm>
          <a:prstGeom prst="rect">
            <a:avLst/>
          </a:prstGeom>
        </p:spPr>
        <p:txBody>
          <a:bodyPr vert="horz" lIns="91440" tIns="45720" rIns="91440" bIns="45720" rtlCol="0" anchor="ctr"/>
          <a:lstStyle>
            <a:lvl1pPr algn="r" fontAlgn="auto">
              <a:spcBef>
                <a:spcPts val="0"/>
              </a:spcBef>
              <a:spcAft>
                <a:spcPts val="0"/>
              </a:spcAft>
              <a:defRPr sz="1600">
                <a:solidFill>
                  <a:schemeClr val="tx1"/>
                </a:solidFill>
                <a:latin typeface="Arial" pitchFamily="34" charset="0"/>
                <a:cs typeface="Arial" pitchFamily="34" charset="0"/>
              </a:defRPr>
            </a:lvl1pPr>
          </a:lstStyle>
          <a:p>
            <a:pPr>
              <a:defRPr/>
            </a:pPr>
            <a:fld id="{3FF996B9-476A-4E16-989B-AD33045C9FD2}" type="slidenum">
              <a:rPr lang="pl-PL">
                <a:solidFill>
                  <a:prstClr val="black"/>
                </a:solidFill>
              </a:rPr>
              <a:pPr>
                <a:defRPr/>
              </a:pPr>
              <a:t>‹#›</a:t>
            </a:fld>
            <a:endParaRPr lang="pl-PL" dirty="0">
              <a:solidFill>
                <a:prstClr val="black"/>
              </a:solidFill>
            </a:endParaRPr>
          </a:p>
        </p:txBody>
      </p:sp>
      <p:grpSp>
        <p:nvGrpSpPr>
          <p:cNvPr id="12" name="Grupa 11"/>
          <p:cNvGrpSpPr/>
          <p:nvPr/>
        </p:nvGrpSpPr>
        <p:grpSpPr>
          <a:xfrm>
            <a:off x="0" y="5978755"/>
            <a:ext cx="9144000" cy="906629"/>
            <a:chOff x="0" y="5978755"/>
            <a:chExt cx="9144000" cy="906629"/>
          </a:xfrm>
        </p:grpSpPr>
        <p:pic>
          <p:nvPicPr>
            <p:cNvPr id="15" name="Obraz 1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0" y="5978755"/>
              <a:ext cx="9144000" cy="906629"/>
            </a:xfrm>
            <a:prstGeom prst="rect">
              <a:avLst/>
            </a:prstGeom>
          </p:spPr>
        </p:pic>
        <p:pic>
          <p:nvPicPr>
            <p:cNvPr id="1033"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35696" y="6093296"/>
              <a:ext cx="2194208" cy="74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29904" y="6021288"/>
              <a:ext cx="131445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Obraz 1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139952" y="6216045"/>
              <a:ext cx="1975076" cy="432048"/>
            </a:xfrm>
            <a:prstGeom prst="rect">
              <a:avLst/>
            </a:prstGeom>
          </p:spPr>
        </p:pic>
      </p:grpSp>
    </p:spTree>
    <p:extLst>
      <p:ext uri="{BB962C8B-B14F-4D97-AF65-F5344CB8AC3E}">
        <p14:creationId xmlns:p14="http://schemas.microsoft.com/office/powerpoint/2010/main" val="341535617"/>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Lst>
  <p:hf hdr="0" ftr="0" dt="0"/>
  <p:txStyles>
    <p:titleStyle>
      <a:lvl1pPr algn="l" rtl="0" eaLnBrk="1" fontAlgn="base" hangingPunct="1">
        <a:spcBef>
          <a:spcPct val="0"/>
        </a:spcBef>
        <a:spcAft>
          <a:spcPct val="0"/>
        </a:spcAft>
        <a:defRPr kern="1200" cap="all">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a:solidFill>
            <a:schemeClr val="tx1"/>
          </a:solidFill>
          <a:latin typeface="Arial" charset="0"/>
          <a:cs typeface="Arial" charset="0"/>
        </a:defRPr>
      </a:lvl2pPr>
      <a:lvl3pPr algn="l" rtl="0" eaLnBrk="1" fontAlgn="base" hangingPunct="1">
        <a:spcBef>
          <a:spcPct val="0"/>
        </a:spcBef>
        <a:spcAft>
          <a:spcPct val="0"/>
        </a:spcAft>
        <a:defRPr>
          <a:solidFill>
            <a:schemeClr val="tx1"/>
          </a:solidFill>
          <a:latin typeface="Arial" charset="0"/>
          <a:cs typeface="Arial" charset="0"/>
        </a:defRPr>
      </a:lvl3pPr>
      <a:lvl4pPr algn="l" rtl="0" eaLnBrk="1" fontAlgn="base" hangingPunct="1">
        <a:spcBef>
          <a:spcPct val="0"/>
        </a:spcBef>
        <a:spcAft>
          <a:spcPct val="0"/>
        </a:spcAft>
        <a:defRPr>
          <a:solidFill>
            <a:schemeClr val="tx1"/>
          </a:solidFill>
          <a:latin typeface="Arial" charset="0"/>
          <a:cs typeface="Arial" charset="0"/>
        </a:defRPr>
      </a:lvl4pPr>
      <a:lvl5pPr algn="l" rtl="0" eaLnBrk="1" fontAlgn="base" hangingPunct="1">
        <a:spcBef>
          <a:spcPct val="0"/>
        </a:spcBef>
        <a:spcAft>
          <a:spcPct val="0"/>
        </a:spcAft>
        <a:defRPr>
          <a:solidFill>
            <a:schemeClr val="tx1"/>
          </a:solidFill>
          <a:latin typeface="Arial" charset="0"/>
          <a:cs typeface="Arial" charset="0"/>
        </a:defRPr>
      </a:lvl5pPr>
      <a:lvl6pPr marL="457200" algn="l" rtl="0" eaLnBrk="1" fontAlgn="base" hangingPunct="1">
        <a:spcBef>
          <a:spcPct val="0"/>
        </a:spcBef>
        <a:spcAft>
          <a:spcPct val="0"/>
        </a:spcAft>
        <a:defRPr>
          <a:solidFill>
            <a:schemeClr val="tx1"/>
          </a:solidFill>
          <a:latin typeface="Arial" charset="0"/>
          <a:cs typeface="Arial" charset="0"/>
        </a:defRPr>
      </a:lvl6pPr>
      <a:lvl7pPr marL="914400" algn="l" rtl="0" eaLnBrk="1" fontAlgn="base" hangingPunct="1">
        <a:spcBef>
          <a:spcPct val="0"/>
        </a:spcBef>
        <a:spcAft>
          <a:spcPct val="0"/>
        </a:spcAft>
        <a:defRPr>
          <a:solidFill>
            <a:schemeClr val="tx1"/>
          </a:solidFill>
          <a:latin typeface="Arial" charset="0"/>
          <a:cs typeface="Arial" charset="0"/>
        </a:defRPr>
      </a:lvl7pPr>
      <a:lvl8pPr marL="1371600" algn="l" rtl="0" eaLnBrk="1" fontAlgn="base" hangingPunct="1">
        <a:spcBef>
          <a:spcPct val="0"/>
        </a:spcBef>
        <a:spcAft>
          <a:spcPct val="0"/>
        </a:spcAft>
        <a:defRPr>
          <a:solidFill>
            <a:schemeClr val="tx1"/>
          </a:solidFill>
          <a:latin typeface="Arial" charset="0"/>
          <a:cs typeface="Arial" charset="0"/>
        </a:defRPr>
      </a:lvl8pPr>
      <a:lvl9pPr marL="1828800" algn="l" rtl="0" eaLnBrk="1" fontAlgn="base" hangingPunct="1">
        <a:spcBef>
          <a:spcPct val="0"/>
        </a:spcBef>
        <a:spcAft>
          <a:spcPct val="0"/>
        </a:spcAft>
        <a:defRPr>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Wingdings" pitchFamily="2" charset="2"/>
        <a:buChar char="§"/>
        <a:defRPr sz="16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Wingdings" pitchFamily="2" charset="2"/>
        <a:buChar char="§"/>
        <a:defRPr sz="16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rgbClr val="FBAA29"/>
        </a:buClr>
        <a:buFont typeface="Wingdings" pitchFamily="2" charset="2"/>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4business4you.com/biznes/zarzadzanie_strategiczne/scenariusze-stanow-otoczenia/"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23529" y="3808413"/>
            <a:ext cx="8363272" cy="1564803"/>
          </a:xfrm>
        </p:spPr>
        <p:txBody>
          <a:bodyPr>
            <a:noAutofit/>
          </a:bodyPr>
          <a:lstStyle/>
          <a:p>
            <a:pPr fontAlgn="auto">
              <a:spcAft>
                <a:spcPts val="0"/>
              </a:spcAft>
              <a:defRPr/>
            </a:pPr>
            <a:r>
              <a:rPr lang="pl-PL" sz="1400" dirty="0"/>
              <a:t>Projekt: </a:t>
            </a:r>
            <a:r>
              <a:rPr lang="pl-PL" sz="1400" b="1" dirty="0"/>
              <a:t>„LOGISTYKA STAWIA NA TECHNIKA – podnoszenie kwalifikacji zawodowych uczniów zawodu technik logistyk poprawiające ich zdolności </a:t>
            </a:r>
            <a:br>
              <a:rPr lang="pl-PL" sz="1400" b="1" dirty="0"/>
            </a:br>
            <a:r>
              <a:rPr lang="pl-PL" sz="1400" b="1" dirty="0"/>
              <a:t>do zdobycia zatrudnienia” </a:t>
            </a:r>
            <a:r>
              <a:rPr lang="pl-PL" sz="1400" dirty="0"/>
              <a:t/>
            </a:r>
            <a:br>
              <a:rPr lang="pl-PL" sz="1400" dirty="0"/>
            </a:br>
            <a:r>
              <a:rPr lang="pl-PL" sz="1400" dirty="0"/>
              <a:t/>
            </a:r>
            <a:br>
              <a:rPr lang="pl-PL" sz="1400" dirty="0"/>
            </a:br>
            <a:r>
              <a:rPr lang="pl-PL" sz="1400" dirty="0"/>
              <a:t>NUMER PROJEKTU: </a:t>
            </a:r>
            <a:r>
              <a:rPr lang="pl-PL" sz="1400" b="1" dirty="0"/>
              <a:t>RPWP.08.03.01-30-0052/16</a:t>
            </a:r>
          </a:p>
        </p:txBody>
      </p:sp>
    </p:spTree>
    <p:extLst>
      <p:ext uri="{BB962C8B-B14F-4D97-AF65-F5344CB8AC3E}">
        <p14:creationId xmlns:p14="http://schemas.microsoft.com/office/powerpoint/2010/main" val="910830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xmlns="" id="{2FEE566F-0E19-48FE-8C10-C72800362581}"/>
              </a:ext>
            </a:extLst>
          </p:cNvPr>
          <p:cNvSpPr>
            <a:spLocks noGrp="1"/>
          </p:cNvSpPr>
          <p:nvPr>
            <p:ph type="title"/>
          </p:nvPr>
        </p:nvSpPr>
        <p:spPr/>
        <p:txBody>
          <a:bodyPr/>
          <a:lstStyle/>
          <a:p>
            <a:pPr eaLnBrk="1" hangingPunct="1">
              <a:defRPr/>
            </a:pPr>
            <a:r>
              <a:rPr lang="pl-PL" dirty="0"/>
              <a:t>metodyka</a:t>
            </a:r>
          </a:p>
        </p:txBody>
      </p:sp>
      <p:sp>
        <p:nvSpPr>
          <p:cNvPr id="6" name="Symbol zastępczy zawartości 5">
            <a:extLst>
              <a:ext uri="{FF2B5EF4-FFF2-40B4-BE49-F238E27FC236}">
                <a16:creationId xmlns:a16="http://schemas.microsoft.com/office/drawing/2014/main" xmlns="" id="{2290CE8C-66AE-46F1-A434-3DAA6DE93593}"/>
              </a:ext>
            </a:extLst>
          </p:cNvPr>
          <p:cNvSpPr>
            <a:spLocks noGrp="1"/>
          </p:cNvSpPr>
          <p:nvPr>
            <p:ph sz="half" idx="1"/>
          </p:nvPr>
        </p:nvSpPr>
        <p:spPr/>
        <p:txBody>
          <a:bodyPr/>
          <a:lstStyle/>
          <a:p>
            <a:pPr algn="just" eaLnBrk="1" hangingPunct="1">
              <a:defRPr/>
            </a:pPr>
            <a:r>
              <a:rPr lang="pl-PL" sz="2000" dirty="0"/>
              <a:t>Określenie średniego wpływu poszczególnych obszarów w każdym ze scenariuszy</a:t>
            </a:r>
          </a:p>
          <a:p>
            <a:pPr algn="just" eaLnBrk="1" hangingPunct="1">
              <a:defRPr/>
            </a:pPr>
            <a:r>
              <a:rPr lang="pl-PL" sz="2000" dirty="0"/>
              <a:t>Graficzna prezentacja scenariuszy</a:t>
            </a:r>
          </a:p>
          <a:p>
            <a:pPr algn="just" eaLnBrk="1" hangingPunct="1">
              <a:defRPr/>
            </a:pPr>
            <a:r>
              <a:rPr lang="pl-PL" sz="2000" dirty="0"/>
              <a:t>Na osi X nanosi się oceny (-5; 5)</a:t>
            </a:r>
          </a:p>
          <a:p>
            <a:pPr algn="just" eaLnBrk="1" hangingPunct="1">
              <a:defRPr/>
            </a:pPr>
            <a:r>
              <a:rPr lang="pl-PL" sz="2000" dirty="0"/>
              <a:t>Na osi Y pojawiają się poszczególne strefy</a:t>
            </a:r>
          </a:p>
          <a:p>
            <a:pPr algn="just" eaLnBrk="1" hangingPunct="1">
              <a:defRPr/>
            </a:pPr>
            <a:r>
              <a:rPr lang="pl-PL" sz="2000" dirty="0"/>
              <a:t>Umieszczenie średniego wpływu na wykresie</a:t>
            </a:r>
          </a:p>
          <a:p>
            <a:pPr algn="just" eaLnBrk="1" hangingPunct="1">
              <a:defRPr/>
            </a:pPr>
            <a:endParaRPr lang="pl-PL" sz="2000" dirty="0"/>
          </a:p>
          <a:p>
            <a:pPr algn="just" eaLnBrk="1" hangingPunct="1">
              <a:defRPr/>
            </a:pPr>
            <a:endParaRPr lang="pl-PL" sz="2000" dirty="0"/>
          </a:p>
          <a:p>
            <a:pPr marL="0" indent="0" algn="just" eaLnBrk="1" hangingPunct="1">
              <a:buFont typeface="Wingdings" panose="05000000000000000000" pitchFamily="2" charset="2"/>
              <a:buNone/>
              <a:defRPr/>
            </a:pPr>
            <a:r>
              <a:rPr lang="pl-PL" sz="800" dirty="0" smtClean="0">
                <a:hlinkClick r:id="rId2"/>
              </a:rPr>
              <a:t>https</a:t>
            </a:r>
            <a:r>
              <a:rPr lang="pl-PL" sz="800" dirty="0">
                <a:hlinkClick r:id="rId2"/>
              </a:rPr>
              <a:t>://4business4you.com/biznes/zarzadzanie_strategiczne/scenariusze-stanow-otoczenia</a:t>
            </a:r>
            <a:r>
              <a:rPr lang="pl-PL" sz="800" dirty="0" smtClean="0">
                <a:hlinkClick r:id="rId2"/>
              </a:rPr>
              <a:t>/</a:t>
            </a:r>
            <a:r>
              <a:rPr lang="pl-PL" sz="800" dirty="0" smtClean="0"/>
              <a:t>, data dostępu 16.04.2013</a:t>
            </a:r>
            <a:endParaRPr lang="pl-PL" sz="800" dirty="0"/>
          </a:p>
          <a:p>
            <a:pPr algn="just" eaLnBrk="1" hangingPunct="1">
              <a:defRPr/>
            </a:pPr>
            <a:endParaRPr lang="pl-PL" sz="2000" dirty="0"/>
          </a:p>
        </p:txBody>
      </p:sp>
      <p:pic>
        <p:nvPicPr>
          <p:cNvPr id="12292" name="Symbol zastępczy zawartości 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1667026"/>
            <a:ext cx="4276725" cy="4392311"/>
          </a:xfrm>
        </p:spPr>
      </p:pic>
      <p:sp>
        <p:nvSpPr>
          <p:cNvPr id="12293" name="Symbol zastępczy numeru slajdu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BD62649-3DC3-4CB7-8E8C-0C5430750468}" type="slidenum">
              <a:rPr lang="pl-PL" altLang="pl-PL"/>
              <a:pPr/>
              <a:t>10</a:t>
            </a:fld>
            <a:endParaRPr lang="pl-PL" altLang="pl-PL"/>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xmlns="" id="{55890361-60B9-4E59-A560-E283832B6AA5}"/>
              </a:ext>
            </a:extLst>
          </p:cNvPr>
          <p:cNvSpPr>
            <a:spLocks noGrp="1"/>
          </p:cNvSpPr>
          <p:nvPr>
            <p:ph type="title"/>
          </p:nvPr>
        </p:nvSpPr>
        <p:spPr/>
        <p:txBody>
          <a:bodyPr/>
          <a:lstStyle/>
          <a:p>
            <a:pPr eaLnBrk="1" hangingPunct="1">
              <a:defRPr/>
            </a:pPr>
            <a:r>
              <a:rPr lang="pl-PL" dirty="0"/>
              <a:t>metodyka</a:t>
            </a:r>
          </a:p>
        </p:txBody>
      </p:sp>
      <p:sp>
        <p:nvSpPr>
          <p:cNvPr id="13315" name="Symbol zastępczy zawartości 6"/>
          <p:cNvSpPr>
            <a:spLocks noGrp="1"/>
          </p:cNvSpPr>
          <p:nvPr>
            <p:ph idx="1"/>
          </p:nvPr>
        </p:nvSpPr>
        <p:spPr/>
        <p:txBody>
          <a:bodyPr/>
          <a:lstStyle/>
          <a:p>
            <a:pPr algn="just" eaLnBrk="1" hangingPunct="1"/>
            <a:r>
              <a:rPr lang="pl-PL" altLang="pl-PL" sz="2000" dirty="0" smtClean="0"/>
              <a:t>Analiza wyników:</a:t>
            </a:r>
          </a:p>
          <a:p>
            <a:pPr lvl="1" algn="just" eaLnBrk="1" hangingPunct="1"/>
            <a:r>
              <a:rPr lang="pl-PL" altLang="pl-PL" sz="2000" dirty="0" smtClean="0"/>
              <a:t>Im większa rozpiętość między </a:t>
            </a:r>
            <a:r>
              <a:rPr lang="pl-PL" altLang="pl-PL" sz="2000" dirty="0" smtClean="0"/>
              <a:t>scenariuszem </a:t>
            </a:r>
            <a:r>
              <a:rPr lang="pl-PL" altLang="pl-PL" sz="2000" dirty="0" smtClean="0"/>
              <a:t>optymistycznym </a:t>
            </a:r>
            <a:r>
              <a:rPr lang="pl-PL" altLang="pl-PL" sz="2000" dirty="0" smtClean="0"/>
              <a:t/>
            </a:r>
            <a:br>
              <a:rPr lang="pl-PL" altLang="pl-PL" sz="2000" dirty="0" smtClean="0"/>
            </a:br>
            <a:r>
              <a:rPr lang="pl-PL" altLang="pl-PL" sz="2000" dirty="0" smtClean="0"/>
              <a:t>a scenariuszem </a:t>
            </a:r>
            <a:r>
              <a:rPr lang="pl-PL" altLang="pl-PL" sz="2000" dirty="0" smtClean="0"/>
              <a:t>pesymistycznym w poszczególnych sferach, tym bardziej burzliwa jest ta sfera – trzeba więc poświęcić większą uwagę.</a:t>
            </a:r>
          </a:p>
          <a:p>
            <a:pPr lvl="1" algn="just" eaLnBrk="1" hangingPunct="1"/>
            <a:r>
              <a:rPr lang="pl-PL" altLang="pl-PL" sz="2000" dirty="0" smtClean="0"/>
              <a:t>Im większa rozpiętość w </a:t>
            </a:r>
            <a:r>
              <a:rPr lang="pl-PL" altLang="pl-PL" sz="2000" dirty="0" smtClean="0"/>
              <a:t>scenariuszu </a:t>
            </a:r>
            <a:r>
              <a:rPr lang="pl-PL" altLang="pl-PL" sz="2000" dirty="0" smtClean="0"/>
              <a:t>prawdopodobnym, tym większa niejednorodność w danej strefie.</a:t>
            </a:r>
          </a:p>
          <a:p>
            <a:pPr lvl="1" algn="just" eaLnBrk="1" hangingPunct="1"/>
            <a:r>
              <a:rPr lang="pl-PL" altLang="pl-PL" sz="2000" dirty="0" smtClean="0"/>
              <a:t>Wyznaczenie w </a:t>
            </a:r>
            <a:r>
              <a:rPr lang="pl-PL" altLang="pl-PL" sz="2000" dirty="0" smtClean="0"/>
              <a:t>scenariuszu </a:t>
            </a:r>
            <a:r>
              <a:rPr lang="pl-PL" altLang="pl-PL" sz="2000" dirty="0" smtClean="0"/>
              <a:t>prawdopodobnym tych czynników, które mają największy wpływ (negatywny i pozytywny) </a:t>
            </a:r>
            <a:r>
              <a:rPr lang="pl-PL" altLang="pl-PL" sz="2000" dirty="0" smtClean="0"/>
              <a:t/>
            </a:r>
            <a:br>
              <a:rPr lang="pl-PL" altLang="pl-PL" sz="2000" dirty="0" smtClean="0"/>
            </a:br>
            <a:r>
              <a:rPr lang="pl-PL" altLang="pl-PL" sz="2000" dirty="0" smtClean="0"/>
              <a:t>i </a:t>
            </a:r>
            <a:r>
              <a:rPr lang="pl-PL" altLang="pl-PL" sz="2000" dirty="0" smtClean="0"/>
              <a:t>uwzględnienie ich w strategii.</a:t>
            </a:r>
          </a:p>
          <a:p>
            <a:pPr algn="just" eaLnBrk="1" hangingPunct="1"/>
            <a:endParaRPr lang="pl-PL" altLang="pl-PL" sz="2000" dirty="0" smtClean="0"/>
          </a:p>
        </p:txBody>
      </p:sp>
      <p:sp>
        <p:nvSpPr>
          <p:cNvPr id="13316" name="Symbol zastępczy numeru slajdu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E806AA6-9217-4ADF-9F7F-88E00FBDA034}" type="slidenum">
              <a:rPr lang="pl-PL" altLang="pl-PL"/>
              <a:pPr/>
              <a:t>11</a:t>
            </a:fld>
            <a:endParaRPr lang="pl-PL" altLang="pl-PL"/>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Przykład – przedsiębiorstwo logistyczne</a:t>
            </a:r>
            <a:endParaRPr lang="pl-PL" dirty="0"/>
          </a:p>
        </p:txBody>
      </p:sp>
      <p:sp>
        <p:nvSpPr>
          <p:cNvPr id="3" name="Symbol zastępczy zawartości 2"/>
          <p:cNvSpPr>
            <a:spLocks noGrp="1"/>
          </p:cNvSpPr>
          <p:nvPr>
            <p:ph idx="1"/>
          </p:nvPr>
        </p:nvSpPr>
        <p:spPr/>
        <p:txBody>
          <a:bodyPr/>
          <a:lstStyle/>
          <a:p>
            <a:pPr>
              <a:buFont typeface="+mj-lt"/>
              <a:buAutoNum type="arabicPeriod"/>
            </a:pPr>
            <a:r>
              <a:rPr lang="pl-PL" dirty="0" smtClean="0"/>
              <a:t>Ustalenie czynników otoczenia dalszego</a:t>
            </a:r>
          </a:p>
          <a:p>
            <a:pPr marL="0" indent="0">
              <a:buNone/>
            </a:pPr>
            <a:endParaRPr lang="pl-PL" dirty="0"/>
          </a:p>
        </p:txBody>
      </p:sp>
      <p:sp>
        <p:nvSpPr>
          <p:cNvPr id="4" name="Symbol zastępczy numeru slajdu 3"/>
          <p:cNvSpPr>
            <a:spLocks noGrp="1"/>
          </p:cNvSpPr>
          <p:nvPr>
            <p:ph type="sldNum" sz="quarter" idx="12"/>
          </p:nvPr>
        </p:nvSpPr>
        <p:spPr/>
        <p:txBody>
          <a:bodyPr/>
          <a:lstStyle/>
          <a:p>
            <a:pPr>
              <a:defRPr/>
            </a:pPr>
            <a:fld id="{D7B48ABC-0ED3-4F64-8169-48F664C0E0AC}" type="slidenum">
              <a:rPr lang="pl-PL" altLang="pl-PL" smtClean="0"/>
              <a:pPr>
                <a:defRPr/>
              </a:pPr>
              <a:t>12</a:t>
            </a:fld>
            <a:endParaRPr lang="pl-PL" altLang="pl-PL"/>
          </a:p>
        </p:txBody>
      </p:sp>
      <p:graphicFrame>
        <p:nvGraphicFramePr>
          <p:cNvPr id="5" name="Tabela 4"/>
          <p:cNvGraphicFramePr>
            <a:graphicFrameLocks noGrp="1"/>
          </p:cNvGraphicFramePr>
          <p:nvPr>
            <p:extLst>
              <p:ext uri="{D42A27DB-BD31-4B8C-83A1-F6EECF244321}">
                <p14:modId xmlns:p14="http://schemas.microsoft.com/office/powerpoint/2010/main" val="1120098149"/>
              </p:ext>
            </p:extLst>
          </p:nvPr>
        </p:nvGraphicFramePr>
        <p:xfrm>
          <a:off x="251520" y="1988840"/>
          <a:ext cx="7200800" cy="3963891"/>
        </p:xfrm>
        <a:graphic>
          <a:graphicData uri="http://schemas.openxmlformats.org/drawingml/2006/table">
            <a:tbl>
              <a:tblPr firstRow="1" bandRow="1">
                <a:tableStyleId>{5940675A-B579-460E-94D1-54222C63F5DA}</a:tableStyleId>
              </a:tblPr>
              <a:tblGrid>
                <a:gridCol w="7200800"/>
              </a:tblGrid>
              <a:tr h="321561">
                <a:tc>
                  <a:txBody>
                    <a:bodyPr/>
                    <a:lstStyle/>
                    <a:p>
                      <a:pPr algn="ctr"/>
                      <a:r>
                        <a:rPr lang="pl-PL" sz="1100" b="1" dirty="0" smtClean="0">
                          <a:latin typeface="Arial" panose="020B0604020202020204" pitchFamily="34" charset="0"/>
                          <a:cs typeface="Arial" panose="020B0604020202020204" pitchFamily="34" charset="0"/>
                        </a:rPr>
                        <a:t>Otoczenie </a:t>
                      </a:r>
                      <a:r>
                        <a:rPr lang="pl-PL" sz="1100" b="1" dirty="0" err="1" smtClean="0">
                          <a:latin typeface="Arial" panose="020B0604020202020204" pitchFamily="34" charset="0"/>
                          <a:cs typeface="Arial" panose="020B0604020202020204" pitchFamily="34" charset="0"/>
                        </a:rPr>
                        <a:t>polityczno</a:t>
                      </a:r>
                      <a:r>
                        <a:rPr lang="pl-PL" sz="1100" b="1" baseline="0" dirty="0" smtClean="0">
                          <a:latin typeface="Arial" panose="020B0604020202020204" pitchFamily="34" charset="0"/>
                          <a:cs typeface="Arial" panose="020B0604020202020204" pitchFamily="34" charset="0"/>
                        </a:rPr>
                        <a:t> - prawne</a:t>
                      </a:r>
                      <a:endParaRPr lang="pl-PL" sz="1100" b="1" dirty="0">
                        <a:latin typeface="Arial" panose="020B0604020202020204" pitchFamily="34" charset="0"/>
                        <a:cs typeface="Arial" panose="020B0604020202020204" pitchFamily="34" charset="0"/>
                      </a:endParaRPr>
                    </a:p>
                  </a:txBody>
                  <a:tcPr anchor="ctr"/>
                </a:tc>
              </a:tr>
              <a:tr h="321561">
                <a:tc>
                  <a:txBody>
                    <a:bodyPr/>
                    <a:lstStyle/>
                    <a:p>
                      <a:pPr marL="0" indent="0">
                        <a:buFont typeface="+mj-lt"/>
                        <a:buNone/>
                      </a:pPr>
                      <a:r>
                        <a:rPr lang="pl-PL" sz="1100" baseline="0" dirty="0" smtClean="0">
                          <a:latin typeface="Arial" panose="020B0604020202020204" pitchFamily="34" charset="0"/>
                          <a:cs typeface="Arial" panose="020B0604020202020204" pitchFamily="34" charset="0"/>
                        </a:rPr>
                        <a:t>„Pakiet Mobilności” – projekt Komisji Europejskiej dotyczący uproszczenia prawa transportowego.</a:t>
                      </a:r>
                      <a:endParaRPr lang="pl-PL" sz="1100" dirty="0" smtClean="0">
                        <a:latin typeface="Arial" panose="020B0604020202020204" pitchFamily="34" charset="0"/>
                        <a:cs typeface="Arial" panose="020B0604020202020204" pitchFamily="34" charset="0"/>
                      </a:endParaRPr>
                    </a:p>
                  </a:txBody>
                  <a:tcPr anchor="ctr"/>
                </a:tc>
              </a:tr>
              <a:tr h="321561">
                <a:tc>
                  <a:txBody>
                    <a:bodyPr/>
                    <a:lstStyle/>
                    <a:p>
                      <a:pPr marL="0" indent="0">
                        <a:buFont typeface="+mj-lt"/>
                        <a:buNone/>
                      </a:pPr>
                      <a:r>
                        <a:rPr lang="pl-PL" sz="1100" dirty="0" smtClean="0">
                          <a:latin typeface="Arial" panose="020B0604020202020204" pitchFamily="34" charset="0"/>
                          <a:cs typeface="Arial" panose="020B0604020202020204" pitchFamily="34" charset="0"/>
                        </a:rPr>
                        <a:t>Regulacje prawne</a:t>
                      </a:r>
                      <a:r>
                        <a:rPr lang="pl-PL" sz="1100" baseline="0" dirty="0" smtClean="0">
                          <a:latin typeface="Arial" panose="020B0604020202020204" pitchFamily="34" charset="0"/>
                          <a:cs typeface="Arial" panose="020B0604020202020204" pitchFamily="34" charset="0"/>
                        </a:rPr>
                        <a:t> </a:t>
                      </a:r>
                      <a:r>
                        <a:rPr lang="pl-PL" sz="1100" dirty="0" smtClean="0">
                          <a:latin typeface="Arial" panose="020B0604020202020204" pitchFamily="34" charset="0"/>
                          <a:cs typeface="Arial" panose="020B0604020202020204" pitchFamily="34" charset="0"/>
                        </a:rPr>
                        <a:t>dotyczące</a:t>
                      </a:r>
                      <a:r>
                        <a:rPr lang="pl-PL" sz="1100" baseline="0" dirty="0" smtClean="0">
                          <a:latin typeface="Arial" panose="020B0604020202020204" pitchFamily="34" charset="0"/>
                          <a:cs typeface="Arial" panose="020B0604020202020204" pitchFamily="34" charset="0"/>
                        </a:rPr>
                        <a:t> </a:t>
                      </a:r>
                      <a:r>
                        <a:rPr lang="pl-PL" sz="1100" dirty="0" smtClean="0">
                          <a:latin typeface="Arial" panose="020B0604020202020204" pitchFamily="34" charset="0"/>
                          <a:cs typeface="Arial" panose="020B0604020202020204" pitchFamily="34" charset="0"/>
                        </a:rPr>
                        <a:t>norm emisji spalin</a:t>
                      </a:r>
                      <a:endParaRPr lang="pl-PL" sz="1100" dirty="0">
                        <a:latin typeface="Arial" panose="020B0604020202020204" pitchFamily="34" charset="0"/>
                        <a:cs typeface="Arial" panose="020B0604020202020204" pitchFamily="34" charset="0"/>
                      </a:endParaRPr>
                    </a:p>
                  </a:txBody>
                  <a:tcPr anchor="ctr"/>
                </a:tc>
              </a:tr>
              <a:tr h="321561">
                <a:tc>
                  <a:txBody>
                    <a:bodyPr/>
                    <a:lstStyle/>
                    <a:p>
                      <a:pPr algn="ctr"/>
                      <a:r>
                        <a:rPr lang="pl-PL" sz="1100" b="1" dirty="0" smtClean="0">
                          <a:latin typeface="Arial" panose="020B0604020202020204" pitchFamily="34" charset="0"/>
                          <a:cs typeface="Arial" panose="020B0604020202020204" pitchFamily="34" charset="0"/>
                        </a:rPr>
                        <a:t>Otoczenie</a:t>
                      </a:r>
                      <a:r>
                        <a:rPr lang="pl-PL" sz="1100" b="1" baseline="0" dirty="0" smtClean="0">
                          <a:latin typeface="Arial" panose="020B0604020202020204" pitchFamily="34" charset="0"/>
                          <a:cs typeface="Arial" panose="020B0604020202020204" pitchFamily="34" charset="0"/>
                        </a:rPr>
                        <a:t> </a:t>
                      </a:r>
                      <a:r>
                        <a:rPr lang="pl-PL" sz="1100" b="1" baseline="0" dirty="0" err="1" smtClean="0">
                          <a:latin typeface="Arial" panose="020B0604020202020204" pitchFamily="34" charset="0"/>
                          <a:cs typeface="Arial" panose="020B0604020202020204" pitchFamily="34" charset="0"/>
                        </a:rPr>
                        <a:t>społeczno</a:t>
                      </a:r>
                      <a:r>
                        <a:rPr lang="pl-PL" sz="1100" b="1" baseline="0" dirty="0" smtClean="0">
                          <a:latin typeface="Arial" panose="020B0604020202020204" pitchFamily="34" charset="0"/>
                          <a:cs typeface="Arial" panose="020B0604020202020204" pitchFamily="34" charset="0"/>
                        </a:rPr>
                        <a:t> – kulturowe</a:t>
                      </a:r>
                      <a:endParaRPr lang="pl-PL" sz="1100" b="1" dirty="0">
                        <a:latin typeface="Arial" panose="020B0604020202020204" pitchFamily="34" charset="0"/>
                        <a:cs typeface="Arial" panose="020B0604020202020204" pitchFamily="34" charset="0"/>
                      </a:endParaRPr>
                    </a:p>
                  </a:txBody>
                  <a:tcPr anchor="ctr"/>
                </a:tc>
              </a:tr>
              <a:tr h="321561">
                <a:tc>
                  <a:txBody>
                    <a:bodyPr/>
                    <a:lstStyle/>
                    <a:p>
                      <a:pPr marL="0" indent="0">
                        <a:buFont typeface="+mj-lt"/>
                        <a:buNone/>
                      </a:pPr>
                      <a:r>
                        <a:rPr lang="pl-PL" sz="1100" baseline="0" dirty="0" smtClean="0">
                          <a:latin typeface="Arial" panose="020B0604020202020204" pitchFamily="34" charset="0"/>
                          <a:cs typeface="Arial" panose="020B0604020202020204" pitchFamily="34" charset="0"/>
                        </a:rPr>
                        <a:t>Liczba pracowników na rynku pracy w branży TSL</a:t>
                      </a:r>
                      <a:endParaRPr lang="pl-PL" sz="1100" dirty="0" smtClean="0">
                        <a:latin typeface="Arial" panose="020B0604020202020204" pitchFamily="34" charset="0"/>
                        <a:cs typeface="Arial" panose="020B0604020202020204" pitchFamily="34" charset="0"/>
                      </a:endParaRPr>
                    </a:p>
                  </a:txBody>
                  <a:tcPr anchor="ctr"/>
                </a:tc>
              </a:tr>
              <a:tr h="321561">
                <a:tc>
                  <a:txBody>
                    <a:bodyPr/>
                    <a:lstStyle/>
                    <a:p>
                      <a:r>
                        <a:rPr lang="pl-PL" sz="1100" baseline="0" dirty="0" smtClean="0">
                          <a:latin typeface="Arial" panose="020B0604020202020204" pitchFamily="34" charset="0"/>
                          <a:cs typeface="Arial" panose="020B0604020202020204" pitchFamily="34" charset="0"/>
                        </a:rPr>
                        <a:t>Jakość wykształcenia w branży TSL</a:t>
                      </a:r>
                      <a:endParaRPr lang="pl-PL" sz="1100" dirty="0">
                        <a:latin typeface="Arial" panose="020B0604020202020204" pitchFamily="34" charset="0"/>
                        <a:cs typeface="Arial" panose="020B0604020202020204" pitchFamily="34" charset="0"/>
                      </a:endParaRPr>
                    </a:p>
                  </a:txBody>
                  <a:tcPr anchor="ctr"/>
                </a:tc>
              </a:tr>
              <a:tr h="321561">
                <a:tc>
                  <a:txBody>
                    <a:bodyPr/>
                    <a:lstStyle/>
                    <a:p>
                      <a:pPr algn="ctr"/>
                      <a:r>
                        <a:rPr lang="pl-PL" sz="1100" b="1" dirty="0" smtClean="0">
                          <a:latin typeface="Arial" panose="020B0604020202020204" pitchFamily="34" charset="0"/>
                          <a:cs typeface="Arial" panose="020B0604020202020204" pitchFamily="34" charset="0"/>
                        </a:rPr>
                        <a:t>Otoczenie ekonomiczne</a:t>
                      </a:r>
                      <a:endParaRPr lang="pl-PL" sz="1100" b="1" dirty="0">
                        <a:latin typeface="Arial" panose="020B0604020202020204" pitchFamily="34" charset="0"/>
                        <a:cs typeface="Arial" panose="020B0604020202020204" pitchFamily="34" charset="0"/>
                      </a:endParaRPr>
                    </a:p>
                  </a:txBody>
                  <a:tcPr anchor="ctr"/>
                </a:tc>
              </a:tr>
              <a:tr h="321561">
                <a:tc>
                  <a:txBody>
                    <a:bodyPr/>
                    <a:lstStyle/>
                    <a:p>
                      <a:r>
                        <a:rPr lang="pl-PL" sz="1100" dirty="0" smtClean="0">
                          <a:latin typeface="Arial" panose="020B0604020202020204" pitchFamily="34" charset="0"/>
                          <a:cs typeface="Arial" panose="020B0604020202020204" pitchFamily="34" charset="0"/>
                        </a:rPr>
                        <a:t>Koszty inwestycji,</a:t>
                      </a:r>
                      <a:r>
                        <a:rPr lang="pl-PL" sz="1100" baseline="0" dirty="0" smtClean="0">
                          <a:latin typeface="Arial" panose="020B0604020202020204" pitchFamily="34" charset="0"/>
                          <a:cs typeface="Arial" panose="020B0604020202020204" pitchFamily="34" charset="0"/>
                        </a:rPr>
                        <a:t> związane z </a:t>
                      </a:r>
                      <a:r>
                        <a:rPr lang="pl-PL" sz="1100" dirty="0" smtClean="0">
                          <a:latin typeface="Arial" panose="020B0604020202020204" pitchFamily="34" charset="0"/>
                          <a:cs typeface="Arial" panose="020B0604020202020204" pitchFamily="34" charset="0"/>
                        </a:rPr>
                        <a:t>wzrostem cen gruntów, kosztów materiałów budowlanych oraz wykonawstwa</a:t>
                      </a:r>
                      <a:endParaRPr lang="pl-PL" sz="1100" dirty="0">
                        <a:latin typeface="Arial" panose="020B0604020202020204" pitchFamily="34" charset="0"/>
                        <a:cs typeface="Arial" panose="020B0604020202020204" pitchFamily="34" charset="0"/>
                      </a:endParaRPr>
                    </a:p>
                  </a:txBody>
                  <a:tcPr anchor="ctr"/>
                </a:tc>
              </a:tr>
              <a:tr h="321561">
                <a:tc>
                  <a:txBody>
                    <a:bodyPr/>
                    <a:lstStyle/>
                    <a:p>
                      <a:r>
                        <a:rPr lang="pl-PL" sz="1100" dirty="0" smtClean="0">
                          <a:latin typeface="Arial" panose="020B0604020202020204" pitchFamily="34" charset="0"/>
                          <a:cs typeface="Arial" panose="020B0604020202020204" pitchFamily="34" charset="0"/>
                        </a:rPr>
                        <a:t>Budżet</a:t>
                      </a:r>
                      <a:r>
                        <a:rPr lang="pl-PL" sz="1100" baseline="0" dirty="0" smtClean="0">
                          <a:latin typeface="Arial" panose="020B0604020202020204" pitchFamily="34" charset="0"/>
                          <a:cs typeface="Arial" panose="020B0604020202020204" pitchFamily="34" charset="0"/>
                        </a:rPr>
                        <a:t> gospodarstw domowych</a:t>
                      </a:r>
                      <a:endParaRPr lang="pl-PL" sz="1100" dirty="0">
                        <a:latin typeface="Arial" panose="020B0604020202020204" pitchFamily="34" charset="0"/>
                        <a:cs typeface="Arial" panose="020B0604020202020204" pitchFamily="34" charset="0"/>
                      </a:endParaRPr>
                    </a:p>
                  </a:txBody>
                  <a:tcPr anchor="ctr"/>
                </a:tc>
              </a:tr>
              <a:tr h="422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b="1" dirty="0" smtClean="0">
                          <a:latin typeface="Arial" panose="020B0604020202020204" pitchFamily="34" charset="0"/>
                          <a:cs typeface="Arial" panose="020B0604020202020204" pitchFamily="34" charset="0"/>
                        </a:rPr>
                        <a:t>Otoczenie technologiczne</a:t>
                      </a:r>
                    </a:p>
                    <a:p>
                      <a:endParaRPr lang="pl-PL" sz="1100" dirty="0">
                        <a:latin typeface="Arial" panose="020B0604020202020204" pitchFamily="34" charset="0"/>
                        <a:cs typeface="Arial" panose="020B0604020202020204" pitchFamily="34" charset="0"/>
                      </a:endParaRPr>
                    </a:p>
                  </a:txBody>
                  <a:tcPr anchor="ctr"/>
                </a:tc>
              </a:tr>
              <a:tr h="321561">
                <a:tc>
                  <a:txBody>
                    <a:bodyPr/>
                    <a:lstStyle/>
                    <a:p>
                      <a:r>
                        <a:rPr lang="pl-PL" sz="1100" dirty="0" smtClean="0">
                          <a:latin typeface="Arial" panose="020B0604020202020204" pitchFamily="34" charset="0"/>
                          <a:cs typeface="Arial" panose="020B0604020202020204" pitchFamily="34" charset="0"/>
                        </a:rPr>
                        <a:t>Automatyzacja</a:t>
                      </a:r>
                      <a:r>
                        <a:rPr lang="pl-PL" sz="1100" baseline="0" dirty="0" smtClean="0">
                          <a:latin typeface="Arial" panose="020B0604020202020204" pitchFamily="34" charset="0"/>
                          <a:cs typeface="Arial" panose="020B0604020202020204" pitchFamily="34" charset="0"/>
                        </a:rPr>
                        <a:t> procesów logistycznych</a:t>
                      </a:r>
                      <a:endParaRPr lang="pl-PL" sz="1100" dirty="0">
                        <a:latin typeface="Arial" panose="020B0604020202020204" pitchFamily="34" charset="0"/>
                        <a:cs typeface="Arial" panose="020B0604020202020204" pitchFamily="34" charset="0"/>
                      </a:endParaRPr>
                    </a:p>
                  </a:txBody>
                  <a:tcPr anchor="ctr"/>
                </a:tc>
              </a:tr>
              <a:tr h="321561">
                <a:tc>
                  <a:txBody>
                    <a:bodyPr/>
                    <a:lstStyle/>
                    <a:p>
                      <a:r>
                        <a:rPr lang="pl-PL" sz="1100" dirty="0" smtClean="0">
                          <a:latin typeface="Arial" panose="020B0604020202020204" pitchFamily="34" charset="0"/>
                          <a:cs typeface="Arial" panose="020B0604020202020204" pitchFamily="34" charset="0"/>
                        </a:rPr>
                        <a:t>Cyfryzacja społeczeństwa</a:t>
                      </a:r>
                      <a:endParaRPr lang="pl-PL" sz="11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1806517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Przykład – przedsiębiorstwo logistyczne</a:t>
            </a:r>
            <a:endParaRPr lang="pl-PL" dirty="0"/>
          </a:p>
        </p:txBody>
      </p:sp>
      <p:sp>
        <p:nvSpPr>
          <p:cNvPr id="3" name="Symbol zastępczy zawartości 2"/>
          <p:cNvSpPr>
            <a:spLocks noGrp="1"/>
          </p:cNvSpPr>
          <p:nvPr>
            <p:ph idx="1"/>
          </p:nvPr>
        </p:nvSpPr>
        <p:spPr/>
        <p:txBody>
          <a:bodyPr/>
          <a:lstStyle/>
          <a:p>
            <a:pPr>
              <a:buFont typeface="+mj-lt"/>
              <a:buAutoNum type="arabicPeriod" startAt="2"/>
            </a:pPr>
            <a:r>
              <a:rPr lang="pl-PL" dirty="0" smtClean="0"/>
              <a:t>Ustalenie prawdopodobieństwa wystąpienia i siły wpływu w ramach trzech trendów (wzrost wartości danego czynnika, jego spadek oraz stagnacja)</a:t>
            </a:r>
          </a:p>
          <a:p>
            <a:pPr marL="0" indent="0">
              <a:buNone/>
            </a:pPr>
            <a:endParaRPr lang="pl-PL" dirty="0"/>
          </a:p>
        </p:txBody>
      </p:sp>
      <p:sp>
        <p:nvSpPr>
          <p:cNvPr id="4" name="Symbol zastępczy numeru slajdu 3"/>
          <p:cNvSpPr>
            <a:spLocks noGrp="1"/>
          </p:cNvSpPr>
          <p:nvPr>
            <p:ph type="sldNum" sz="quarter" idx="12"/>
          </p:nvPr>
        </p:nvSpPr>
        <p:spPr/>
        <p:txBody>
          <a:bodyPr/>
          <a:lstStyle/>
          <a:p>
            <a:pPr>
              <a:defRPr/>
            </a:pPr>
            <a:fld id="{D7B48ABC-0ED3-4F64-8169-48F664C0E0AC}" type="slidenum">
              <a:rPr lang="pl-PL" altLang="pl-PL" smtClean="0"/>
              <a:pPr>
                <a:defRPr/>
              </a:pPr>
              <a:t>13</a:t>
            </a:fld>
            <a:endParaRPr lang="pl-PL" altLang="pl-PL"/>
          </a:p>
        </p:txBody>
      </p:sp>
      <p:graphicFrame>
        <p:nvGraphicFramePr>
          <p:cNvPr id="5" name="Tabela 4"/>
          <p:cNvGraphicFramePr>
            <a:graphicFrameLocks noGrp="1"/>
          </p:cNvGraphicFramePr>
          <p:nvPr>
            <p:extLst>
              <p:ext uri="{D42A27DB-BD31-4B8C-83A1-F6EECF244321}">
                <p14:modId xmlns:p14="http://schemas.microsoft.com/office/powerpoint/2010/main" val="1021289685"/>
              </p:ext>
            </p:extLst>
          </p:nvPr>
        </p:nvGraphicFramePr>
        <p:xfrm>
          <a:off x="251520" y="2181604"/>
          <a:ext cx="7776864" cy="3869434"/>
        </p:xfrm>
        <a:graphic>
          <a:graphicData uri="http://schemas.openxmlformats.org/drawingml/2006/table">
            <a:tbl>
              <a:tblPr firstRow="1" bandRow="1">
                <a:tableStyleId>{5940675A-B579-460E-94D1-54222C63F5DA}</a:tableStyleId>
              </a:tblPr>
              <a:tblGrid>
                <a:gridCol w="3528392"/>
                <a:gridCol w="1296144"/>
                <a:gridCol w="1224136"/>
                <a:gridCol w="1728192"/>
              </a:tblGrid>
              <a:tr h="304037">
                <a:tc>
                  <a:txBody>
                    <a:bodyPr/>
                    <a:lstStyle/>
                    <a:p>
                      <a:pPr algn="ctr"/>
                      <a:r>
                        <a:rPr lang="pl-PL" sz="1100" b="1" dirty="0" smtClean="0">
                          <a:latin typeface="Arial" panose="020B0604020202020204" pitchFamily="34" charset="0"/>
                          <a:cs typeface="Arial" panose="020B0604020202020204" pitchFamily="34" charset="0"/>
                        </a:rPr>
                        <a:t>Otoczenie </a:t>
                      </a:r>
                      <a:r>
                        <a:rPr lang="pl-PL" sz="1100" b="1" dirty="0" err="1" smtClean="0">
                          <a:latin typeface="Arial" panose="020B0604020202020204" pitchFamily="34" charset="0"/>
                          <a:cs typeface="Arial" panose="020B0604020202020204" pitchFamily="34" charset="0"/>
                        </a:rPr>
                        <a:t>polityczno</a:t>
                      </a:r>
                      <a:r>
                        <a:rPr lang="pl-PL" sz="1100" b="1" baseline="0" dirty="0" smtClean="0">
                          <a:latin typeface="Arial" panose="020B0604020202020204" pitchFamily="34" charset="0"/>
                          <a:cs typeface="Arial" panose="020B0604020202020204" pitchFamily="34" charset="0"/>
                        </a:rPr>
                        <a:t> - prawne</a:t>
                      </a:r>
                      <a:endParaRPr lang="pl-PL" sz="1100" b="1" dirty="0">
                        <a:latin typeface="Arial" panose="020B0604020202020204" pitchFamily="34" charset="0"/>
                        <a:cs typeface="Arial" panose="020B0604020202020204" pitchFamily="34" charset="0"/>
                      </a:endParaRPr>
                    </a:p>
                  </a:txBody>
                  <a:tcPr anchor="ctr"/>
                </a:tc>
                <a:tc>
                  <a:txBody>
                    <a:bodyPr/>
                    <a:lstStyle/>
                    <a:p>
                      <a:pPr algn="ctr"/>
                      <a:r>
                        <a:rPr lang="pl-PL" sz="1100" b="1" dirty="0" smtClean="0">
                          <a:latin typeface="Arial" panose="020B0604020202020204" pitchFamily="34" charset="0"/>
                          <a:cs typeface="Arial" panose="020B0604020202020204" pitchFamily="34" charset="0"/>
                        </a:rPr>
                        <a:t>Trend</a:t>
                      </a:r>
                      <a:endParaRPr lang="pl-PL" sz="1100" b="1" dirty="0">
                        <a:latin typeface="Arial" panose="020B0604020202020204" pitchFamily="34" charset="0"/>
                        <a:cs typeface="Arial" panose="020B0604020202020204" pitchFamily="34" charset="0"/>
                      </a:endParaRPr>
                    </a:p>
                  </a:txBody>
                  <a:tcPr anchor="ctr"/>
                </a:tc>
                <a:tc>
                  <a:txBody>
                    <a:bodyPr/>
                    <a:lstStyle/>
                    <a:p>
                      <a:pPr algn="ctr"/>
                      <a:r>
                        <a:rPr lang="pl-PL" sz="1100" b="1" dirty="0" smtClean="0">
                          <a:latin typeface="Arial" panose="020B0604020202020204" pitchFamily="34" charset="0"/>
                          <a:cs typeface="Arial" panose="020B0604020202020204" pitchFamily="34" charset="0"/>
                        </a:rPr>
                        <a:t>Siła</a:t>
                      </a:r>
                      <a:r>
                        <a:rPr lang="pl-PL" sz="1100" b="1" baseline="0" dirty="0" smtClean="0">
                          <a:latin typeface="Arial" panose="020B0604020202020204" pitchFamily="34" charset="0"/>
                          <a:cs typeface="Arial" panose="020B0604020202020204" pitchFamily="34" charset="0"/>
                        </a:rPr>
                        <a:t> wpływu</a:t>
                      </a:r>
                      <a:endParaRPr lang="pl-PL" sz="1100" b="1" dirty="0">
                        <a:latin typeface="Arial" panose="020B0604020202020204" pitchFamily="34" charset="0"/>
                        <a:cs typeface="Arial" panose="020B0604020202020204" pitchFamily="34" charset="0"/>
                      </a:endParaRPr>
                    </a:p>
                  </a:txBody>
                  <a:tcPr anchor="ctr"/>
                </a:tc>
                <a:tc>
                  <a:txBody>
                    <a:bodyPr/>
                    <a:lstStyle/>
                    <a:p>
                      <a:pPr algn="ctr"/>
                      <a:r>
                        <a:rPr lang="pl-PL" sz="1100" b="1" dirty="0" smtClean="0">
                          <a:latin typeface="Arial" panose="020B0604020202020204" pitchFamily="34" charset="0"/>
                          <a:cs typeface="Arial" panose="020B0604020202020204" pitchFamily="34" charset="0"/>
                        </a:rPr>
                        <a:t>Prawdopodobieństwo</a:t>
                      </a:r>
                      <a:endParaRPr lang="pl-PL" sz="1100" b="1" dirty="0">
                        <a:latin typeface="Arial" panose="020B0604020202020204" pitchFamily="34" charset="0"/>
                        <a:cs typeface="Arial" panose="020B0604020202020204" pitchFamily="34" charset="0"/>
                      </a:endParaRPr>
                    </a:p>
                  </a:txBody>
                  <a:tcPr anchor="ctr"/>
                </a:tc>
              </a:tr>
              <a:tr h="309880">
                <a:tc rowSpan="3">
                  <a:txBody>
                    <a:bodyPr/>
                    <a:lstStyle/>
                    <a:p>
                      <a:pPr marL="0" indent="0">
                        <a:buFont typeface="+mj-lt"/>
                        <a:buNone/>
                      </a:pPr>
                      <a:r>
                        <a:rPr lang="pl-PL" sz="1100" baseline="0" dirty="0" smtClean="0">
                          <a:latin typeface="Arial" panose="020B0604020202020204" pitchFamily="34" charset="0"/>
                          <a:cs typeface="Arial" panose="020B0604020202020204" pitchFamily="34" charset="0"/>
                        </a:rPr>
                        <a:t>„Pakiet Mobilności” – projekt Komisji Europejskiej dotyczący uproszczenia prawa transportowego.</a:t>
                      </a:r>
                      <a:endParaRPr lang="pl-PL" sz="1100" dirty="0" smtClean="0">
                        <a:latin typeface="Arial" panose="020B0604020202020204" pitchFamily="34" charset="0"/>
                        <a:cs typeface="Arial" panose="020B0604020202020204" pitchFamily="34" charset="0"/>
                      </a:endParaRPr>
                    </a:p>
                  </a:txBody>
                  <a:tcPr anchor="ctr"/>
                </a:tc>
                <a:tc>
                  <a:txBody>
                    <a:bodyPr/>
                    <a:lstStyle/>
                    <a:p>
                      <a:pPr marL="0" indent="0">
                        <a:buFont typeface="+mj-lt"/>
                        <a:buNone/>
                      </a:pPr>
                      <a:r>
                        <a:rPr lang="pl-PL" sz="1100" dirty="0" smtClean="0">
                          <a:latin typeface="Arial" panose="020B0604020202020204" pitchFamily="34" charset="0"/>
                          <a:cs typeface="Arial" panose="020B0604020202020204" pitchFamily="34" charset="0"/>
                        </a:rPr>
                        <a:t>Wzrost</a:t>
                      </a: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-2</a:t>
                      </a: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0,6</a:t>
                      </a:r>
                    </a:p>
                  </a:txBody>
                  <a:tcPr anchor="ctr"/>
                </a:tc>
              </a:tr>
              <a:tr h="309880">
                <a:tc vMerge="1">
                  <a:txBody>
                    <a:bodyPr/>
                    <a:lstStyle/>
                    <a:p>
                      <a:endParaRPr lang="pl-PL"/>
                    </a:p>
                  </a:txBody>
                  <a:tcPr/>
                </a:tc>
                <a:tc>
                  <a:txBody>
                    <a:bodyPr/>
                    <a:lstStyle/>
                    <a:p>
                      <a:pPr marL="0" indent="0">
                        <a:buFont typeface="+mj-lt"/>
                        <a:buNone/>
                      </a:pPr>
                      <a:r>
                        <a:rPr lang="pl-PL" sz="1100" dirty="0" smtClean="0">
                          <a:latin typeface="Arial" panose="020B0604020202020204" pitchFamily="34" charset="0"/>
                          <a:cs typeface="Arial" panose="020B0604020202020204" pitchFamily="34" charset="0"/>
                        </a:rPr>
                        <a:t>Stagnacja</a:t>
                      </a: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+4</a:t>
                      </a: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0,3</a:t>
                      </a:r>
                    </a:p>
                  </a:txBody>
                  <a:tcPr anchor="ctr"/>
                </a:tc>
              </a:tr>
              <a:tr h="309880">
                <a:tc vMerge="1">
                  <a:txBody>
                    <a:bodyPr/>
                    <a:lstStyle/>
                    <a:p>
                      <a:endParaRPr lang="pl-PL"/>
                    </a:p>
                  </a:txBody>
                  <a:tcPr/>
                </a:tc>
                <a:tc>
                  <a:txBody>
                    <a:bodyPr/>
                    <a:lstStyle/>
                    <a:p>
                      <a:pPr marL="0" indent="0">
                        <a:buFont typeface="+mj-lt"/>
                        <a:buNone/>
                      </a:pPr>
                      <a:r>
                        <a:rPr lang="pl-PL" sz="1100" dirty="0" smtClean="0">
                          <a:latin typeface="Arial" panose="020B0604020202020204" pitchFamily="34" charset="0"/>
                          <a:cs typeface="Arial" panose="020B0604020202020204" pitchFamily="34" charset="0"/>
                        </a:rPr>
                        <a:t>Spadek</a:t>
                      </a: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+3</a:t>
                      </a: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0,1</a:t>
                      </a:r>
                    </a:p>
                  </a:txBody>
                  <a:tcPr anchor="ctr"/>
                </a:tc>
              </a:tr>
              <a:tr h="198120">
                <a:tc rowSpan="3">
                  <a:txBody>
                    <a:bodyPr/>
                    <a:lstStyle/>
                    <a:p>
                      <a:pPr marL="0" indent="0">
                        <a:buFont typeface="+mj-lt"/>
                        <a:buNone/>
                      </a:pPr>
                      <a:r>
                        <a:rPr lang="pl-PL" sz="1100" dirty="0" smtClean="0">
                          <a:latin typeface="Arial" panose="020B0604020202020204" pitchFamily="34" charset="0"/>
                          <a:cs typeface="Arial" panose="020B0604020202020204" pitchFamily="34" charset="0"/>
                        </a:rPr>
                        <a:t>Regulacje prawne</a:t>
                      </a:r>
                      <a:r>
                        <a:rPr lang="pl-PL" sz="1100" baseline="0" dirty="0" smtClean="0">
                          <a:latin typeface="Arial" panose="020B0604020202020204" pitchFamily="34" charset="0"/>
                          <a:cs typeface="Arial" panose="020B0604020202020204" pitchFamily="34" charset="0"/>
                        </a:rPr>
                        <a:t> </a:t>
                      </a:r>
                      <a:r>
                        <a:rPr lang="pl-PL" sz="1100" dirty="0" smtClean="0">
                          <a:latin typeface="Arial" panose="020B0604020202020204" pitchFamily="34" charset="0"/>
                          <a:cs typeface="Arial" panose="020B0604020202020204" pitchFamily="34" charset="0"/>
                        </a:rPr>
                        <a:t>dotyczące</a:t>
                      </a:r>
                      <a:r>
                        <a:rPr lang="pl-PL" sz="1100" baseline="0" dirty="0" smtClean="0">
                          <a:latin typeface="Arial" panose="020B0604020202020204" pitchFamily="34" charset="0"/>
                          <a:cs typeface="Arial" panose="020B0604020202020204" pitchFamily="34" charset="0"/>
                        </a:rPr>
                        <a:t> </a:t>
                      </a:r>
                      <a:r>
                        <a:rPr lang="pl-PL" sz="1100" dirty="0" smtClean="0">
                          <a:latin typeface="Arial" panose="020B0604020202020204" pitchFamily="34" charset="0"/>
                          <a:cs typeface="Arial" panose="020B0604020202020204" pitchFamily="34" charset="0"/>
                        </a:rPr>
                        <a:t>norm emisji spalin</a:t>
                      </a:r>
                      <a:endParaRPr lang="pl-PL" sz="1100" dirty="0">
                        <a:latin typeface="Arial" panose="020B0604020202020204" pitchFamily="34" charset="0"/>
                        <a:cs typeface="Arial" panose="020B0604020202020204" pitchFamily="34" charset="0"/>
                      </a:endParaRPr>
                    </a:p>
                  </a:txBody>
                  <a:tcPr anchor="ctr"/>
                </a:tc>
                <a:tc>
                  <a:txBody>
                    <a:bodyPr/>
                    <a:lstStyle/>
                    <a:p>
                      <a:pPr marL="0" indent="0">
                        <a:buFont typeface="+mj-lt"/>
                        <a:buNone/>
                      </a:pPr>
                      <a:r>
                        <a:rPr lang="pl-PL" sz="1100" dirty="0" smtClean="0">
                          <a:latin typeface="Arial" panose="020B0604020202020204" pitchFamily="34" charset="0"/>
                          <a:cs typeface="Arial" panose="020B0604020202020204" pitchFamily="34" charset="0"/>
                        </a:rPr>
                        <a:t>Wzrost</a:t>
                      </a: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-3</a:t>
                      </a:r>
                      <a:endParaRPr lang="pl-PL" sz="1100" dirty="0">
                        <a:latin typeface="Arial" panose="020B0604020202020204" pitchFamily="34" charset="0"/>
                        <a:cs typeface="Arial" panose="020B0604020202020204" pitchFamily="34" charset="0"/>
                      </a:endParaRP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0,7</a:t>
                      </a:r>
                      <a:endParaRPr lang="pl-PL" sz="1100" dirty="0">
                        <a:latin typeface="Arial" panose="020B0604020202020204" pitchFamily="34" charset="0"/>
                        <a:cs typeface="Arial" panose="020B0604020202020204" pitchFamily="34" charset="0"/>
                      </a:endParaRPr>
                    </a:p>
                  </a:txBody>
                  <a:tcPr anchor="ctr"/>
                </a:tc>
              </a:tr>
              <a:tr h="198120">
                <a:tc vMerge="1">
                  <a:txBody>
                    <a:bodyPr/>
                    <a:lstStyle/>
                    <a:p>
                      <a:endParaRPr lang="pl-PL"/>
                    </a:p>
                  </a:txBody>
                  <a:tcPr/>
                </a:tc>
                <a:tc>
                  <a:txBody>
                    <a:bodyPr/>
                    <a:lstStyle/>
                    <a:p>
                      <a:pPr marL="0" indent="0">
                        <a:buFont typeface="+mj-lt"/>
                        <a:buNone/>
                      </a:pPr>
                      <a:r>
                        <a:rPr lang="pl-PL" sz="1100" dirty="0" smtClean="0">
                          <a:latin typeface="Arial" panose="020B0604020202020204" pitchFamily="34" charset="0"/>
                          <a:cs typeface="Arial" panose="020B0604020202020204" pitchFamily="34" charset="0"/>
                        </a:rPr>
                        <a:t>Stagnacja</a:t>
                      </a: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-1</a:t>
                      </a:r>
                      <a:endParaRPr lang="pl-PL" sz="1100" dirty="0">
                        <a:latin typeface="Arial" panose="020B0604020202020204" pitchFamily="34" charset="0"/>
                        <a:cs typeface="Arial" panose="020B0604020202020204" pitchFamily="34" charset="0"/>
                      </a:endParaRP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0,3</a:t>
                      </a:r>
                      <a:endParaRPr lang="pl-PL" sz="1100" dirty="0">
                        <a:latin typeface="Arial" panose="020B0604020202020204" pitchFamily="34" charset="0"/>
                        <a:cs typeface="Arial" panose="020B0604020202020204" pitchFamily="34" charset="0"/>
                      </a:endParaRPr>
                    </a:p>
                  </a:txBody>
                  <a:tcPr anchor="ctr"/>
                </a:tc>
              </a:tr>
              <a:tr h="198120">
                <a:tc vMerge="1">
                  <a:txBody>
                    <a:bodyPr/>
                    <a:lstStyle/>
                    <a:p>
                      <a:endParaRPr lang="pl-PL"/>
                    </a:p>
                  </a:txBody>
                  <a:tcPr/>
                </a:tc>
                <a:tc>
                  <a:txBody>
                    <a:bodyPr/>
                    <a:lstStyle/>
                    <a:p>
                      <a:pPr marL="0" indent="0">
                        <a:buFont typeface="+mj-lt"/>
                        <a:buNone/>
                      </a:pPr>
                      <a:r>
                        <a:rPr lang="pl-PL" sz="1100" dirty="0" smtClean="0">
                          <a:latin typeface="Arial" panose="020B0604020202020204" pitchFamily="34" charset="0"/>
                          <a:cs typeface="Arial" panose="020B0604020202020204" pitchFamily="34" charset="0"/>
                        </a:rPr>
                        <a:t>Spadek</a:t>
                      </a: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+5</a:t>
                      </a:r>
                      <a:endParaRPr lang="pl-PL" sz="1100" dirty="0">
                        <a:latin typeface="Arial" panose="020B0604020202020204" pitchFamily="34" charset="0"/>
                        <a:cs typeface="Arial" panose="020B0604020202020204" pitchFamily="34" charset="0"/>
                      </a:endParaRP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0</a:t>
                      </a:r>
                      <a:endParaRPr lang="pl-PL" sz="1100" dirty="0">
                        <a:latin typeface="Arial" panose="020B0604020202020204" pitchFamily="34" charset="0"/>
                        <a:cs typeface="Arial" panose="020B0604020202020204" pitchFamily="34" charset="0"/>
                      </a:endParaRPr>
                    </a:p>
                  </a:txBody>
                  <a:tcPr anchor="ctr"/>
                </a:tc>
              </a:tr>
              <a:tr h="304037">
                <a:tc>
                  <a:txBody>
                    <a:bodyPr/>
                    <a:lstStyle/>
                    <a:p>
                      <a:pPr algn="ctr"/>
                      <a:r>
                        <a:rPr lang="pl-PL" sz="1100" b="1" dirty="0" smtClean="0">
                          <a:latin typeface="Arial" panose="020B0604020202020204" pitchFamily="34" charset="0"/>
                          <a:cs typeface="Arial" panose="020B0604020202020204" pitchFamily="34" charset="0"/>
                        </a:rPr>
                        <a:t>Otoczenie</a:t>
                      </a:r>
                      <a:r>
                        <a:rPr lang="pl-PL" sz="1100" b="1" baseline="0" dirty="0" smtClean="0">
                          <a:latin typeface="Arial" panose="020B0604020202020204" pitchFamily="34" charset="0"/>
                          <a:cs typeface="Arial" panose="020B0604020202020204" pitchFamily="34" charset="0"/>
                        </a:rPr>
                        <a:t> </a:t>
                      </a:r>
                      <a:r>
                        <a:rPr lang="pl-PL" sz="1100" b="1" baseline="0" dirty="0" err="1" smtClean="0">
                          <a:latin typeface="Arial" panose="020B0604020202020204" pitchFamily="34" charset="0"/>
                          <a:cs typeface="Arial" panose="020B0604020202020204" pitchFamily="34" charset="0"/>
                        </a:rPr>
                        <a:t>społeczno</a:t>
                      </a:r>
                      <a:r>
                        <a:rPr lang="pl-PL" sz="1100" b="1" baseline="0" dirty="0" smtClean="0">
                          <a:latin typeface="Arial" panose="020B0604020202020204" pitchFamily="34" charset="0"/>
                          <a:cs typeface="Arial" panose="020B0604020202020204" pitchFamily="34" charset="0"/>
                        </a:rPr>
                        <a:t> – kulturowe</a:t>
                      </a:r>
                      <a:endParaRPr lang="pl-PL" sz="1100" b="1" dirty="0">
                        <a:latin typeface="Arial" panose="020B0604020202020204" pitchFamily="34" charset="0"/>
                        <a:cs typeface="Arial" panose="020B0604020202020204" pitchFamily="34" charset="0"/>
                      </a:endParaRPr>
                    </a:p>
                  </a:txBody>
                  <a:tcPr anchor="ctr"/>
                </a:tc>
                <a:tc>
                  <a:txBody>
                    <a:bodyPr/>
                    <a:lstStyle/>
                    <a:p>
                      <a:pPr algn="ctr"/>
                      <a:r>
                        <a:rPr lang="pl-PL" sz="1100" b="1" dirty="0" smtClean="0">
                          <a:latin typeface="Arial" panose="020B0604020202020204" pitchFamily="34" charset="0"/>
                          <a:cs typeface="Arial" panose="020B0604020202020204" pitchFamily="34" charset="0"/>
                        </a:rPr>
                        <a:t>Trend</a:t>
                      </a:r>
                      <a:endParaRPr lang="pl-PL" sz="1100" b="1" dirty="0">
                        <a:latin typeface="Arial" panose="020B0604020202020204" pitchFamily="34" charset="0"/>
                        <a:cs typeface="Arial" panose="020B0604020202020204" pitchFamily="34" charset="0"/>
                      </a:endParaRPr>
                    </a:p>
                  </a:txBody>
                  <a:tcPr anchor="ctr"/>
                </a:tc>
                <a:tc>
                  <a:txBody>
                    <a:bodyPr/>
                    <a:lstStyle/>
                    <a:p>
                      <a:pPr algn="ctr"/>
                      <a:r>
                        <a:rPr lang="pl-PL" sz="1100" b="1" dirty="0" smtClean="0">
                          <a:latin typeface="Arial" panose="020B0604020202020204" pitchFamily="34" charset="0"/>
                          <a:cs typeface="Arial" panose="020B0604020202020204" pitchFamily="34" charset="0"/>
                        </a:rPr>
                        <a:t>Siła</a:t>
                      </a:r>
                      <a:r>
                        <a:rPr lang="pl-PL" sz="1100" b="1" baseline="0" dirty="0" smtClean="0">
                          <a:latin typeface="Arial" panose="020B0604020202020204" pitchFamily="34" charset="0"/>
                          <a:cs typeface="Arial" panose="020B0604020202020204" pitchFamily="34" charset="0"/>
                        </a:rPr>
                        <a:t> wpływu</a:t>
                      </a:r>
                      <a:endParaRPr lang="pl-PL" sz="1100" b="1" dirty="0">
                        <a:latin typeface="Arial" panose="020B0604020202020204" pitchFamily="34" charset="0"/>
                        <a:cs typeface="Arial" panose="020B0604020202020204" pitchFamily="34" charset="0"/>
                      </a:endParaRPr>
                    </a:p>
                  </a:txBody>
                  <a:tcPr anchor="ctr"/>
                </a:tc>
                <a:tc>
                  <a:txBody>
                    <a:bodyPr/>
                    <a:lstStyle/>
                    <a:p>
                      <a:pPr algn="ctr"/>
                      <a:r>
                        <a:rPr lang="pl-PL" sz="1100" b="1" dirty="0" smtClean="0">
                          <a:latin typeface="Arial" panose="020B0604020202020204" pitchFamily="34" charset="0"/>
                          <a:cs typeface="Arial" panose="020B0604020202020204" pitchFamily="34" charset="0"/>
                        </a:rPr>
                        <a:t>Prawdopodobieństwo</a:t>
                      </a:r>
                      <a:endParaRPr lang="pl-PL" sz="1100" b="1" dirty="0">
                        <a:latin typeface="Arial" panose="020B0604020202020204" pitchFamily="34" charset="0"/>
                        <a:cs typeface="Arial" panose="020B0604020202020204" pitchFamily="34" charset="0"/>
                      </a:endParaRPr>
                    </a:p>
                  </a:txBody>
                  <a:tcPr anchor="ctr"/>
                </a:tc>
              </a:tr>
              <a:tr h="142240">
                <a:tc rowSpan="3">
                  <a:txBody>
                    <a:bodyPr/>
                    <a:lstStyle/>
                    <a:p>
                      <a:pPr marL="0" indent="0">
                        <a:buFont typeface="+mj-lt"/>
                        <a:buNone/>
                      </a:pPr>
                      <a:r>
                        <a:rPr lang="pl-PL" sz="1100" baseline="0" dirty="0" smtClean="0">
                          <a:latin typeface="Arial" panose="020B0604020202020204" pitchFamily="34" charset="0"/>
                          <a:cs typeface="Arial" panose="020B0604020202020204" pitchFamily="34" charset="0"/>
                        </a:rPr>
                        <a:t>Liczba pracowników na rynku pracy w branży TSL</a:t>
                      </a:r>
                      <a:endParaRPr lang="pl-PL" sz="1100" dirty="0" smtClean="0">
                        <a:latin typeface="Arial" panose="020B0604020202020204" pitchFamily="34" charset="0"/>
                        <a:cs typeface="Arial" panose="020B0604020202020204" pitchFamily="34" charset="0"/>
                      </a:endParaRPr>
                    </a:p>
                  </a:txBody>
                  <a:tcPr anchor="ctr"/>
                </a:tc>
                <a:tc>
                  <a:txBody>
                    <a:bodyPr/>
                    <a:lstStyle/>
                    <a:p>
                      <a:pPr marL="0" indent="0">
                        <a:buFont typeface="+mj-lt"/>
                        <a:buNone/>
                      </a:pPr>
                      <a:r>
                        <a:rPr lang="pl-PL" sz="1100" dirty="0" smtClean="0">
                          <a:latin typeface="Arial" panose="020B0604020202020204" pitchFamily="34" charset="0"/>
                          <a:cs typeface="Arial" panose="020B0604020202020204" pitchFamily="34" charset="0"/>
                        </a:rPr>
                        <a:t>Wzrost</a:t>
                      </a: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+3</a:t>
                      </a:r>
                      <a:endParaRPr lang="pl-PL" sz="1100" dirty="0" smtClean="0">
                        <a:latin typeface="Arial" panose="020B0604020202020204" pitchFamily="34" charset="0"/>
                        <a:cs typeface="Arial" panose="020B0604020202020204" pitchFamily="34" charset="0"/>
                      </a:endParaRP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0,1</a:t>
                      </a:r>
                      <a:endParaRPr lang="pl-PL" sz="1100" dirty="0" smtClean="0">
                        <a:latin typeface="Arial" panose="020B0604020202020204" pitchFamily="34" charset="0"/>
                        <a:cs typeface="Arial" panose="020B0604020202020204" pitchFamily="34" charset="0"/>
                      </a:endParaRPr>
                    </a:p>
                  </a:txBody>
                  <a:tcPr anchor="ctr"/>
                </a:tc>
              </a:tr>
              <a:tr h="142240">
                <a:tc vMerge="1">
                  <a:txBody>
                    <a:bodyPr/>
                    <a:lstStyle/>
                    <a:p>
                      <a:endParaRPr lang="pl-PL"/>
                    </a:p>
                  </a:txBody>
                  <a:tcPr/>
                </a:tc>
                <a:tc>
                  <a:txBody>
                    <a:bodyPr/>
                    <a:lstStyle/>
                    <a:p>
                      <a:pPr marL="0" indent="0">
                        <a:buFont typeface="+mj-lt"/>
                        <a:buNone/>
                      </a:pPr>
                      <a:r>
                        <a:rPr lang="pl-PL" sz="1100" dirty="0" smtClean="0">
                          <a:latin typeface="Arial" panose="020B0604020202020204" pitchFamily="34" charset="0"/>
                          <a:cs typeface="Arial" panose="020B0604020202020204" pitchFamily="34" charset="0"/>
                        </a:rPr>
                        <a:t>Stagnacja</a:t>
                      </a: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+2</a:t>
                      </a:r>
                      <a:endParaRPr lang="pl-PL" sz="1100" dirty="0" smtClean="0">
                        <a:latin typeface="Arial" panose="020B0604020202020204" pitchFamily="34" charset="0"/>
                        <a:cs typeface="Arial" panose="020B0604020202020204" pitchFamily="34" charset="0"/>
                      </a:endParaRP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0,4</a:t>
                      </a:r>
                      <a:endParaRPr lang="pl-PL" sz="1100" dirty="0" smtClean="0">
                        <a:latin typeface="Arial" panose="020B0604020202020204" pitchFamily="34" charset="0"/>
                        <a:cs typeface="Arial" panose="020B0604020202020204" pitchFamily="34" charset="0"/>
                      </a:endParaRPr>
                    </a:p>
                  </a:txBody>
                  <a:tcPr anchor="ctr"/>
                </a:tc>
              </a:tr>
              <a:tr h="142240">
                <a:tc vMerge="1">
                  <a:txBody>
                    <a:bodyPr/>
                    <a:lstStyle/>
                    <a:p>
                      <a:endParaRPr lang="pl-PL"/>
                    </a:p>
                  </a:txBody>
                  <a:tcPr/>
                </a:tc>
                <a:tc>
                  <a:txBody>
                    <a:bodyPr/>
                    <a:lstStyle/>
                    <a:p>
                      <a:pPr marL="0" indent="0">
                        <a:buFont typeface="+mj-lt"/>
                        <a:buNone/>
                      </a:pPr>
                      <a:r>
                        <a:rPr lang="pl-PL" sz="1100" dirty="0" smtClean="0">
                          <a:latin typeface="Arial" panose="020B0604020202020204" pitchFamily="34" charset="0"/>
                          <a:cs typeface="Arial" panose="020B0604020202020204" pitchFamily="34" charset="0"/>
                        </a:rPr>
                        <a:t>Spadek</a:t>
                      </a: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-4</a:t>
                      </a:r>
                      <a:endParaRPr lang="pl-PL" sz="1100" dirty="0" smtClean="0">
                        <a:latin typeface="Arial" panose="020B0604020202020204" pitchFamily="34" charset="0"/>
                        <a:cs typeface="Arial" panose="020B0604020202020204" pitchFamily="34" charset="0"/>
                      </a:endParaRP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0,5</a:t>
                      </a:r>
                      <a:endParaRPr lang="pl-PL" sz="1100" dirty="0" smtClean="0">
                        <a:latin typeface="Arial" panose="020B0604020202020204" pitchFamily="34" charset="0"/>
                        <a:cs typeface="Arial" panose="020B0604020202020204" pitchFamily="34" charset="0"/>
                      </a:endParaRPr>
                    </a:p>
                  </a:txBody>
                  <a:tcPr anchor="ctr"/>
                </a:tc>
              </a:tr>
              <a:tr h="142240">
                <a:tc rowSpan="3">
                  <a:txBody>
                    <a:bodyPr/>
                    <a:lstStyle/>
                    <a:p>
                      <a:r>
                        <a:rPr lang="pl-PL" sz="1100" baseline="0" dirty="0" smtClean="0">
                          <a:latin typeface="Arial" panose="020B0604020202020204" pitchFamily="34" charset="0"/>
                          <a:cs typeface="Arial" panose="020B0604020202020204" pitchFamily="34" charset="0"/>
                        </a:rPr>
                        <a:t>Jakość wykształcenia w branży TSL</a:t>
                      </a:r>
                      <a:endParaRPr lang="pl-PL" sz="1100" dirty="0">
                        <a:latin typeface="Arial" panose="020B0604020202020204" pitchFamily="34" charset="0"/>
                        <a:cs typeface="Arial" panose="020B0604020202020204" pitchFamily="34" charset="0"/>
                      </a:endParaRPr>
                    </a:p>
                  </a:txBody>
                  <a:tcPr anchor="ctr"/>
                </a:tc>
                <a:tc>
                  <a:txBody>
                    <a:bodyPr/>
                    <a:lstStyle/>
                    <a:p>
                      <a:pPr marL="0" indent="0">
                        <a:buFont typeface="+mj-lt"/>
                        <a:buNone/>
                      </a:pPr>
                      <a:r>
                        <a:rPr lang="pl-PL" sz="1100" dirty="0" smtClean="0">
                          <a:latin typeface="Arial" panose="020B0604020202020204" pitchFamily="34" charset="0"/>
                          <a:cs typeface="Arial" panose="020B0604020202020204" pitchFamily="34" charset="0"/>
                        </a:rPr>
                        <a:t>Wzrost</a:t>
                      </a:r>
                    </a:p>
                  </a:txBody>
                  <a:tcPr anchor="ctr"/>
                </a:tc>
                <a:tc>
                  <a:txBody>
                    <a:bodyPr/>
                    <a:lstStyle/>
                    <a:p>
                      <a:pPr algn="ctr"/>
                      <a:r>
                        <a:rPr lang="pl-PL" sz="1100" dirty="0" smtClean="0">
                          <a:latin typeface="Arial" panose="020B0604020202020204" pitchFamily="34" charset="0"/>
                          <a:cs typeface="Arial" panose="020B0604020202020204" pitchFamily="34" charset="0"/>
                        </a:rPr>
                        <a:t>+4</a:t>
                      </a:r>
                      <a:endParaRPr lang="pl-PL" sz="1100" dirty="0">
                        <a:latin typeface="Arial" panose="020B0604020202020204" pitchFamily="34" charset="0"/>
                        <a:cs typeface="Arial" panose="020B0604020202020204" pitchFamily="34" charset="0"/>
                      </a:endParaRPr>
                    </a:p>
                  </a:txBody>
                  <a:tcPr anchor="ctr"/>
                </a:tc>
                <a:tc>
                  <a:txBody>
                    <a:bodyPr/>
                    <a:lstStyle/>
                    <a:p>
                      <a:pPr algn="ctr"/>
                      <a:r>
                        <a:rPr lang="pl-PL" sz="1100" dirty="0" smtClean="0">
                          <a:latin typeface="Arial" panose="020B0604020202020204" pitchFamily="34" charset="0"/>
                          <a:cs typeface="Arial" panose="020B0604020202020204" pitchFamily="34" charset="0"/>
                        </a:rPr>
                        <a:t>0,6</a:t>
                      </a:r>
                      <a:endParaRPr lang="pl-PL" sz="1100" dirty="0">
                        <a:latin typeface="Arial" panose="020B0604020202020204" pitchFamily="34" charset="0"/>
                        <a:cs typeface="Arial" panose="020B0604020202020204" pitchFamily="34" charset="0"/>
                      </a:endParaRPr>
                    </a:p>
                  </a:txBody>
                  <a:tcPr anchor="ctr"/>
                </a:tc>
              </a:tr>
              <a:tr h="142240">
                <a:tc vMerge="1">
                  <a:txBody>
                    <a:bodyPr/>
                    <a:lstStyle/>
                    <a:p>
                      <a:endParaRPr lang="pl-PL"/>
                    </a:p>
                  </a:txBody>
                  <a:tcPr/>
                </a:tc>
                <a:tc>
                  <a:txBody>
                    <a:bodyPr/>
                    <a:lstStyle/>
                    <a:p>
                      <a:pPr marL="0" indent="0">
                        <a:buFont typeface="+mj-lt"/>
                        <a:buNone/>
                      </a:pPr>
                      <a:r>
                        <a:rPr lang="pl-PL" sz="1100" dirty="0" smtClean="0">
                          <a:latin typeface="Arial" panose="020B0604020202020204" pitchFamily="34" charset="0"/>
                          <a:cs typeface="Arial" panose="020B0604020202020204" pitchFamily="34" charset="0"/>
                        </a:rPr>
                        <a:t>Stagnacja</a:t>
                      </a:r>
                    </a:p>
                  </a:txBody>
                  <a:tcPr anchor="ctr"/>
                </a:tc>
                <a:tc>
                  <a:txBody>
                    <a:bodyPr/>
                    <a:lstStyle/>
                    <a:p>
                      <a:pPr algn="ctr"/>
                      <a:r>
                        <a:rPr lang="pl-PL" sz="1100" dirty="0" smtClean="0">
                          <a:latin typeface="Arial" panose="020B0604020202020204" pitchFamily="34" charset="0"/>
                          <a:cs typeface="Arial" panose="020B0604020202020204" pitchFamily="34" charset="0"/>
                        </a:rPr>
                        <a:t>+2</a:t>
                      </a:r>
                      <a:endParaRPr lang="pl-PL" sz="1100" dirty="0">
                        <a:latin typeface="Arial" panose="020B0604020202020204" pitchFamily="34" charset="0"/>
                        <a:cs typeface="Arial" panose="020B0604020202020204" pitchFamily="34" charset="0"/>
                      </a:endParaRPr>
                    </a:p>
                  </a:txBody>
                  <a:tcPr anchor="ctr"/>
                </a:tc>
                <a:tc>
                  <a:txBody>
                    <a:bodyPr/>
                    <a:lstStyle/>
                    <a:p>
                      <a:pPr algn="ctr"/>
                      <a:r>
                        <a:rPr lang="pl-PL" sz="1100" dirty="0" smtClean="0">
                          <a:latin typeface="Arial" panose="020B0604020202020204" pitchFamily="34" charset="0"/>
                          <a:cs typeface="Arial" panose="020B0604020202020204" pitchFamily="34" charset="0"/>
                        </a:rPr>
                        <a:t>0,3</a:t>
                      </a:r>
                      <a:endParaRPr lang="pl-PL" sz="1100" dirty="0">
                        <a:latin typeface="Arial" panose="020B0604020202020204" pitchFamily="34" charset="0"/>
                        <a:cs typeface="Arial" panose="020B0604020202020204" pitchFamily="34" charset="0"/>
                      </a:endParaRPr>
                    </a:p>
                  </a:txBody>
                  <a:tcPr anchor="ctr"/>
                </a:tc>
              </a:tr>
              <a:tr h="142240">
                <a:tc vMerge="1">
                  <a:txBody>
                    <a:bodyPr/>
                    <a:lstStyle/>
                    <a:p>
                      <a:endParaRPr lang="pl-PL"/>
                    </a:p>
                  </a:txBody>
                  <a:tcPr/>
                </a:tc>
                <a:tc>
                  <a:txBody>
                    <a:bodyPr/>
                    <a:lstStyle/>
                    <a:p>
                      <a:pPr marL="0" indent="0">
                        <a:buFont typeface="+mj-lt"/>
                        <a:buNone/>
                      </a:pPr>
                      <a:r>
                        <a:rPr lang="pl-PL" sz="1100" dirty="0" smtClean="0">
                          <a:latin typeface="Arial" panose="020B0604020202020204" pitchFamily="34" charset="0"/>
                          <a:cs typeface="Arial" panose="020B0604020202020204" pitchFamily="34" charset="0"/>
                        </a:rPr>
                        <a:t>Spadek</a:t>
                      </a:r>
                    </a:p>
                  </a:txBody>
                  <a:tcPr anchor="ctr"/>
                </a:tc>
                <a:tc>
                  <a:txBody>
                    <a:bodyPr/>
                    <a:lstStyle/>
                    <a:p>
                      <a:pPr algn="ctr"/>
                      <a:r>
                        <a:rPr lang="pl-PL" sz="1100" dirty="0" smtClean="0">
                          <a:latin typeface="Arial" panose="020B0604020202020204" pitchFamily="34" charset="0"/>
                          <a:cs typeface="Arial" panose="020B0604020202020204" pitchFamily="34" charset="0"/>
                        </a:rPr>
                        <a:t>-3</a:t>
                      </a:r>
                      <a:endParaRPr lang="pl-PL" sz="1100" dirty="0">
                        <a:latin typeface="Arial" panose="020B0604020202020204" pitchFamily="34" charset="0"/>
                        <a:cs typeface="Arial" panose="020B0604020202020204" pitchFamily="34" charset="0"/>
                      </a:endParaRPr>
                    </a:p>
                  </a:txBody>
                  <a:tcPr anchor="ctr"/>
                </a:tc>
                <a:tc>
                  <a:txBody>
                    <a:bodyPr/>
                    <a:lstStyle/>
                    <a:p>
                      <a:pPr algn="ctr"/>
                      <a:r>
                        <a:rPr lang="pl-PL" sz="1100" dirty="0" smtClean="0">
                          <a:latin typeface="Arial" panose="020B0604020202020204" pitchFamily="34" charset="0"/>
                          <a:cs typeface="Arial" panose="020B0604020202020204" pitchFamily="34" charset="0"/>
                        </a:rPr>
                        <a:t>0,1</a:t>
                      </a:r>
                      <a:endParaRPr lang="pl-PL" sz="11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3141917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Przykład – przedsiębiorstwo logistyczne</a:t>
            </a:r>
            <a:endParaRPr lang="pl-PL" dirty="0"/>
          </a:p>
        </p:txBody>
      </p:sp>
      <p:sp>
        <p:nvSpPr>
          <p:cNvPr id="3" name="Symbol zastępczy zawartości 2"/>
          <p:cNvSpPr>
            <a:spLocks noGrp="1"/>
          </p:cNvSpPr>
          <p:nvPr>
            <p:ph idx="1"/>
          </p:nvPr>
        </p:nvSpPr>
        <p:spPr/>
        <p:txBody>
          <a:bodyPr/>
          <a:lstStyle/>
          <a:p>
            <a:pPr marL="0" indent="0">
              <a:buNone/>
            </a:pPr>
            <a:endParaRPr lang="pl-PL" dirty="0"/>
          </a:p>
        </p:txBody>
      </p:sp>
      <p:sp>
        <p:nvSpPr>
          <p:cNvPr id="4" name="Symbol zastępczy numeru slajdu 3"/>
          <p:cNvSpPr>
            <a:spLocks noGrp="1"/>
          </p:cNvSpPr>
          <p:nvPr>
            <p:ph type="sldNum" sz="quarter" idx="12"/>
          </p:nvPr>
        </p:nvSpPr>
        <p:spPr/>
        <p:txBody>
          <a:bodyPr/>
          <a:lstStyle/>
          <a:p>
            <a:pPr>
              <a:defRPr/>
            </a:pPr>
            <a:fld id="{D7B48ABC-0ED3-4F64-8169-48F664C0E0AC}" type="slidenum">
              <a:rPr lang="pl-PL" altLang="pl-PL" smtClean="0"/>
              <a:pPr>
                <a:defRPr/>
              </a:pPr>
              <a:t>14</a:t>
            </a:fld>
            <a:endParaRPr lang="pl-PL" altLang="pl-PL"/>
          </a:p>
        </p:txBody>
      </p:sp>
      <p:graphicFrame>
        <p:nvGraphicFramePr>
          <p:cNvPr id="5" name="Tabela 4"/>
          <p:cNvGraphicFramePr>
            <a:graphicFrameLocks noGrp="1"/>
          </p:cNvGraphicFramePr>
          <p:nvPr>
            <p:extLst>
              <p:ext uri="{D42A27DB-BD31-4B8C-83A1-F6EECF244321}">
                <p14:modId xmlns:p14="http://schemas.microsoft.com/office/powerpoint/2010/main" val="2750563531"/>
              </p:ext>
            </p:extLst>
          </p:nvPr>
        </p:nvGraphicFramePr>
        <p:xfrm>
          <a:off x="251518" y="1601786"/>
          <a:ext cx="8128894" cy="4149726"/>
        </p:xfrm>
        <a:graphic>
          <a:graphicData uri="http://schemas.openxmlformats.org/drawingml/2006/table">
            <a:tbl>
              <a:tblPr firstRow="1" bandRow="1">
                <a:tableStyleId>{5940675A-B579-460E-94D1-54222C63F5DA}</a:tableStyleId>
              </a:tblPr>
              <a:tblGrid>
                <a:gridCol w="3688109"/>
                <a:gridCol w="1354816"/>
                <a:gridCol w="1279548"/>
                <a:gridCol w="1806421"/>
              </a:tblGrid>
              <a:tr h="326061">
                <a:tc>
                  <a:txBody>
                    <a:bodyPr/>
                    <a:lstStyle/>
                    <a:p>
                      <a:pPr algn="ctr"/>
                      <a:r>
                        <a:rPr lang="pl-PL" sz="1100" b="1" dirty="0" smtClean="0">
                          <a:latin typeface="Arial" panose="020B0604020202020204" pitchFamily="34" charset="0"/>
                          <a:cs typeface="Arial" panose="020B0604020202020204" pitchFamily="34" charset="0"/>
                        </a:rPr>
                        <a:t>Otoczenie</a:t>
                      </a:r>
                      <a:r>
                        <a:rPr lang="pl-PL" sz="1100" b="1" baseline="0" dirty="0" smtClean="0">
                          <a:latin typeface="Arial" panose="020B0604020202020204" pitchFamily="34" charset="0"/>
                          <a:cs typeface="Arial" panose="020B0604020202020204" pitchFamily="34" charset="0"/>
                        </a:rPr>
                        <a:t> </a:t>
                      </a:r>
                      <a:r>
                        <a:rPr lang="pl-PL" sz="1100" b="1" dirty="0" smtClean="0">
                          <a:latin typeface="Arial" panose="020B0604020202020204" pitchFamily="34" charset="0"/>
                          <a:cs typeface="Arial" panose="020B0604020202020204" pitchFamily="34" charset="0"/>
                        </a:rPr>
                        <a:t>ekonomiczne</a:t>
                      </a:r>
                      <a:endParaRPr lang="pl-PL" sz="1100" b="1" dirty="0">
                        <a:latin typeface="Arial" panose="020B0604020202020204" pitchFamily="34" charset="0"/>
                        <a:cs typeface="Arial" panose="020B0604020202020204" pitchFamily="34" charset="0"/>
                      </a:endParaRPr>
                    </a:p>
                  </a:txBody>
                  <a:tcPr anchor="ctr"/>
                </a:tc>
                <a:tc>
                  <a:txBody>
                    <a:bodyPr/>
                    <a:lstStyle/>
                    <a:p>
                      <a:pPr algn="ctr"/>
                      <a:r>
                        <a:rPr lang="pl-PL" sz="1100" b="1" dirty="0" smtClean="0">
                          <a:latin typeface="Arial" panose="020B0604020202020204" pitchFamily="34" charset="0"/>
                          <a:cs typeface="Arial" panose="020B0604020202020204" pitchFamily="34" charset="0"/>
                        </a:rPr>
                        <a:t>Trend</a:t>
                      </a:r>
                      <a:endParaRPr lang="pl-PL" sz="1100" b="1" dirty="0">
                        <a:latin typeface="Arial" panose="020B0604020202020204" pitchFamily="34" charset="0"/>
                        <a:cs typeface="Arial" panose="020B0604020202020204" pitchFamily="34" charset="0"/>
                      </a:endParaRPr>
                    </a:p>
                  </a:txBody>
                  <a:tcPr anchor="ctr"/>
                </a:tc>
                <a:tc>
                  <a:txBody>
                    <a:bodyPr/>
                    <a:lstStyle/>
                    <a:p>
                      <a:pPr algn="ctr"/>
                      <a:r>
                        <a:rPr lang="pl-PL" sz="1100" b="1" dirty="0" smtClean="0">
                          <a:latin typeface="Arial" panose="020B0604020202020204" pitchFamily="34" charset="0"/>
                          <a:cs typeface="Arial" panose="020B0604020202020204" pitchFamily="34" charset="0"/>
                        </a:rPr>
                        <a:t>Siła</a:t>
                      </a:r>
                      <a:r>
                        <a:rPr lang="pl-PL" sz="1100" b="1" baseline="0" dirty="0" smtClean="0">
                          <a:latin typeface="Arial" panose="020B0604020202020204" pitchFamily="34" charset="0"/>
                          <a:cs typeface="Arial" panose="020B0604020202020204" pitchFamily="34" charset="0"/>
                        </a:rPr>
                        <a:t> wpływu</a:t>
                      </a:r>
                      <a:endParaRPr lang="pl-PL" sz="1100" b="1" dirty="0">
                        <a:latin typeface="Arial" panose="020B0604020202020204" pitchFamily="34" charset="0"/>
                        <a:cs typeface="Arial" panose="020B0604020202020204" pitchFamily="34" charset="0"/>
                      </a:endParaRPr>
                    </a:p>
                  </a:txBody>
                  <a:tcPr anchor="ctr"/>
                </a:tc>
                <a:tc>
                  <a:txBody>
                    <a:bodyPr/>
                    <a:lstStyle/>
                    <a:p>
                      <a:pPr algn="ctr"/>
                      <a:r>
                        <a:rPr lang="pl-PL" sz="1100" b="1" dirty="0" smtClean="0">
                          <a:latin typeface="Arial" panose="020B0604020202020204" pitchFamily="34" charset="0"/>
                          <a:cs typeface="Arial" panose="020B0604020202020204" pitchFamily="34" charset="0"/>
                        </a:rPr>
                        <a:t>Prawdopodobieństwo</a:t>
                      </a:r>
                      <a:endParaRPr lang="pl-PL" sz="1100" b="1" dirty="0">
                        <a:latin typeface="Arial" panose="020B0604020202020204" pitchFamily="34" charset="0"/>
                        <a:cs typeface="Arial" panose="020B0604020202020204" pitchFamily="34" charset="0"/>
                      </a:endParaRPr>
                    </a:p>
                  </a:txBody>
                  <a:tcPr anchor="ctr"/>
                </a:tc>
              </a:tr>
              <a:tr h="332327">
                <a:tc rowSpan="3">
                  <a:txBody>
                    <a:bodyPr/>
                    <a:lstStyle/>
                    <a:p>
                      <a:r>
                        <a:rPr lang="pl-PL" sz="1100" dirty="0" smtClean="0">
                          <a:latin typeface="Arial" panose="020B0604020202020204" pitchFamily="34" charset="0"/>
                          <a:cs typeface="Arial" panose="020B0604020202020204" pitchFamily="34" charset="0"/>
                        </a:rPr>
                        <a:t>Koszty inwestycji,</a:t>
                      </a:r>
                      <a:r>
                        <a:rPr lang="pl-PL" sz="1100" baseline="0" dirty="0" smtClean="0">
                          <a:latin typeface="Arial" panose="020B0604020202020204" pitchFamily="34" charset="0"/>
                          <a:cs typeface="Arial" panose="020B0604020202020204" pitchFamily="34" charset="0"/>
                        </a:rPr>
                        <a:t> związane z </a:t>
                      </a:r>
                      <a:r>
                        <a:rPr lang="pl-PL" sz="1100" dirty="0" smtClean="0">
                          <a:latin typeface="Arial" panose="020B0604020202020204" pitchFamily="34" charset="0"/>
                          <a:cs typeface="Arial" panose="020B0604020202020204" pitchFamily="34" charset="0"/>
                        </a:rPr>
                        <a:t>wzrostem cen gruntów, kosztów materiałów budowlanych oraz wykonawstwa</a:t>
                      </a:r>
                      <a:endParaRPr lang="pl-PL" sz="1100" dirty="0">
                        <a:latin typeface="Arial" panose="020B0604020202020204" pitchFamily="34" charset="0"/>
                        <a:cs typeface="Arial" panose="020B0604020202020204" pitchFamily="34" charset="0"/>
                      </a:endParaRPr>
                    </a:p>
                  </a:txBody>
                  <a:tcPr anchor="ctr"/>
                </a:tc>
                <a:tc>
                  <a:txBody>
                    <a:bodyPr/>
                    <a:lstStyle/>
                    <a:p>
                      <a:pPr marL="0" indent="0">
                        <a:buFont typeface="+mj-lt"/>
                        <a:buNone/>
                      </a:pPr>
                      <a:r>
                        <a:rPr lang="pl-PL" sz="1100" dirty="0" smtClean="0">
                          <a:latin typeface="Arial" panose="020B0604020202020204" pitchFamily="34" charset="0"/>
                          <a:cs typeface="Arial" panose="020B0604020202020204" pitchFamily="34" charset="0"/>
                        </a:rPr>
                        <a:t>Wzrost</a:t>
                      </a: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-3</a:t>
                      </a: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0,6</a:t>
                      </a:r>
                    </a:p>
                  </a:txBody>
                  <a:tcPr anchor="ctr"/>
                </a:tc>
              </a:tr>
              <a:tr h="332327">
                <a:tc vMerge="1">
                  <a:txBody>
                    <a:bodyPr/>
                    <a:lstStyle/>
                    <a:p>
                      <a:endParaRPr lang="pl-PL"/>
                    </a:p>
                  </a:txBody>
                  <a:tcPr/>
                </a:tc>
                <a:tc>
                  <a:txBody>
                    <a:bodyPr/>
                    <a:lstStyle/>
                    <a:p>
                      <a:pPr marL="0" indent="0">
                        <a:buFont typeface="+mj-lt"/>
                        <a:buNone/>
                      </a:pPr>
                      <a:r>
                        <a:rPr lang="pl-PL" sz="1100" dirty="0" smtClean="0">
                          <a:latin typeface="Arial" panose="020B0604020202020204" pitchFamily="34" charset="0"/>
                          <a:cs typeface="Arial" panose="020B0604020202020204" pitchFamily="34" charset="0"/>
                        </a:rPr>
                        <a:t>Stagnacja</a:t>
                      </a: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+3</a:t>
                      </a: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0,3</a:t>
                      </a:r>
                    </a:p>
                  </a:txBody>
                  <a:tcPr anchor="ctr"/>
                </a:tc>
              </a:tr>
              <a:tr h="332327">
                <a:tc vMerge="1">
                  <a:txBody>
                    <a:bodyPr/>
                    <a:lstStyle/>
                    <a:p>
                      <a:endParaRPr lang="pl-PL"/>
                    </a:p>
                  </a:txBody>
                  <a:tcPr/>
                </a:tc>
                <a:tc>
                  <a:txBody>
                    <a:bodyPr/>
                    <a:lstStyle/>
                    <a:p>
                      <a:pPr marL="0" indent="0">
                        <a:buFont typeface="+mj-lt"/>
                        <a:buNone/>
                      </a:pPr>
                      <a:r>
                        <a:rPr lang="pl-PL" sz="1100" dirty="0" smtClean="0">
                          <a:latin typeface="Arial" panose="020B0604020202020204" pitchFamily="34" charset="0"/>
                          <a:cs typeface="Arial" panose="020B0604020202020204" pitchFamily="34" charset="0"/>
                        </a:rPr>
                        <a:t>Spadek</a:t>
                      </a: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+5</a:t>
                      </a: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0,1</a:t>
                      </a:r>
                    </a:p>
                  </a:txBody>
                  <a:tcPr anchor="ctr"/>
                </a:tc>
              </a:tr>
              <a:tr h="277847">
                <a:tc rowSpan="3">
                  <a:txBody>
                    <a:bodyPr/>
                    <a:lstStyle/>
                    <a:p>
                      <a:r>
                        <a:rPr lang="pl-PL" sz="1100" dirty="0" smtClean="0">
                          <a:latin typeface="Arial" panose="020B0604020202020204" pitchFamily="34" charset="0"/>
                          <a:cs typeface="Arial" panose="020B0604020202020204" pitchFamily="34" charset="0"/>
                        </a:rPr>
                        <a:t>Budżet</a:t>
                      </a:r>
                      <a:r>
                        <a:rPr lang="pl-PL" sz="1100" baseline="0" dirty="0" smtClean="0">
                          <a:latin typeface="Arial" panose="020B0604020202020204" pitchFamily="34" charset="0"/>
                          <a:cs typeface="Arial" panose="020B0604020202020204" pitchFamily="34" charset="0"/>
                        </a:rPr>
                        <a:t> gospodarstw domowych</a:t>
                      </a:r>
                      <a:endParaRPr lang="pl-PL" sz="1100" dirty="0">
                        <a:latin typeface="Arial" panose="020B0604020202020204" pitchFamily="34" charset="0"/>
                        <a:cs typeface="Arial" panose="020B0604020202020204" pitchFamily="34" charset="0"/>
                      </a:endParaRPr>
                    </a:p>
                  </a:txBody>
                  <a:tcPr anchor="ctr"/>
                </a:tc>
                <a:tc>
                  <a:txBody>
                    <a:bodyPr/>
                    <a:lstStyle/>
                    <a:p>
                      <a:pPr marL="0" indent="0">
                        <a:buFont typeface="+mj-lt"/>
                        <a:buNone/>
                      </a:pPr>
                      <a:r>
                        <a:rPr lang="pl-PL" sz="1100" dirty="0" smtClean="0">
                          <a:latin typeface="Arial" panose="020B0604020202020204" pitchFamily="34" charset="0"/>
                          <a:cs typeface="Arial" panose="020B0604020202020204" pitchFamily="34" charset="0"/>
                        </a:rPr>
                        <a:t>Wzrost</a:t>
                      </a: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+4</a:t>
                      </a:r>
                      <a:endParaRPr lang="pl-PL" sz="1100" dirty="0">
                        <a:latin typeface="Arial" panose="020B0604020202020204" pitchFamily="34" charset="0"/>
                        <a:cs typeface="Arial" panose="020B0604020202020204" pitchFamily="34" charset="0"/>
                      </a:endParaRP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0,5</a:t>
                      </a:r>
                      <a:endParaRPr lang="pl-PL" sz="1100" dirty="0">
                        <a:latin typeface="Arial" panose="020B0604020202020204" pitchFamily="34" charset="0"/>
                        <a:cs typeface="Arial" panose="020B0604020202020204" pitchFamily="34" charset="0"/>
                      </a:endParaRPr>
                    </a:p>
                  </a:txBody>
                  <a:tcPr anchor="ctr"/>
                </a:tc>
              </a:tr>
              <a:tr h="277847">
                <a:tc vMerge="1">
                  <a:txBody>
                    <a:bodyPr/>
                    <a:lstStyle/>
                    <a:p>
                      <a:endParaRPr lang="pl-PL"/>
                    </a:p>
                  </a:txBody>
                  <a:tcPr/>
                </a:tc>
                <a:tc>
                  <a:txBody>
                    <a:bodyPr/>
                    <a:lstStyle/>
                    <a:p>
                      <a:pPr marL="0" indent="0">
                        <a:buFont typeface="+mj-lt"/>
                        <a:buNone/>
                      </a:pPr>
                      <a:r>
                        <a:rPr lang="pl-PL" sz="1100" dirty="0" smtClean="0">
                          <a:latin typeface="Arial" panose="020B0604020202020204" pitchFamily="34" charset="0"/>
                          <a:cs typeface="Arial" panose="020B0604020202020204" pitchFamily="34" charset="0"/>
                        </a:rPr>
                        <a:t>Stagnacja</a:t>
                      </a: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+2</a:t>
                      </a:r>
                      <a:endParaRPr lang="pl-PL" sz="1100" dirty="0">
                        <a:latin typeface="Arial" panose="020B0604020202020204" pitchFamily="34" charset="0"/>
                        <a:cs typeface="Arial" panose="020B0604020202020204" pitchFamily="34" charset="0"/>
                      </a:endParaRP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0,1</a:t>
                      </a:r>
                      <a:endParaRPr lang="pl-PL" sz="1100" dirty="0">
                        <a:latin typeface="Arial" panose="020B0604020202020204" pitchFamily="34" charset="0"/>
                        <a:cs typeface="Arial" panose="020B0604020202020204" pitchFamily="34" charset="0"/>
                      </a:endParaRPr>
                    </a:p>
                  </a:txBody>
                  <a:tcPr anchor="ctr"/>
                </a:tc>
              </a:tr>
              <a:tr h="277847">
                <a:tc vMerge="1">
                  <a:txBody>
                    <a:bodyPr/>
                    <a:lstStyle/>
                    <a:p>
                      <a:endParaRPr lang="pl-PL" dirty="0"/>
                    </a:p>
                  </a:txBody>
                  <a:tcPr/>
                </a:tc>
                <a:tc>
                  <a:txBody>
                    <a:bodyPr/>
                    <a:lstStyle/>
                    <a:p>
                      <a:pPr marL="0" indent="0">
                        <a:buFont typeface="+mj-lt"/>
                        <a:buNone/>
                      </a:pPr>
                      <a:r>
                        <a:rPr lang="pl-PL" sz="1100" dirty="0" smtClean="0">
                          <a:latin typeface="Arial" panose="020B0604020202020204" pitchFamily="34" charset="0"/>
                          <a:cs typeface="Arial" panose="020B0604020202020204" pitchFamily="34" charset="0"/>
                        </a:rPr>
                        <a:t>Spadek</a:t>
                      </a: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-3</a:t>
                      </a:r>
                      <a:endParaRPr lang="pl-PL" sz="1100" dirty="0">
                        <a:latin typeface="Arial" panose="020B0604020202020204" pitchFamily="34" charset="0"/>
                        <a:cs typeface="Arial" panose="020B0604020202020204" pitchFamily="34" charset="0"/>
                      </a:endParaRP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0,4</a:t>
                      </a:r>
                      <a:endParaRPr lang="pl-PL" sz="1100" dirty="0">
                        <a:latin typeface="Arial" panose="020B0604020202020204" pitchFamily="34" charset="0"/>
                        <a:cs typeface="Arial" panose="020B0604020202020204" pitchFamily="34" charset="0"/>
                      </a:endParaRPr>
                    </a:p>
                  </a:txBody>
                  <a:tcPr anchor="ctr"/>
                </a:tc>
              </a:tr>
              <a:tr h="326061">
                <a:tc>
                  <a:txBody>
                    <a:bodyPr/>
                    <a:lstStyle/>
                    <a:p>
                      <a:pPr algn="ctr"/>
                      <a:r>
                        <a:rPr lang="pl-PL" sz="1100" b="1" dirty="0" smtClean="0">
                          <a:latin typeface="Arial" panose="020B0604020202020204" pitchFamily="34" charset="0"/>
                          <a:cs typeface="Arial" panose="020B0604020202020204" pitchFamily="34" charset="0"/>
                        </a:rPr>
                        <a:t>Otoczenie</a:t>
                      </a:r>
                      <a:r>
                        <a:rPr lang="pl-PL" sz="1100" b="1" baseline="0" dirty="0" smtClean="0">
                          <a:latin typeface="Arial" panose="020B0604020202020204" pitchFamily="34" charset="0"/>
                          <a:cs typeface="Arial" panose="020B0604020202020204" pitchFamily="34" charset="0"/>
                        </a:rPr>
                        <a:t> technologiczne</a:t>
                      </a:r>
                      <a:endParaRPr lang="pl-PL" sz="1100" b="1" dirty="0">
                        <a:latin typeface="Arial" panose="020B0604020202020204" pitchFamily="34" charset="0"/>
                        <a:cs typeface="Arial" panose="020B0604020202020204" pitchFamily="34" charset="0"/>
                      </a:endParaRPr>
                    </a:p>
                  </a:txBody>
                  <a:tcPr anchor="ctr"/>
                </a:tc>
                <a:tc>
                  <a:txBody>
                    <a:bodyPr/>
                    <a:lstStyle/>
                    <a:p>
                      <a:pPr algn="ctr"/>
                      <a:r>
                        <a:rPr lang="pl-PL" sz="1100" b="1" dirty="0" smtClean="0">
                          <a:latin typeface="Arial" panose="020B0604020202020204" pitchFamily="34" charset="0"/>
                          <a:cs typeface="Arial" panose="020B0604020202020204" pitchFamily="34" charset="0"/>
                        </a:rPr>
                        <a:t>Trend</a:t>
                      </a:r>
                      <a:endParaRPr lang="pl-PL" sz="1100" b="1" dirty="0">
                        <a:latin typeface="Arial" panose="020B0604020202020204" pitchFamily="34" charset="0"/>
                        <a:cs typeface="Arial" panose="020B0604020202020204" pitchFamily="34" charset="0"/>
                      </a:endParaRPr>
                    </a:p>
                  </a:txBody>
                  <a:tcPr anchor="ctr"/>
                </a:tc>
                <a:tc>
                  <a:txBody>
                    <a:bodyPr/>
                    <a:lstStyle/>
                    <a:p>
                      <a:pPr algn="ctr"/>
                      <a:r>
                        <a:rPr lang="pl-PL" sz="1100" b="1" dirty="0" smtClean="0">
                          <a:latin typeface="Arial" panose="020B0604020202020204" pitchFamily="34" charset="0"/>
                          <a:cs typeface="Arial" panose="020B0604020202020204" pitchFamily="34" charset="0"/>
                        </a:rPr>
                        <a:t>Siła</a:t>
                      </a:r>
                      <a:r>
                        <a:rPr lang="pl-PL" sz="1100" b="1" baseline="0" dirty="0" smtClean="0">
                          <a:latin typeface="Arial" panose="020B0604020202020204" pitchFamily="34" charset="0"/>
                          <a:cs typeface="Arial" panose="020B0604020202020204" pitchFamily="34" charset="0"/>
                        </a:rPr>
                        <a:t> wpływu</a:t>
                      </a:r>
                      <a:endParaRPr lang="pl-PL" sz="1100" b="1" dirty="0">
                        <a:latin typeface="Arial" panose="020B0604020202020204" pitchFamily="34" charset="0"/>
                        <a:cs typeface="Arial" panose="020B0604020202020204" pitchFamily="34" charset="0"/>
                      </a:endParaRPr>
                    </a:p>
                  </a:txBody>
                  <a:tcPr anchor="ctr"/>
                </a:tc>
                <a:tc>
                  <a:txBody>
                    <a:bodyPr/>
                    <a:lstStyle/>
                    <a:p>
                      <a:pPr algn="ctr"/>
                      <a:r>
                        <a:rPr lang="pl-PL" sz="1100" b="1" dirty="0" smtClean="0">
                          <a:latin typeface="Arial" panose="020B0604020202020204" pitchFamily="34" charset="0"/>
                          <a:cs typeface="Arial" panose="020B0604020202020204" pitchFamily="34" charset="0"/>
                        </a:rPr>
                        <a:t>Prawdopodobieństwo</a:t>
                      </a:r>
                      <a:endParaRPr lang="pl-PL" sz="1100" b="1" dirty="0">
                        <a:latin typeface="Arial" panose="020B0604020202020204" pitchFamily="34" charset="0"/>
                        <a:cs typeface="Arial" panose="020B0604020202020204" pitchFamily="34" charset="0"/>
                      </a:endParaRPr>
                    </a:p>
                  </a:txBody>
                  <a:tcPr anchor="ctr"/>
                </a:tc>
              </a:tr>
              <a:tr h="277847">
                <a:tc rowSpan="3">
                  <a:txBody>
                    <a:bodyPr/>
                    <a:lstStyle/>
                    <a:p>
                      <a:r>
                        <a:rPr lang="pl-PL" sz="1100" dirty="0" smtClean="0">
                          <a:latin typeface="Arial" panose="020B0604020202020204" pitchFamily="34" charset="0"/>
                          <a:cs typeface="Arial" panose="020B0604020202020204" pitchFamily="34" charset="0"/>
                        </a:rPr>
                        <a:t>Automatyzacja</a:t>
                      </a:r>
                      <a:r>
                        <a:rPr lang="pl-PL" sz="1100" baseline="0" dirty="0" smtClean="0">
                          <a:latin typeface="Arial" panose="020B0604020202020204" pitchFamily="34" charset="0"/>
                          <a:cs typeface="Arial" panose="020B0604020202020204" pitchFamily="34" charset="0"/>
                        </a:rPr>
                        <a:t> procesów logistycznych</a:t>
                      </a:r>
                      <a:endParaRPr lang="pl-PL" sz="1100" dirty="0">
                        <a:latin typeface="Arial" panose="020B0604020202020204" pitchFamily="34" charset="0"/>
                        <a:cs typeface="Arial" panose="020B0604020202020204" pitchFamily="34" charset="0"/>
                      </a:endParaRPr>
                    </a:p>
                  </a:txBody>
                  <a:tcPr anchor="ctr"/>
                </a:tc>
                <a:tc>
                  <a:txBody>
                    <a:bodyPr/>
                    <a:lstStyle/>
                    <a:p>
                      <a:pPr marL="0" indent="0">
                        <a:buFont typeface="+mj-lt"/>
                        <a:buNone/>
                      </a:pPr>
                      <a:r>
                        <a:rPr lang="pl-PL" sz="1100" dirty="0" smtClean="0">
                          <a:latin typeface="Arial" panose="020B0604020202020204" pitchFamily="34" charset="0"/>
                          <a:cs typeface="Arial" panose="020B0604020202020204" pitchFamily="34" charset="0"/>
                        </a:rPr>
                        <a:t>Wzrost</a:t>
                      </a: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+3</a:t>
                      </a:r>
                      <a:endParaRPr lang="pl-PL" sz="1100" dirty="0" smtClean="0">
                        <a:latin typeface="Arial" panose="020B0604020202020204" pitchFamily="34" charset="0"/>
                        <a:cs typeface="Arial" panose="020B0604020202020204" pitchFamily="34" charset="0"/>
                      </a:endParaRP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0,7</a:t>
                      </a:r>
                      <a:endParaRPr lang="pl-PL" sz="1100" dirty="0" smtClean="0">
                        <a:latin typeface="Arial" panose="020B0604020202020204" pitchFamily="34" charset="0"/>
                        <a:cs typeface="Arial" panose="020B0604020202020204" pitchFamily="34" charset="0"/>
                      </a:endParaRPr>
                    </a:p>
                  </a:txBody>
                  <a:tcPr anchor="ctr"/>
                </a:tc>
              </a:tr>
              <a:tr h="277847">
                <a:tc vMerge="1">
                  <a:txBody>
                    <a:bodyPr/>
                    <a:lstStyle/>
                    <a:p>
                      <a:endParaRPr lang="pl-PL"/>
                    </a:p>
                  </a:txBody>
                  <a:tcPr/>
                </a:tc>
                <a:tc>
                  <a:txBody>
                    <a:bodyPr/>
                    <a:lstStyle/>
                    <a:p>
                      <a:pPr marL="0" indent="0">
                        <a:buFont typeface="+mj-lt"/>
                        <a:buNone/>
                      </a:pPr>
                      <a:r>
                        <a:rPr lang="pl-PL" sz="1100" dirty="0" smtClean="0">
                          <a:latin typeface="Arial" panose="020B0604020202020204" pitchFamily="34" charset="0"/>
                          <a:cs typeface="Arial" panose="020B0604020202020204" pitchFamily="34" charset="0"/>
                        </a:rPr>
                        <a:t>Stagnacja</a:t>
                      </a: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+2</a:t>
                      </a:r>
                      <a:endParaRPr lang="pl-PL" sz="1100" dirty="0" smtClean="0">
                        <a:latin typeface="Arial" panose="020B0604020202020204" pitchFamily="34" charset="0"/>
                        <a:cs typeface="Arial" panose="020B0604020202020204" pitchFamily="34" charset="0"/>
                      </a:endParaRP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0,3</a:t>
                      </a:r>
                      <a:endParaRPr lang="pl-PL" sz="1100" dirty="0" smtClean="0">
                        <a:latin typeface="Arial" panose="020B0604020202020204" pitchFamily="34" charset="0"/>
                        <a:cs typeface="Arial" panose="020B0604020202020204" pitchFamily="34" charset="0"/>
                      </a:endParaRPr>
                    </a:p>
                  </a:txBody>
                  <a:tcPr anchor="ctr"/>
                </a:tc>
              </a:tr>
              <a:tr h="277847">
                <a:tc vMerge="1">
                  <a:txBody>
                    <a:bodyPr/>
                    <a:lstStyle/>
                    <a:p>
                      <a:endParaRPr lang="pl-PL"/>
                    </a:p>
                  </a:txBody>
                  <a:tcPr/>
                </a:tc>
                <a:tc>
                  <a:txBody>
                    <a:bodyPr/>
                    <a:lstStyle/>
                    <a:p>
                      <a:pPr marL="0" indent="0">
                        <a:buFont typeface="+mj-lt"/>
                        <a:buNone/>
                      </a:pPr>
                      <a:r>
                        <a:rPr lang="pl-PL" sz="1100" dirty="0" smtClean="0">
                          <a:latin typeface="Arial" panose="020B0604020202020204" pitchFamily="34" charset="0"/>
                          <a:cs typeface="Arial" panose="020B0604020202020204" pitchFamily="34" charset="0"/>
                        </a:rPr>
                        <a:t>Spadek</a:t>
                      </a: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-4</a:t>
                      </a:r>
                      <a:endParaRPr lang="pl-PL" sz="1100" dirty="0" smtClean="0">
                        <a:latin typeface="Arial" panose="020B0604020202020204" pitchFamily="34" charset="0"/>
                        <a:cs typeface="Arial" panose="020B0604020202020204" pitchFamily="34" charset="0"/>
                      </a:endParaRP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0</a:t>
                      </a:r>
                      <a:endParaRPr lang="pl-PL" sz="1100" dirty="0" smtClean="0">
                        <a:latin typeface="Arial" panose="020B0604020202020204" pitchFamily="34" charset="0"/>
                        <a:cs typeface="Arial" panose="020B0604020202020204" pitchFamily="34" charset="0"/>
                      </a:endParaRPr>
                    </a:p>
                  </a:txBody>
                  <a:tcPr anchor="ctr"/>
                </a:tc>
              </a:tr>
              <a:tr h="277847">
                <a:tc rowSpan="3">
                  <a:txBody>
                    <a:bodyPr/>
                    <a:lstStyle/>
                    <a:p>
                      <a:r>
                        <a:rPr lang="pl-PL" sz="1100" baseline="0" dirty="0" smtClean="0">
                          <a:latin typeface="Arial" panose="020B0604020202020204" pitchFamily="34" charset="0"/>
                          <a:cs typeface="Arial" panose="020B0604020202020204" pitchFamily="34" charset="0"/>
                        </a:rPr>
                        <a:t>Cyfryzacja społeczeństwa</a:t>
                      </a:r>
                      <a:endParaRPr lang="pl-PL" sz="1100" dirty="0">
                        <a:latin typeface="Arial" panose="020B0604020202020204" pitchFamily="34" charset="0"/>
                        <a:cs typeface="Arial" panose="020B0604020202020204" pitchFamily="34" charset="0"/>
                      </a:endParaRPr>
                    </a:p>
                  </a:txBody>
                  <a:tcPr anchor="ctr"/>
                </a:tc>
                <a:tc>
                  <a:txBody>
                    <a:bodyPr/>
                    <a:lstStyle/>
                    <a:p>
                      <a:pPr marL="0" indent="0">
                        <a:buFont typeface="+mj-lt"/>
                        <a:buNone/>
                      </a:pPr>
                      <a:r>
                        <a:rPr lang="pl-PL" sz="1100" dirty="0" smtClean="0">
                          <a:latin typeface="Arial" panose="020B0604020202020204" pitchFamily="34" charset="0"/>
                          <a:cs typeface="Arial" panose="020B0604020202020204" pitchFamily="34" charset="0"/>
                        </a:rPr>
                        <a:t>Wzrost</a:t>
                      </a:r>
                    </a:p>
                  </a:txBody>
                  <a:tcPr anchor="ctr"/>
                </a:tc>
                <a:tc>
                  <a:txBody>
                    <a:bodyPr/>
                    <a:lstStyle/>
                    <a:p>
                      <a:pPr algn="ctr"/>
                      <a:r>
                        <a:rPr lang="pl-PL" sz="1100" dirty="0" smtClean="0">
                          <a:latin typeface="Arial" panose="020B0604020202020204" pitchFamily="34" charset="0"/>
                          <a:cs typeface="Arial" panose="020B0604020202020204" pitchFamily="34" charset="0"/>
                        </a:rPr>
                        <a:t>+4</a:t>
                      </a:r>
                      <a:endParaRPr lang="pl-PL" sz="1100" dirty="0">
                        <a:latin typeface="Arial" panose="020B0604020202020204" pitchFamily="34" charset="0"/>
                        <a:cs typeface="Arial" panose="020B0604020202020204" pitchFamily="34" charset="0"/>
                      </a:endParaRPr>
                    </a:p>
                  </a:txBody>
                  <a:tcPr anchor="ctr"/>
                </a:tc>
                <a:tc>
                  <a:txBody>
                    <a:bodyPr/>
                    <a:lstStyle/>
                    <a:p>
                      <a:pPr algn="ctr"/>
                      <a:r>
                        <a:rPr lang="pl-PL" sz="1100" dirty="0" smtClean="0">
                          <a:latin typeface="Arial" panose="020B0604020202020204" pitchFamily="34" charset="0"/>
                          <a:cs typeface="Arial" panose="020B0604020202020204" pitchFamily="34" charset="0"/>
                        </a:rPr>
                        <a:t>0,6</a:t>
                      </a:r>
                      <a:endParaRPr lang="pl-PL" sz="1100" dirty="0">
                        <a:latin typeface="Arial" panose="020B0604020202020204" pitchFamily="34" charset="0"/>
                        <a:cs typeface="Arial" panose="020B0604020202020204" pitchFamily="34" charset="0"/>
                      </a:endParaRPr>
                    </a:p>
                  </a:txBody>
                  <a:tcPr anchor="ctr"/>
                </a:tc>
              </a:tr>
              <a:tr h="277847">
                <a:tc vMerge="1">
                  <a:txBody>
                    <a:bodyPr/>
                    <a:lstStyle/>
                    <a:p>
                      <a:endParaRPr lang="pl-PL"/>
                    </a:p>
                  </a:txBody>
                  <a:tcPr/>
                </a:tc>
                <a:tc>
                  <a:txBody>
                    <a:bodyPr/>
                    <a:lstStyle/>
                    <a:p>
                      <a:pPr marL="0" indent="0">
                        <a:buFont typeface="+mj-lt"/>
                        <a:buNone/>
                      </a:pPr>
                      <a:r>
                        <a:rPr lang="pl-PL" sz="1100" dirty="0" smtClean="0">
                          <a:latin typeface="Arial" panose="020B0604020202020204" pitchFamily="34" charset="0"/>
                          <a:cs typeface="Arial" panose="020B0604020202020204" pitchFamily="34" charset="0"/>
                        </a:rPr>
                        <a:t>Stagnacja</a:t>
                      </a:r>
                    </a:p>
                  </a:txBody>
                  <a:tcPr anchor="ctr"/>
                </a:tc>
                <a:tc>
                  <a:txBody>
                    <a:bodyPr/>
                    <a:lstStyle/>
                    <a:p>
                      <a:pPr algn="ctr"/>
                      <a:r>
                        <a:rPr lang="pl-PL" sz="1100" dirty="0" smtClean="0">
                          <a:latin typeface="Arial" panose="020B0604020202020204" pitchFamily="34" charset="0"/>
                          <a:cs typeface="Arial" panose="020B0604020202020204" pitchFamily="34" charset="0"/>
                        </a:rPr>
                        <a:t>+2</a:t>
                      </a:r>
                      <a:endParaRPr lang="pl-PL" sz="1100" dirty="0">
                        <a:latin typeface="Arial" panose="020B0604020202020204" pitchFamily="34" charset="0"/>
                        <a:cs typeface="Arial" panose="020B0604020202020204" pitchFamily="34" charset="0"/>
                      </a:endParaRPr>
                    </a:p>
                  </a:txBody>
                  <a:tcPr anchor="ctr"/>
                </a:tc>
                <a:tc>
                  <a:txBody>
                    <a:bodyPr/>
                    <a:lstStyle/>
                    <a:p>
                      <a:pPr algn="ctr"/>
                      <a:r>
                        <a:rPr lang="pl-PL" sz="1100" dirty="0" smtClean="0">
                          <a:latin typeface="Arial" panose="020B0604020202020204" pitchFamily="34" charset="0"/>
                          <a:cs typeface="Arial" panose="020B0604020202020204" pitchFamily="34" charset="0"/>
                        </a:rPr>
                        <a:t>0,3</a:t>
                      </a:r>
                      <a:endParaRPr lang="pl-PL" sz="1100" dirty="0">
                        <a:latin typeface="Arial" panose="020B0604020202020204" pitchFamily="34" charset="0"/>
                        <a:cs typeface="Arial" panose="020B0604020202020204" pitchFamily="34" charset="0"/>
                      </a:endParaRPr>
                    </a:p>
                  </a:txBody>
                  <a:tcPr anchor="ctr"/>
                </a:tc>
              </a:tr>
              <a:tr h="277847">
                <a:tc vMerge="1">
                  <a:txBody>
                    <a:bodyPr/>
                    <a:lstStyle/>
                    <a:p>
                      <a:endParaRPr lang="pl-PL" dirty="0"/>
                    </a:p>
                  </a:txBody>
                  <a:tcPr/>
                </a:tc>
                <a:tc>
                  <a:txBody>
                    <a:bodyPr/>
                    <a:lstStyle/>
                    <a:p>
                      <a:pPr marL="0" indent="0">
                        <a:buFont typeface="+mj-lt"/>
                        <a:buNone/>
                      </a:pPr>
                      <a:r>
                        <a:rPr lang="pl-PL" sz="1100" dirty="0" smtClean="0">
                          <a:latin typeface="Arial" panose="020B0604020202020204" pitchFamily="34" charset="0"/>
                          <a:cs typeface="Arial" panose="020B0604020202020204" pitchFamily="34" charset="0"/>
                        </a:rPr>
                        <a:t>Spadek</a:t>
                      </a:r>
                    </a:p>
                  </a:txBody>
                  <a:tcPr anchor="ctr"/>
                </a:tc>
                <a:tc>
                  <a:txBody>
                    <a:bodyPr/>
                    <a:lstStyle/>
                    <a:p>
                      <a:pPr algn="ctr"/>
                      <a:r>
                        <a:rPr lang="pl-PL" sz="1100" dirty="0" smtClean="0">
                          <a:latin typeface="Arial" panose="020B0604020202020204" pitchFamily="34" charset="0"/>
                          <a:cs typeface="Arial" panose="020B0604020202020204" pitchFamily="34" charset="0"/>
                        </a:rPr>
                        <a:t>-3</a:t>
                      </a:r>
                      <a:endParaRPr lang="pl-PL" sz="1100" dirty="0">
                        <a:latin typeface="Arial" panose="020B0604020202020204" pitchFamily="34" charset="0"/>
                        <a:cs typeface="Arial" panose="020B0604020202020204" pitchFamily="34" charset="0"/>
                      </a:endParaRPr>
                    </a:p>
                  </a:txBody>
                  <a:tcPr anchor="ctr"/>
                </a:tc>
                <a:tc>
                  <a:txBody>
                    <a:bodyPr/>
                    <a:lstStyle/>
                    <a:p>
                      <a:pPr algn="ctr"/>
                      <a:r>
                        <a:rPr lang="pl-PL" sz="1100" dirty="0" smtClean="0">
                          <a:latin typeface="Arial" panose="020B0604020202020204" pitchFamily="34" charset="0"/>
                          <a:cs typeface="Arial" panose="020B0604020202020204" pitchFamily="34" charset="0"/>
                        </a:rPr>
                        <a:t>0,1</a:t>
                      </a:r>
                      <a:endParaRPr lang="pl-PL" sz="11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1880388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Przykład – przedsiębiorstwo logistyczne</a:t>
            </a:r>
            <a:endParaRPr lang="pl-PL" dirty="0"/>
          </a:p>
        </p:txBody>
      </p:sp>
      <p:sp>
        <p:nvSpPr>
          <p:cNvPr id="3" name="Symbol zastępczy zawartości 2"/>
          <p:cNvSpPr>
            <a:spLocks noGrp="1"/>
          </p:cNvSpPr>
          <p:nvPr>
            <p:ph idx="1"/>
          </p:nvPr>
        </p:nvSpPr>
        <p:spPr/>
        <p:txBody>
          <a:bodyPr/>
          <a:lstStyle/>
          <a:p>
            <a:pPr>
              <a:buFont typeface="+mj-lt"/>
              <a:buAutoNum type="arabicPeriod" startAt="3"/>
            </a:pPr>
            <a:r>
              <a:rPr lang="pl-PL" dirty="0" smtClean="0"/>
              <a:t>Tworzenie scenariuszy</a:t>
            </a:r>
          </a:p>
          <a:p>
            <a:pPr marL="0" indent="0">
              <a:buNone/>
            </a:pPr>
            <a:endParaRPr lang="pl-PL" dirty="0"/>
          </a:p>
        </p:txBody>
      </p:sp>
      <p:sp>
        <p:nvSpPr>
          <p:cNvPr id="4" name="Symbol zastępczy numeru slajdu 3"/>
          <p:cNvSpPr>
            <a:spLocks noGrp="1"/>
          </p:cNvSpPr>
          <p:nvPr>
            <p:ph type="sldNum" sz="quarter" idx="12"/>
          </p:nvPr>
        </p:nvSpPr>
        <p:spPr/>
        <p:txBody>
          <a:bodyPr/>
          <a:lstStyle/>
          <a:p>
            <a:pPr>
              <a:defRPr/>
            </a:pPr>
            <a:fld id="{D7B48ABC-0ED3-4F64-8169-48F664C0E0AC}" type="slidenum">
              <a:rPr lang="pl-PL" altLang="pl-PL" smtClean="0"/>
              <a:pPr>
                <a:defRPr/>
              </a:pPr>
              <a:t>15</a:t>
            </a:fld>
            <a:endParaRPr lang="pl-PL" altLang="pl-PL"/>
          </a:p>
        </p:txBody>
      </p:sp>
      <p:graphicFrame>
        <p:nvGraphicFramePr>
          <p:cNvPr id="5" name="Tabela 4"/>
          <p:cNvGraphicFramePr>
            <a:graphicFrameLocks noGrp="1"/>
          </p:cNvGraphicFramePr>
          <p:nvPr>
            <p:extLst>
              <p:ext uri="{D42A27DB-BD31-4B8C-83A1-F6EECF244321}">
                <p14:modId xmlns:p14="http://schemas.microsoft.com/office/powerpoint/2010/main" val="3034571382"/>
              </p:ext>
            </p:extLst>
          </p:nvPr>
        </p:nvGraphicFramePr>
        <p:xfrm>
          <a:off x="251519" y="1988840"/>
          <a:ext cx="8128893" cy="3851996"/>
        </p:xfrm>
        <a:graphic>
          <a:graphicData uri="http://schemas.openxmlformats.org/drawingml/2006/table">
            <a:tbl>
              <a:tblPr firstRow="1" bandRow="1">
                <a:tableStyleId>{5940675A-B579-460E-94D1-54222C63F5DA}</a:tableStyleId>
              </a:tblPr>
              <a:tblGrid>
                <a:gridCol w="6192689"/>
                <a:gridCol w="1936204"/>
              </a:tblGrid>
              <a:tr h="303075">
                <a:tc>
                  <a:txBody>
                    <a:bodyPr/>
                    <a:lstStyle/>
                    <a:p>
                      <a:pPr algn="ctr"/>
                      <a:r>
                        <a:rPr lang="pl-PL" sz="1100" b="1" dirty="0" smtClean="0">
                          <a:latin typeface="Arial" panose="020B0604020202020204" pitchFamily="34" charset="0"/>
                          <a:cs typeface="Arial" panose="020B0604020202020204" pitchFamily="34" charset="0"/>
                        </a:rPr>
                        <a:t>Otoczenie </a:t>
                      </a:r>
                      <a:r>
                        <a:rPr lang="pl-PL" sz="1100" b="1" dirty="0" err="1" smtClean="0">
                          <a:latin typeface="Arial" panose="020B0604020202020204" pitchFamily="34" charset="0"/>
                          <a:cs typeface="Arial" panose="020B0604020202020204" pitchFamily="34" charset="0"/>
                        </a:rPr>
                        <a:t>polityczno</a:t>
                      </a:r>
                      <a:r>
                        <a:rPr lang="pl-PL" sz="1100" b="1" baseline="0" dirty="0" smtClean="0">
                          <a:latin typeface="Arial" panose="020B0604020202020204" pitchFamily="34" charset="0"/>
                          <a:cs typeface="Arial" panose="020B0604020202020204" pitchFamily="34" charset="0"/>
                        </a:rPr>
                        <a:t> - prawne</a:t>
                      </a:r>
                      <a:endParaRPr lang="pl-PL" sz="1100" b="1" dirty="0">
                        <a:latin typeface="Arial" panose="020B0604020202020204" pitchFamily="34" charset="0"/>
                        <a:cs typeface="Arial" panose="020B0604020202020204" pitchFamily="34" charset="0"/>
                      </a:endParaRPr>
                    </a:p>
                  </a:txBody>
                  <a:tcPr anchor="ctr"/>
                </a:tc>
                <a:tc>
                  <a:txBody>
                    <a:bodyPr/>
                    <a:lstStyle/>
                    <a:p>
                      <a:pPr algn="ctr"/>
                      <a:r>
                        <a:rPr lang="pl-PL" sz="1100" b="1" dirty="0" smtClean="0">
                          <a:latin typeface="Arial" panose="020B0604020202020204" pitchFamily="34" charset="0"/>
                          <a:cs typeface="Arial" panose="020B0604020202020204" pitchFamily="34" charset="0"/>
                        </a:rPr>
                        <a:t>Scenariusz optymistyczny</a:t>
                      </a:r>
                      <a:endParaRPr lang="pl-PL" sz="1100" b="1" dirty="0">
                        <a:latin typeface="Arial" panose="020B0604020202020204" pitchFamily="34" charset="0"/>
                        <a:cs typeface="Arial" panose="020B0604020202020204" pitchFamily="34" charset="0"/>
                      </a:endParaRPr>
                    </a:p>
                  </a:txBody>
                  <a:tcPr anchor="ctr"/>
                </a:tc>
              </a:tr>
              <a:tr h="303075">
                <a:tc>
                  <a:txBody>
                    <a:bodyPr/>
                    <a:lstStyle/>
                    <a:p>
                      <a:pPr marL="0" indent="0">
                        <a:buFont typeface="+mj-lt"/>
                        <a:buNone/>
                      </a:pPr>
                      <a:r>
                        <a:rPr lang="pl-PL" sz="1100" baseline="0" dirty="0" smtClean="0">
                          <a:latin typeface="Arial" panose="020B0604020202020204" pitchFamily="34" charset="0"/>
                          <a:cs typeface="Arial" panose="020B0604020202020204" pitchFamily="34" charset="0"/>
                        </a:rPr>
                        <a:t>Wycofanie się KE z „Pakietu Mobilności” </a:t>
                      </a:r>
                      <a:endParaRPr lang="pl-PL" sz="1100" dirty="0" smtClean="0">
                        <a:latin typeface="Arial" panose="020B0604020202020204" pitchFamily="34" charset="0"/>
                        <a:cs typeface="Arial" panose="020B0604020202020204" pitchFamily="34" charset="0"/>
                      </a:endParaRP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+3</a:t>
                      </a:r>
                    </a:p>
                  </a:txBody>
                  <a:tcPr anchor="ctr"/>
                </a:tc>
              </a:tr>
              <a:tr h="303075">
                <a:tc>
                  <a:txBody>
                    <a:bodyPr/>
                    <a:lstStyle/>
                    <a:p>
                      <a:pPr marL="0" indent="0">
                        <a:buFont typeface="+mj-lt"/>
                        <a:buNone/>
                      </a:pPr>
                      <a:r>
                        <a:rPr lang="pl-PL" sz="1100" dirty="0" smtClean="0">
                          <a:latin typeface="Arial" panose="020B0604020202020204" pitchFamily="34" charset="0"/>
                          <a:cs typeface="Arial" panose="020B0604020202020204" pitchFamily="34" charset="0"/>
                        </a:rPr>
                        <a:t>Spadek</a:t>
                      </a:r>
                      <a:r>
                        <a:rPr lang="pl-PL" sz="1100" baseline="0" dirty="0" smtClean="0">
                          <a:latin typeface="Arial" panose="020B0604020202020204" pitchFamily="34" charset="0"/>
                          <a:cs typeface="Arial" panose="020B0604020202020204" pitchFamily="34" charset="0"/>
                        </a:rPr>
                        <a:t> regulacji</a:t>
                      </a:r>
                      <a:r>
                        <a:rPr lang="pl-PL" sz="1100" dirty="0" smtClean="0">
                          <a:latin typeface="Arial" panose="020B0604020202020204" pitchFamily="34" charset="0"/>
                          <a:cs typeface="Arial" panose="020B0604020202020204" pitchFamily="34" charset="0"/>
                        </a:rPr>
                        <a:t> prawne</a:t>
                      </a:r>
                      <a:r>
                        <a:rPr lang="pl-PL" sz="1100" baseline="0" dirty="0" smtClean="0">
                          <a:latin typeface="Arial" panose="020B0604020202020204" pitchFamily="34" charset="0"/>
                          <a:cs typeface="Arial" panose="020B0604020202020204" pitchFamily="34" charset="0"/>
                        </a:rPr>
                        <a:t> </a:t>
                      </a:r>
                      <a:r>
                        <a:rPr lang="pl-PL" sz="1100" dirty="0" smtClean="0">
                          <a:latin typeface="Arial" panose="020B0604020202020204" pitchFamily="34" charset="0"/>
                          <a:cs typeface="Arial" panose="020B0604020202020204" pitchFamily="34" charset="0"/>
                        </a:rPr>
                        <a:t>dotyczące</a:t>
                      </a:r>
                      <a:r>
                        <a:rPr lang="pl-PL" sz="1100" baseline="0" dirty="0" smtClean="0">
                          <a:latin typeface="Arial" panose="020B0604020202020204" pitchFamily="34" charset="0"/>
                          <a:cs typeface="Arial" panose="020B0604020202020204" pitchFamily="34" charset="0"/>
                        </a:rPr>
                        <a:t> </a:t>
                      </a:r>
                      <a:r>
                        <a:rPr lang="pl-PL" sz="1100" dirty="0" smtClean="0">
                          <a:latin typeface="Arial" panose="020B0604020202020204" pitchFamily="34" charset="0"/>
                          <a:cs typeface="Arial" panose="020B0604020202020204" pitchFamily="34" charset="0"/>
                        </a:rPr>
                        <a:t>norm emisji spalin</a:t>
                      </a:r>
                      <a:endParaRPr lang="pl-PL" sz="1100" dirty="0">
                        <a:latin typeface="Arial" panose="020B0604020202020204" pitchFamily="34" charset="0"/>
                        <a:cs typeface="Arial" panose="020B0604020202020204" pitchFamily="34" charset="0"/>
                      </a:endParaRP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+5</a:t>
                      </a:r>
                      <a:endParaRPr lang="pl-PL" sz="1100" dirty="0">
                        <a:latin typeface="Arial" panose="020B0604020202020204" pitchFamily="34" charset="0"/>
                        <a:cs typeface="Arial" panose="020B0604020202020204" pitchFamily="34" charset="0"/>
                      </a:endParaRPr>
                    </a:p>
                  </a:txBody>
                  <a:tcPr anchor="ctr"/>
                </a:tc>
              </a:tr>
              <a:tr h="303075">
                <a:tc>
                  <a:txBody>
                    <a:bodyPr/>
                    <a:lstStyle/>
                    <a:p>
                      <a:pPr algn="ctr"/>
                      <a:r>
                        <a:rPr lang="pl-PL" sz="1100" b="1" dirty="0" smtClean="0">
                          <a:latin typeface="Arial" panose="020B0604020202020204" pitchFamily="34" charset="0"/>
                          <a:cs typeface="Arial" panose="020B0604020202020204" pitchFamily="34" charset="0"/>
                        </a:rPr>
                        <a:t>Otoczenie</a:t>
                      </a:r>
                      <a:r>
                        <a:rPr lang="pl-PL" sz="1100" b="1" baseline="0" dirty="0" smtClean="0">
                          <a:latin typeface="Arial" panose="020B0604020202020204" pitchFamily="34" charset="0"/>
                          <a:cs typeface="Arial" panose="020B0604020202020204" pitchFamily="34" charset="0"/>
                        </a:rPr>
                        <a:t> </a:t>
                      </a:r>
                      <a:r>
                        <a:rPr lang="pl-PL" sz="1100" b="1" baseline="0" dirty="0" err="1" smtClean="0">
                          <a:latin typeface="Arial" panose="020B0604020202020204" pitchFamily="34" charset="0"/>
                          <a:cs typeface="Arial" panose="020B0604020202020204" pitchFamily="34" charset="0"/>
                        </a:rPr>
                        <a:t>społeczno</a:t>
                      </a:r>
                      <a:r>
                        <a:rPr lang="pl-PL" sz="1100" b="1" baseline="0" dirty="0" smtClean="0">
                          <a:latin typeface="Arial" panose="020B0604020202020204" pitchFamily="34" charset="0"/>
                          <a:cs typeface="Arial" panose="020B0604020202020204" pitchFamily="34" charset="0"/>
                        </a:rPr>
                        <a:t> – kulturowe</a:t>
                      </a:r>
                      <a:endParaRPr lang="pl-PL" sz="1100" b="1" dirty="0">
                        <a:latin typeface="Arial" panose="020B0604020202020204" pitchFamily="34" charset="0"/>
                        <a:cs typeface="Arial" panose="020B0604020202020204" pitchFamily="34" charset="0"/>
                      </a:endParaRPr>
                    </a:p>
                  </a:txBody>
                  <a:tcPr anchor="ctr"/>
                </a:tc>
                <a:tc>
                  <a:txBody>
                    <a:bodyPr/>
                    <a:lstStyle/>
                    <a:p>
                      <a:pPr algn="ctr"/>
                      <a:endParaRPr lang="pl-PL" sz="1100" b="1" dirty="0">
                        <a:latin typeface="Arial" panose="020B0604020202020204" pitchFamily="34" charset="0"/>
                        <a:cs typeface="Arial" panose="020B0604020202020204" pitchFamily="34" charset="0"/>
                      </a:endParaRPr>
                    </a:p>
                  </a:txBody>
                  <a:tcPr anchor="ctr"/>
                </a:tc>
              </a:tr>
              <a:tr h="303075">
                <a:tc>
                  <a:txBody>
                    <a:bodyPr/>
                    <a:lstStyle/>
                    <a:p>
                      <a:pPr marL="0" indent="0">
                        <a:buFont typeface="+mj-lt"/>
                        <a:buNone/>
                      </a:pPr>
                      <a:r>
                        <a:rPr lang="pl-PL" sz="1100" baseline="0" dirty="0" smtClean="0">
                          <a:latin typeface="Arial" panose="020B0604020202020204" pitchFamily="34" charset="0"/>
                          <a:cs typeface="Arial" panose="020B0604020202020204" pitchFamily="34" charset="0"/>
                        </a:rPr>
                        <a:t>Wzrost liczby pracowników na rynku pracy w branży TSL</a:t>
                      </a:r>
                      <a:endParaRPr lang="pl-PL" sz="1100" dirty="0" smtClean="0">
                        <a:latin typeface="Arial" panose="020B0604020202020204" pitchFamily="34" charset="0"/>
                        <a:cs typeface="Arial" panose="020B0604020202020204" pitchFamily="34" charset="0"/>
                      </a:endParaRP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+3</a:t>
                      </a:r>
                      <a:endParaRPr lang="pl-PL" sz="1100" dirty="0" smtClean="0">
                        <a:latin typeface="Arial" panose="020B0604020202020204" pitchFamily="34" charset="0"/>
                        <a:cs typeface="Arial" panose="020B0604020202020204" pitchFamily="34" charset="0"/>
                      </a:endParaRPr>
                    </a:p>
                  </a:txBody>
                  <a:tcPr anchor="ctr"/>
                </a:tc>
              </a:tr>
              <a:tr h="303075">
                <a:tc>
                  <a:txBody>
                    <a:bodyPr/>
                    <a:lstStyle/>
                    <a:p>
                      <a:r>
                        <a:rPr lang="pl-PL" sz="1100" baseline="0" dirty="0" smtClean="0">
                          <a:latin typeface="Arial" panose="020B0604020202020204" pitchFamily="34" charset="0"/>
                          <a:cs typeface="Arial" panose="020B0604020202020204" pitchFamily="34" charset="0"/>
                        </a:rPr>
                        <a:t>Wzrost jakości wykształcenia w branży TSL</a:t>
                      </a:r>
                      <a:endParaRPr lang="pl-PL" sz="1100" dirty="0">
                        <a:latin typeface="Arial" panose="020B0604020202020204" pitchFamily="34" charset="0"/>
                        <a:cs typeface="Arial" panose="020B0604020202020204" pitchFamily="34" charset="0"/>
                      </a:endParaRPr>
                    </a:p>
                  </a:txBody>
                  <a:tcPr anchor="ctr"/>
                </a:tc>
                <a:tc>
                  <a:txBody>
                    <a:bodyPr/>
                    <a:lstStyle/>
                    <a:p>
                      <a:pPr algn="ctr"/>
                      <a:r>
                        <a:rPr lang="pl-PL" sz="1100" dirty="0" smtClean="0">
                          <a:latin typeface="Arial" panose="020B0604020202020204" pitchFamily="34" charset="0"/>
                          <a:cs typeface="Arial" panose="020B0604020202020204" pitchFamily="34" charset="0"/>
                        </a:rPr>
                        <a:t>+4</a:t>
                      </a:r>
                      <a:endParaRPr lang="pl-PL" sz="1100" dirty="0">
                        <a:latin typeface="Arial" panose="020B0604020202020204" pitchFamily="34" charset="0"/>
                        <a:cs typeface="Arial" panose="020B0604020202020204" pitchFamily="34" charset="0"/>
                      </a:endParaRPr>
                    </a:p>
                  </a:txBody>
                  <a:tcPr anchor="ctr"/>
                </a:tc>
              </a:tr>
              <a:tr h="303075">
                <a:tc>
                  <a:txBody>
                    <a:bodyPr/>
                    <a:lstStyle/>
                    <a:p>
                      <a:pPr algn="ctr"/>
                      <a:r>
                        <a:rPr lang="pl-PL" sz="1100" b="1" dirty="0" smtClean="0">
                          <a:latin typeface="Arial" panose="020B0604020202020204" pitchFamily="34" charset="0"/>
                          <a:cs typeface="Arial" panose="020B0604020202020204" pitchFamily="34" charset="0"/>
                        </a:rPr>
                        <a:t>Otoczenie ekonomiczne</a:t>
                      </a:r>
                      <a:endParaRPr lang="pl-PL" sz="1100" b="1" dirty="0">
                        <a:latin typeface="Arial" panose="020B0604020202020204" pitchFamily="34" charset="0"/>
                        <a:cs typeface="Arial" panose="020B0604020202020204" pitchFamily="34" charset="0"/>
                      </a:endParaRPr>
                    </a:p>
                  </a:txBody>
                  <a:tcPr anchor="ctr"/>
                </a:tc>
                <a:tc>
                  <a:txBody>
                    <a:bodyPr/>
                    <a:lstStyle/>
                    <a:p>
                      <a:pPr algn="ctr"/>
                      <a:endParaRPr lang="pl-PL" sz="1100" b="1" dirty="0">
                        <a:latin typeface="Arial" panose="020B0604020202020204" pitchFamily="34" charset="0"/>
                        <a:cs typeface="Arial" panose="020B0604020202020204" pitchFamily="34" charset="0"/>
                      </a:endParaRPr>
                    </a:p>
                  </a:txBody>
                  <a:tcPr anchor="ctr"/>
                </a:tc>
              </a:tr>
              <a:tr h="422722">
                <a:tc>
                  <a:txBody>
                    <a:bodyPr/>
                    <a:lstStyle/>
                    <a:p>
                      <a:r>
                        <a:rPr lang="pl-PL" sz="1100" dirty="0" smtClean="0">
                          <a:latin typeface="Arial" panose="020B0604020202020204" pitchFamily="34" charset="0"/>
                          <a:cs typeface="Arial" panose="020B0604020202020204" pitchFamily="34" charset="0"/>
                        </a:rPr>
                        <a:t>Spadek</a:t>
                      </a:r>
                      <a:r>
                        <a:rPr lang="pl-PL" sz="1100" baseline="0" dirty="0" smtClean="0">
                          <a:latin typeface="Arial" panose="020B0604020202020204" pitchFamily="34" charset="0"/>
                          <a:cs typeface="Arial" panose="020B0604020202020204" pitchFamily="34" charset="0"/>
                        </a:rPr>
                        <a:t> k</a:t>
                      </a:r>
                      <a:r>
                        <a:rPr lang="pl-PL" sz="1100" dirty="0" smtClean="0">
                          <a:latin typeface="Arial" panose="020B0604020202020204" pitchFamily="34" charset="0"/>
                          <a:cs typeface="Arial" panose="020B0604020202020204" pitchFamily="34" charset="0"/>
                        </a:rPr>
                        <a:t>osztów inwestycji</a:t>
                      </a:r>
                      <a:endParaRPr lang="pl-PL" sz="1100" dirty="0">
                        <a:latin typeface="Arial" panose="020B0604020202020204" pitchFamily="34" charset="0"/>
                        <a:cs typeface="Arial" panose="020B0604020202020204" pitchFamily="34" charset="0"/>
                      </a:endParaRPr>
                    </a:p>
                  </a:txBody>
                  <a:tcPr anchor="ctr"/>
                </a:tc>
                <a:tc>
                  <a:txBody>
                    <a:bodyPr/>
                    <a:lstStyle/>
                    <a:p>
                      <a:pPr algn="ctr"/>
                      <a:r>
                        <a:rPr lang="pl-PL" sz="1100" dirty="0" smtClean="0">
                          <a:latin typeface="Arial" panose="020B0604020202020204" pitchFamily="34" charset="0"/>
                          <a:cs typeface="Arial" panose="020B0604020202020204" pitchFamily="34" charset="0"/>
                        </a:rPr>
                        <a:t>+5</a:t>
                      </a:r>
                      <a:endParaRPr lang="pl-PL" sz="1100" dirty="0">
                        <a:latin typeface="Arial" panose="020B0604020202020204" pitchFamily="34" charset="0"/>
                        <a:cs typeface="Arial" panose="020B0604020202020204" pitchFamily="34" charset="0"/>
                      </a:endParaRPr>
                    </a:p>
                  </a:txBody>
                  <a:tcPr anchor="ctr"/>
                </a:tc>
              </a:tr>
              <a:tr h="303075">
                <a:tc>
                  <a:txBody>
                    <a:bodyPr/>
                    <a:lstStyle/>
                    <a:p>
                      <a:r>
                        <a:rPr lang="pl-PL" sz="1100" dirty="0" smtClean="0">
                          <a:latin typeface="Arial" panose="020B0604020202020204" pitchFamily="34" charset="0"/>
                          <a:cs typeface="Arial" panose="020B0604020202020204" pitchFamily="34" charset="0"/>
                        </a:rPr>
                        <a:t>Wzrost budżetów</a:t>
                      </a:r>
                      <a:r>
                        <a:rPr lang="pl-PL" sz="1100" baseline="0" dirty="0" smtClean="0">
                          <a:latin typeface="Arial" panose="020B0604020202020204" pitchFamily="34" charset="0"/>
                          <a:cs typeface="Arial" panose="020B0604020202020204" pitchFamily="34" charset="0"/>
                        </a:rPr>
                        <a:t> gospodarstw domowych</a:t>
                      </a:r>
                      <a:endParaRPr lang="pl-PL" sz="1100" dirty="0">
                        <a:latin typeface="Arial" panose="020B0604020202020204" pitchFamily="34" charset="0"/>
                        <a:cs typeface="Arial" panose="020B0604020202020204" pitchFamily="34" charset="0"/>
                      </a:endParaRPr>
                    </a:p>
                  </a:txBody>
                  <a:tcPr anchor="ctr"/>
                </a:tc>
                <a:tc>
                  <a:txBody>
                    <a:bodyPr/>
                    <a:lstStyle/>
                    <a:p>
                      <a:pPr algn="ctr"/>
                      <a:r>
                        <a:rPr lang="pl-PL" sz="1100" dirty="0" smtClean="0">
                          <a:latin typeface="Arial" panose="020B0604020202020204" pitchFamily="34" charset="0"/>
                          <a:cs typeface="Arial" panose="020B0604020202020204" pitchFamily="34" charset="0"/>
                        </a:rPr>
                        <a:t>+4</a:t>
                      </a:r>
                      <a:endParaRPr lang="pl-PL" sz="1100" dirty="0">
                        <a:latin typeface="Arial" panose="020B0604020202020204" pitchFamily="34" charset="0"/>
                        <a:cs typeface="Arial" panose="020B0604020202020204" pitchFamily="34" charset="0"/>
                      </a:endParaRPr>
                    </a:p>
                  </a:txBody>
                  <a:tcPr anchor="ctr"/>
                </a:tc>
              </a:tr>
              <a:tr h="3985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b="1" dirty="0" smtClean="0">
                          <a:latin typeface="Arial" panose="020B0604020202020204" pitchFamily="34" charset="0"/>
                          <a:cs typeface="Arial" panose="020B0604020202020204" pitchFamily="34" charset="0"/>
                        </a:rPr>
                        <a:t>Otoczenie technologiczne</a:t>
                      </a:r>
                    </a:p>
                  </a:txBody>
                  <a:tcPr anchor="ctr"/>
                </a:tc>
                <a:tc>
                  <a:txBody>
                    <a:bodyPr/>
                    <a:lstStyle/>
                    <a:p>
                      <a:pPr algn="ctr"/>
                      <a:endParaRPr lang="pl-PL" sz="1100" dirty="0">
                        <a:latin typeface="Arial" panose="020B0604020202020204" pitchFamily="34" charset="0"/>
                        <a:cs typeface="Arial" panose="020B0604020202020204" pitchFamily="34" charset="0"/>
                      </a:endParaRPr>
                    </a:p>
                  </a:txBody>
                  <a:tcPr anchor="ctr"/>
                </a:tc>
              </a:tr>
              <a:tr h="303075">
                <a:tc>
                  <a:txBody>
                    <a:bodyPr/>
                    <a:lstStyle/>
                    <a:p>
                      <a:r>
                        <a:rPr lang="pl-PL" sz="1100" dirty="0" smtClean="0">
                          <a:latin typeface="Arial" panose="020B0604020202020204" pitchFamily="34" charset="0"/>
                          <a:cs typeface="Arial" panose="020B0604020202020204" pitchFamily="34" charset="0"/>
                        </a:rPr>
                        <a:t>Wzrost automatyzacji</a:t>
                      </a:r>
                      <a:r>
                        <a:rPr lang="pl-PL" sz="1100" baseline="0" dirty="0" smtClean="0">
                          <a:latin typeface="Arial" panose="020B0604020202020204" pitchFamily="34" charset="0"/>
                          <a:cs typeface="Arial" panose="020B0604020202020204" pitchFamily="34" charset="0"/>
                        </a:rPr>
                        <a:t> procesów logistycznych</a:t>
                      </a:r>
                      <a:endParaRPr lang="pl-PL" sz="1100" dirty="0">
                        <a:latin typeface="Arial" panose="020B0604020202020204" pitchFamily="34" charset="0"/>
                        <a:cs typeface="Arial" panose="020B0604020202020204" pitchFamily="34" charset="0"/>
                      </a:endParaRPr>
                    </a:p>
                  </a:txBody>
                  <a:tcPr anchor="ctr"/>
                </a:tc>
                <a:tc>
                  <a:txBody>
                    <a:bodyPr/>
                    <a:lstStyle/>
                    <a:p>
                      <a:pPr algn="ctr"/>
                      <a:r>
                        <a:rPr lang="pl-PL" sz="1100" dirty="0" smtClean="0">
                          <a:latin typeface="Arial" panose="020B0604020202020204" pitchFamily="34" charset="0"/>
                          <a:cs typeface="Arial" panose="020B0604020202020204" pitchFamily="34" charset="0"/>
                        </a:rPr>
                        <a:t>+3</a:t>
                      </a:r>
                      <a:endParaRPr lang="pl-PL" sz="1100" dirty="0">
                        <a:latin typeface="Arial" panose="020B0604020202020204" pitchFamily="34" charset="0"/>
                        <a:cs typeface="Arial" panose="020B0604020202020204" pitchFamily="34" charset="0"/>
                      </a:endParaRPr>
                    </a:p>
                  </a:txBody>
                  <a:tcPr anchor="ctr"/>
                </a:tc>
              </a:tr>
              <a:tr h="303075">
                <a:tc>
                  <a:txBody>
                    <a:bodyPr/>
                    <a:lstStyle/>
                    <a:p>
                      <a:r>
                        <a:rPr lang="pl-PL" sz="1100" dirty="0" smtClean="0">
                          <a:latin typeface="Arial" panose="020B0604020202020204" pitchFamily="34" charset="0"/>
                          <a:cs typeface="Arial" panose="020B0604020202020204" pitchFamily="34" charset="0"/>
                        </a:rPr>
                        <a:t>Wzrost cyfryzacji społeczeństwa</a:t>
                      </a:r>
                      <a:endParaRPr lang="pl-PL" sz="1100" dirty="0">
                        <a:latin typeface="Arial" panose="020B0604020202020204" pitchFamily="34" charset="0"/>
                        <a:cs typeface="Arial" panose="020B0604020202020204" pitchFamily="34" charset="0"/>
                      </a:endParaRPr>
                    </a:p>
                  </a:txBody>
                  <a:tcPr anchor="ctr"/>
                </a:tc>
                <a:tc>
                  <a:txBody>
                    <a:bodyPr/>
                    <a:lstStyle/>
                    <a:p>
                      <a:pPr algn="ctr"/>
                      <a:r>
                        <a:rPr lang="pl-PL" sz="1100" dirty="0" smtClean="0">
                          <a:latin typeface="Arial" panose="020B0604020202020204" pitchFamily="34" charset="0"/>
                          <a:cs typeface="Arial" panose="020B0604020202020204" pitchFamily="34" charset="0"/>
                        </a:rPr>
                        <a:t>+4</a:t>
                      </a:r>
                      <a:endParaRPr lang="pl-PL" sz="11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1828950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Przykład – przedsiębiorstwo logistyczne</a:t>
            </a:r>
            <a:endParaRPr lang="pl-PL" dirty="0"/>
          </a:p>
        </p:txBody>
      </p:sp>
      <p:sp>
        <p:nvSpPr>
          <p:cNvPr id="3" name="Symbol zastępczy zawartości 2"/>
          <p:cNvSpPr>
            <a:spLocks noGrp="1"/>
          </p:cNvSpPr>
          <p:nvPr>
            <p:ph idx="1"/>
          </p:nvPr>
        </p:nvSpPr>
        <p:spPr/>
        <p:txBody>
          <a:bodyPr/>
          <a:lstStyle/>
          <a:p>
            <a:pPr>
              <a:buFont typeface="+mj-lt"/>
              <a:buAutoNum type="arabicPeriod" startAt="3"/>
            </a:pPr>
            <a:r>
              <a:rPr lang="pl-PL" dirty="0" smtClean="0"/>
              <a:t>Tworzenie scenariuszy</a:t>
            </a:r>
          </a:p>
          <a:p>
            <a:pPr marL="0" indent="0">
              <a:buNone/>
            </a:pPr>
            <a:endParaRPr lang="pl-PL" dirty="0"/>
          </a:p>
        </p:txBody>
      </p:sp>
      <p:sp>
        <p:nvSpPr>
          <p:cNvPr id="4" name="Symbol zastępczy numeru slajdu 3"/>
          <p:cNvSpPr>
            <a:spLocks noGrp="1"/>
          </p:cNvSpPr>
          <p:nvPr>
            <p:ph type="sldNum" sz="quarter" idx="12"/>
          </p:nvPr>
        </p:nvSpPr>
        <p:spPr/>
        <p:txBody>
          <a:bodyPr/>
          <a:lstStyle/>
          <a:p>
            <a:pPr>
              <a:defRPr/>
            </a:pPr>
            <a:fld id="{D7B48ABC-0ED3-4F64-8169-48F664C0E0AC}" type="slidenum">
              <a:rPr lang="pl-PL" altLang="pl-PL" smtClean="0"/>
              <a:pPr>
                <a:defRPr/>
              </a:pPr>
              <a:t>16</a:t>
            </a:fld>
            <a:endParaRPr lang="pl-PL" altLang="pl-PL"/>
          </a:p>
        </p:txBody>
      </p:sp>
      <p:graphicFrame>
        <p:nvGraphicFramePr>
          <p:cNvPr id="5" name="Tabela 4"/>
          <p:cNvGraphicFramePr>
            <a:graphicFrameLocks noGrp="1"/>
          </p:cNvGraphicFramePr>
          <p:nvPr>
            <p:extLst>
              <p:ext uri="{D42A27DB-BD31-4B8C-83A1-F6EECF244321}">
                <p14:modId xmlns:p14="http://schemas.microsoft.com/office/powerpoint/2010/main" val="3010194617"/>
              </p:ext>
            </p:extLst>
          </p:nvPr>
        </p:nvGraphicFramePr>
        <p:xfrm>
          <a:off x="251519" y="1988840"/>
          <a:ext cx="8128893" cy="3851996"/>
        </p:xfrm>
        <a:graphic>
          <a:graphicData uri="http://schemas.openxmlformats.org/drawingml/2006/table">
            <a:tbl>
              <a:tblPr firstRow="1" bandRow="1">
                <a:tableStyleId>{5940675A-B579-460E-94D1-54222C63F5DA}</a:tableStyleId>
              </a:tblPr>
              <a:tblGrid>
                <a:gridCol w="6048673"/>
                <a:gridCol w="2080220"/>
              </a:tblGrid>
              <a:tr h="303075">
                <a:tc>
                  <a:txBody>
                    <a:bodyPr/>
                    <a:lstStyle/>
                    <a:p>
                      <a:pPr algn="ctr"/>
                      <a:r>
                        <a:rPr lang="pl-PL" sz="1100" b="1" dirty="0" smtClean="0">
                          <a:latin typeface="Arial" panose="020B0604020202020204" pitchFamily="34" charset="0"/>
                          <a:cs typeface="Arial" panose="020B0604020202020204" pitchFamily="34" charset="0"/>
                        </a:rPr>
                        <a:t>Otoczenie </a:t>
                      </a:r>
                      <a:r>
                        <a:rPr lang="pl-PL" sz="1100" b="1" dirty="0" err="1" smtClean="0">
                          <a:latin typeface="Arial" panose="020B0604020202020204" pitchFamily="34" charset="0"/>
                          <a:cs typeface="Arial" panose="020B0604020202020204" pitchFamily="34" charset="0"/>
                        </a:rPr>
                        <a:t>polityczno</a:t>
                      </a:r>
                      <a:r>
                        <a:rPr lang="pl-PL" sz="1100" b="1" baseline="0" dirty="0" smtClean="0">
                          <a:latin typeface="Arial" panose="020B0604020202020204" pitchFamily="34" charset="0"/>
                          <a:cs typeface="Arial" panose="020B0604020202020204" pitchFamily="34" charset="0"/>
                        </a:rPr>
                        <a:t> - prawne</a:t>
                      </a:r>
                      <a:endParaRPr lang="pl-PL" sz="1100" b="1" dirty="0">
                        <a:latin typeface="Arial" panose="020B0604020202020204" pitchFamily="34" charset="0"/>
                        <a:cs typeface="Arial" panose="020B0604020202020204" pitchFamily="34" charset="0"/>
                      </a:endParaRPr>
                    </a:p>
                  </a:txBody>
                  <a:tcPr anchor="ctr"/>
                </a:tc>
                <a:tc>
                  <a:txBody>
                    <a:bodyPr/>
                    <a:lstStyle/>
                    <a:p>
                      <a:pPr algn="ctr"/>
                      <a:r>
                        <a:rPr lang="pl-PL" sz="1100" b="1" dirty="0" smtClean="0">
                          <a:latin typeface="Arial" panose="020B0604020202020204" pitchFamily="34" charset="0"/>
                          <a:cs typeface="Arial" panose="020B0604020202020204" pitchFamily="34" charset="0"/>
                        </a:rPr>
                        <a:t>Scenariusz pesymistyczny</a:t>
                      </a:r>
                      <a:endParaRPr lang="pl-PL" sz="1100" b="1" dirty="0">
                        <a:latin typeface="Arial" panose="020B0604020202020204" pitchFamily="34" charset="0"/>
                        <a:cs typeface="Arial" panose="020B0604020202020204" pitchFamily="34" charset="0"/>
                      </a:endParaRPr>
                    </a:p>
                  </a:txBody>
                  <a:tcPr anchor="ctr"/>
                </a:tc>
              </a:tr>
              <a:tr h="303075">
                <a:tc>
                  <a:txBody>
                    <a:bodyPr/>
                    <a:lstStyle/>
                    <a:p>
                      <a:pPr marL="0" indent="0">
                        <a:buFont typeface="+mj-lt"/>
                        <a:buNone/>
                      </a:pPr>
                      <a:r>
                        <a:rPr lang="pl-PL" sz="1100" baseline="0" dirty="0" smtClean="0">
                          <a:latin typeface="Arial" panose="020B0604020202020204" pitchFamily="34" charset="0"/>
                          <a:cs typeface="Arial" panose="020B0604020202020204" pitchFamily="34" charset="0"/>
                        </a:rPr>
                        <a:t>Wprowadzenie „Pakietu Mobilności” </a:t>
                      </a:r>
                      <a:endParaRPr lang="pl-PL" sz="1100" dirty="0" smtClean="0">
                        <a:latin typeface="Arial" panose="020B0604020202020204" pitchFamily="34" charset="0"/>
                        <a:cs typeface="Arial" panose="020B0604020202020204" pitchFamily="34" charset="0"/>
                      </a:endParaRP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-2</a:t>
                      </a:r>
                    </a:p>
                  </a:txBody>
                  <a:tcPr anchor="ctr"/>
                </a:tc>
              </a:tr>
              <a:tr h="303075">
                <a:tc>
                  <a:txBody>
                    <a:bodyPr/>
                    <a:lstStyle/>
                    <a:p>
                      <a:pPr marL="0" indent="0">
                        <a:buFont typeface="+mj-lt"/>
                        <a:buNone/>
                      </a:pPr>
                      <a:r>
                        <a:rPr lang="pl-PL" sz="1100" dirty="0" smtClean="0">
                          <a:latin typeface="Arial" panose="020B0604020202020204" pitchFamily="34" charset="0"/>
                          <a:cs typeface="Arial" panose="020B0604020202020204" pitchFamily="34" charset="0"/>
                        </a:rPr>
                        <a:t>Wzrost</a:t>
                      </a:r>
                      <a:r>
                        <a:rPr lang="pl-PL" sz="1100" baseline="0" dirty="0" smtClean="0">
                          <a:latin typeface="Arial" panose="020B0604020202020204" pitchFamily="34" charset="0"/>
                          <a:cs typeface="Arial" panose="020B0604020202020204" pitchFamily="34" charset="0"/>
                        </a:rPr>
                        <a:t> regulacji</a:t>
                      </a:r>
                      <a:r>
                        <a:rPr lang="pl-PL" sz="1100" dirty="0" smtClean="0">
                          <a:latin typeface="Arial" panose="020B0604020202020204" pitchFamily="34" charset="0"/>
                          <a:cs typeface="Arial" panose="020B0604020202020204" pitchFamily="34" charset="0"/>
                        </a:rPr>
                        <a:t> prawne</a:t>
                      </a:r>
                      <a:r>
                        <a:rPr lang="pl-PL" sz="1100" baseline="0" dirty="0" smtClean="0">
                          <a:latin typeface="Arial" panose="020B0604020202020204" pitchFamily="34" charset="0"/>
                          <a:cs typeface="Arial" panose="020B0604020202020204" pitchFamily="34" charset="0"/>
                        </a:rPr>
                        <a:t> </a:t>
                      </a:r>
                      <a:r>
                        <a:rPr lang="pl-PL" sz="1100" dirty="0" smtClean="0">
                          <a:latin typeface="Arial" panose="020B0604020202020204" pitchFamily="34" charset="0"/>
                          <a:cs typeface="Arial" panose="020B0604020202020204" pitchFamily="34" charset="0"/>
                        </a:rPr>
                        <a:t>dotyczące</a:t>
                      </a:r>
                      <a:r>
                        <a:rPr lang="pl-PL" sz="1100" baseline="0" dirty="0" smtClean="0">
                          <a:latin typeface="Arial" panose="020B0604020202020204" pitchFamily="34" charset="0"/>
                          <a:cs typeface="Arial" panose="020B0604020202020204" pitchFamily="34" charset="0"/>
                        </a:rPr>
                        <a:t> </a:t>
                      </a:r>
                      <a:r>
                        <a:rPr lang="pl-PL" sz="1100" dirty="0" smtClean="0">
                          <a:latin typeface="Arial" panose="020B0604020202020204" pitchFamily="34" charset="0"/>
                          <a:cs typeface="Arial" panose="020B0604020202020204" pitchFamily="34" charset="0"/>
                        </a:rPr>
                        <a:t>norm emisji spalin</a:t>
                      </a:r>
                      <a:endParaRPr lang="pl-PL" sz="1100" dirty="0">
                        <a:latin typeface="Arial" panose="020B0604020202020204" pitchFamily="34" charset="0"/>
                        <a:cs typeface="Arial" panose="020B0604020202020204" pitchFamily="34" charset="0"/>
                      </a:endParaRP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-3</a:t>
                      </a:r>
                      <a:endParaRPr lang="pl-PL" sz="1100" dirty="0">
                        <a:latin typeface="Arial" panose="020B0604020202020204" pitchFamily="34" charset="0"/>
                        <a:cs typeface="Arial" panose="020B0604020202020204" pitchFamily="34" charset="0"/>
                      </a:endParaRPr>
                    </a:p>
                  </a:txBody>
                  <a:tcPr anchor="ctr"/>
                </a:tc>
              </a:tr>
              <a:tr h="303075">
                <a:tc>
                  <a:txBody>
                    <a:bodyPr/>
                    <a:lstStyle/>
                    <a:p>
                      <a:pPr algn="ctr"/>
                      <a:r>
                        <a:rPr lang="pl-PL" sz="1100" b="1" dirty="0" smtClean="0">
                          <a:latin typeface="Arial" panose="020B0604020202020204" pitchFamily="34" charset="0"/>
                          <a:cs typeface="Arial" panose="020B0604020202020204" pitchFamily="34" charset="0"/>
                        </a:rPr>
                        <a:t>Otoczenie</a:t>
                      </a:r>
                      <a:r>
                        <a:rPr lang="pl-PL" sz="1100" b="1" baseline="0" dirty="0" smtClean="0">
                          <a:latin typeface="Arial" panose="020B0604020202020204" pitchFamily="34" charset="0"/>
                          <a:cs typeface="Arial" panose="020B0604020202020204" pitchFamily="34" charset="0"/>
                        </a:rPr>
                        <a:t> </a:t>
                      </a:r>
                      <a:r>
                        <a:rPr lang="pl-PL" sz="1100" b="1" baseline="0" dirty="0" err="1" smtClean="0">
                          <a:latin typeface="Arial" panose="020B0604020202020204" pitchFamily="34" charset="0"/>
                          <a:cs typeface="Arial" panose="020B0604020202020204" pitchFamily="34" charset="0"/>
                        </a:rPr>
                        <a:t>społeczno</a:t>
                      </a:r>
                      <a:r>
                        <a:rPr lang="pl-PL" sz="1100" b="1" baseline="0" dirty="0" smtClean="0">
                          <a:latin typeface="Arial" panose="020B0604020202020204" pitchFamily="34" charset="0"/>
                          <a:cs typeface="Arial" panose="020B0604020202020204" pitchFamily="34" charset="0"/>
                        </a:rPr>
                        <a:t> – kulturowe</a:t>
                      </a:r>
                      <a:endParaRPr lang="pl-PL" sz="1100" b="1" dirty="0">
                        <a:latin typeface="Arial" panose="020B0604020202020204" pitchFamily="34" charset="0"/>
                        <a:cs typeface="Arial" panose="020B0604020202020204" pitchFamily="34" charset="0"/>
                      </a:endParaRPr>
                    </a:p>
                  </a:txBody>
                  <a:tcPr anchor="ctr"/>
                </a:tc>
                <a:tc>
                  <a:txBody>
                    <a:bodyPr/>
                    <a:lstStyle/>
                    <a:p>
                      <a:pPr algn="ctr"/>
                      <a:endParaRPr lang="pl-PL" sz="1100" b="1" dirty="0">
                        <a:latin typeface="Arial" panose="020B0604020202020204" pitchFamily="34" charset="0"/>
                        <a:cs typeface="Arial" panose="020B0604020202020204" pitchFamily="34" charset="0"/>
                      </a:endParaRPr>
                    </a:p>
                  </a:txBody>
                  <a:tcPr anchor="ctr"/>
                </a:tc>
              </a:tr>
              <a:tr h="303075">
                <a:tc>
                  <a:txBody>
                    <a:bodyPr/>
                    <a:lstStyle/>
                    <a:p>
                      <a:pPr marL="0" indent="0">
                        <a:buFont typeface="+mj-lt"/>
                        <a:buNone/>
                      </a:pPr>
                      <a:r>
                        <a:rPr lang="pl-PL" sz="1100" baseline="0" dirty="0" smtClean="0">
                          <a:latin typeface="Arial" panose="020B0604020202020204" pitchFamily="34" charset="0"/>
                          <a:cs typeface="Arial" panose="020B0604020202020204" pitchFamily="34" charset="0"/>
                        </a:rPr>
                        <a:t>Spadek liczby pracowników na rynku pracy w branży TSL</a:t>
                      </a:r>
                      <a:endParaRPr lang="pl-PL" sz="1100" dirty="0" smtClean="0">
                        <a:latin typeface="Arial" panose="020B0604020202020204" pitchFamily="34" charset="0"/>
                        <a:cs typeface="Arial" panose="020B0604020202020204" pitchFamily="34" charset="0"/>
                      </a:endParaRP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-4</a:t>
                      </a:r>
                      <a:endParaRPr lang="pl-PL" sz="1100" dirty="0" smtClean="0">
                        <a:latin typeface="Arial" panose="020B0604020202020204" pitchFamily="34" charset="0"/>
                        <a:cs typeface="Arial" panose="020B0604020202020204" pitchFamily="34" charset="0"/>
                      </a:endParaRPr>
                    </a:p>
                  </a:txBody>
                  <a:tcPr anchor="ctr"/>
                </a:tc>
              </a:tr>
              <a:tr h="303075">
                <a:tc>
                  <a:txBody>
                    <a:bodyPr/>
                    <a:lstStyle/>
                    <a:p>
                      <a:r>
                        <a:rPr lang="pl-PL" sz="1100" baseline="0" dirty="0" smtClean="0">
                          <a:latin typeface="Arial" panose="020B0604020202020204" pitchFamily="34" charset="0"/>
                          <a:cs typeface="Arial" panose="020B0604020202020204" pitchFamily="34" charset="0"/>
                        </a:rPr>
                        <a:t>Spadek jakości wykształcenia w branży TSL</a:t>
                      </a:r>
                      <a:endParaRPr lang="pl-PL" sz="1100" dirty="0">
                        <a:latin typeface="Arial" panose="020B0604020202020204" pitchFamily="34" charset="0"/>
                        <a:cs typeface="Arial" panose="020B0604020202020204" pitchFamily="34" charset="0"/>
                      </a:endParaRPr>
                    </a:p>
                  </a:txBody>
                  <a:tcPr anchor="ctr"/>
                </a:tc>
                <a:tc>
                  <a:txBody>
                    <a:bodyPr/>
                    <a:lstStyle/>
                    <a:p>
                      <a:pPr algn="ctr"/>
                      <a:r>
                        <a:rPr lang="pl-PL" sz="1100" dirty="0" smtClean="0">
                          <a:latin typeface="Arial" panose="020B0604020202020204" pitchFamily="34" charset="0"/>
                          <a:cs typeface="Arial" panose="020B0604020202020204" pitchFamily="34" charset="0"/>
                        </a:rPr>
                        <a:t>-3</a:t>
                      </a:r>
                      <a:endParaRPr lang="pl-PL" sz="1100" dirty="0">
                        <a:latin typeface="Arial" panose="020B0604020202020204" pitchFamily="34" charset="0"/>
                        <a:cs typeface="Arial" panose="020B0604020202020204" pitchFamily="34" charset="0"/>
                      </a:endParaRPr>
                    </a:p>
                  </a:txBody>
                  <a:tcPr anchor="ctr"/>
                </a:tc>
              </a:tr>
              <a:tr h="303075">
                <a:tc>
                  <a:txBody>
                    <a:bodyPr/>
                    <a:lstStyle/>
                    <a:p>
                      <a:pPr algn="ctr"/>
                      <a:r>
                        <a:rPr lang="pl-PL" sz="1100" b="1" dirty="0" smtClean="0">
                          <a:latin typeface="Arial" panose="020B0604020202020204" pitchFamily="34" charset="0"/>
                          <a:cs typeface="Arial" panose="020B0604020202020204" pitchFamily="34" charset="0"/>
                        </a:rPr>
                        <a:t>Otoczenie ekonomiczne</a:t>
                      </a:r>
                      <a:endParaRPr lang="pl-PL" sz="1100" b="1" dirty="0">
                        <a:latin typeface="Arial" panose="020B0604020202020204" pitchFamily="34" charset="0"/>
                        <a:cs typeface="Arial" panose="020B0604020202020204" pitchFamily="34" charset="0"/>
                      </a:endParaRPr>
                    </a:p>
                  </a:txBody>
                  <a:tcPr anchor="ctr"/>
                </a:tc>
                <a:tc>
                  <a:txBody>
                    <a:bodyPr/>
                    <a:lstStyle/>
                    <a:p>
                      <a:pPr algn="ctr"/>
                      <a:endParaRPr lang="pl-PL" sz="1100" b="1" dirty="0">
                        <a:latin typeface="Arial" panose="020B0604020202020204" pitchFamily="34" charset="0"/>
                        <a:cs typeface="Arial" panose="020B0604020202020204" pitchFamily="34" charset="0"/>
                      </a:endParaRPr>
                    </a:p>
                  </a:txBody>
                  <a:tcPr anchor="ctr"/>
                </a:tc>
              </a:tr>
              <a:tr h="422722">
                <a:tc>
                  <a:txBody>
                    <a:bodyPr/>
                    <a:lstStyle/>
                    <a:p>
                      <a:r>
                        <a:rPr lang="pl-PL" sz="1100" baseline="0" dirty="0" smtClean="0">
                          <a:latin typeface="Arial" panose="020B0604020202020204" pitchFamily="34" charset="0"/>
                          <a:cs typeface="Arial" panose="020B0604020202020204" pitchFamily="34" charset="0"/>
                        </a:rPr>
                        <a:t>Wzrost k</a:t>
                      </a:r>
                      <a:r>
                        <a:rPr lang="pl-PL" sz="1100" dirty="0" smtClean="0">
                          <a:latin typeface="Arial" panose="020B0604020202020204" pitchFamily="34" charset="0"/>
                          <a:cs typeface="Arial" panose="020B0604020202020204" pitchFamily="34" charset="0"/>
                        </a:rPr>
                        <a:t>osztów inwestycji</a:t>
                      </a:r>
                      <a:endParaRPr lang="pl-PL" sz="1100" dirty="0">
                        <a:latin typeface="Arial" panose="020B0604020202020204" pitchFamily="34" charset="0"/>
                        <a:cs typeface="Arial" panose="020B0604020202020204" pitchFamily="34" charset="0"/>
                      </a:endParaRPr>
                    </a:p>
                  </a:txBody>
                  <a:tcPr anchor="ctr"/>
                </a:tc>
                <a:tc>
                  <a:txBody>
                    <a:bodyPr/>
                    <a:lstStyle/>
                    <a:p>
                      <a:pPr algn="ctr"/>
                      <a:r>
                        <a:rPr lang="pl-PL" sz="1100" dirty="0" smtClean="0">
                          <a:latin typeface="Arial" panose="020B0604020202020204" pitchFamily="34" charset="0"/>
                          <a:cs typeface="Arial" panose="020B0604020202020204" pitchFamily="34" charset="0"/>
                        </a:rPr>
                        <a:t>-3</a:t>
                      </a:r>
                      <a:endParaRPr lang="pl-PL" sz="1100" dirty="0">
                        <a:latin typeface="Arial" panose="020B0604020202020204" pitchFamily="34" charset="0"/>
                        <a:cs typeface="Arial" panose="020B0604020202020204" pitchFamily="34" charset="0"/>
                      </a:endParaRPr>
                    </a:p>
                  </a:txBody>
                  <a:tcPr anchor="ctr"/>
                </a:tc>
              </a:tr>
              <a:tr h="303075">
                <a:tc>
                  <a:txBody>
                    <a:bodyPr/>
                    <a:lstStyle/>
                    <a:p>
                      <a:r>
                        <a:rPr lang="pl-PL" sz="1100" baseline="0" dirty="0" smtClean="0">
                          <a:latin typeface="Arial" panose="020B0604020202020204" pitchFamily="34" charset="0"/>
                          <a:cs typeface="Arial" panose="020B0604020202020204" pitchFamily="34" charset="0"/>
                        </a:rPr>
                        <a:t>Zmniejszenie się </a:t>
                      </a:r>
                      <a:r>
                        <a:rPr lang="pl-PL" sz="1100" dirty="0" smtClean="0">
                          <a:latin typeface="Arial" panose="020B0604020202020204" pitchFamily="34" charset="0"/>
                          <a:cs typeface="Arial" panose="020B0604020202020204" pitchFamily="34" charset="0"/>
                        </a:rPr>
                        <a:t>budżetów</a:t>
                      </a:r>
                      <a:r>
                        <a:rPr lang="pl-PL" sz="1100" baseline="0" dirty="0" smtClean="0">
                          <a:latin typeface="Arial" panose="020B0604020202020204" pitchFamily="34" charset="0"/>
                          <a:cs typeface="Arial" panose="020B0604020202020204" pitchFamily="34" charset="0"/>
                        </a:rPr>
                        <a:t> gospodarstw domowych</a:t>
                      </a:r>
                      <a:endParaRPr lang="pl-PL" sz="1100" dirty="0">
                        <a:latin typeface="Arial" panose="020B0604020202020204" pitchFamily="34" charset="0"/>
                        <a:cs typeface="Arial" panose="020B0604020202020204" pitchFamily="34" charset="0"/>
                      </a:endParaRPr>
                    </a:p>
                  </a:txBody>
                  <a:tcPr anchor="ctr"/>
                </a:tc>
                <a:tc>
                  <a:txBody>
                    <a:bodyPr/>
                    <a:lstStyle/>
                    <a:p>
                      <a:pPr algn="ctr"/>
                      <a:r>
                        <a:rPr lang="pl-PL" sz="1100" dirty="0" smtClean="0">
                          <a:latin typeface="Arial" panose="020B0604020202020204" pitchFamily="34" charset="0"/>
                          <a:cs typeface="Arial" panose="020B0604020202020204" pitchFamily="34" charset="0"/>
                        </a:rPr>
                        <a:t>-3</a:t>
                      </a:r>
                      <a:endParaRPr lang="pl-PL" sz="1100" dirty="0">
                        <a:latin typeface="Arial" panose="020B0604020202020204" pitchFamily="34" charset="0"/>
                        <a:cs typeface="Arial" panose="020B0604020202020204" pitchFamily="34" charset="0"/>
                      </a:endParaRPr>
                    </a:p>
                  </a:txBody>
                  <a:tcPr anchor="ctr"/>
                </a:tc>
              </a:tr>
              <a:tr h="3985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b="1" dirty="0" smtClean="0">
                          <a:latin typeface="Arial" panose="020B0604020202020204" pitchFamily="34" charset="0"/>
                          <a:cs typeface="Arial" panose="020B0604020202020204" pitchFamily="34" charset="0"/>
                        </a:rPr>
                        <a:t>Otoczenie technologiczne</a:t>
                      </a:r>
                    </a:p>
                  </a:txBody>
                  <a:tcPr anchor="ctr"/>
                </a:tc>
                <a:tc>
                  <a:txBody>
                    <a:bodyPr/>
                    <a:lstStyle/>
                    <a:p>
                      <a:pPr algn="ctr"/>
                      <a:endParaRPr lang="pl-PL" sz="1100" dirty="0">
                        <a:latin typeface="Arial" panose="020B0604020202020204" pitchFamily="34" charset="0"/>
                        <a:cs typeface="Arial" panose="020B0604020202020204" pitchFamily="34" charset="0"/>
                      </a:endParaRPr>
                    </a:p>
                  </a:txBody>
                  <a:tcPr anchor="ctr"/>
                </a:tc>
              </a:tr>
              <a:tr h="303075">
                <a:tc>
                  <a:txBody>
                    <a:bodyPr/>
                    <a:lstStyle/>
                    <a:p>
                      <a:r>
                        <a:rPr lang="pl-PL" sz="1100" dirty="0" smtClean="0">
                          <a:latin typeface="Arial" panose="020B0604020202020204" pitchFamily="34" charset="0"/>
                          <a:cs typeface="Arial" panose="020B0604020202020204" pitchFamily="34" charset="0"/>
                        </a:rPr>
                        <a:t>Spadek automatyzacji</a:t>
                      </a:r>
                      <a:r>
                        <a:rPr lang="pl-PL" sz="1100" baseline="0" dirty="0" smtClean="0">
                          <a:latin typeface="Arial" panose="020B0604020202020204" pitchFamily="34" charset="0"/>
                          <a:cs typeface="Arial" panose="020B0604020202020204" pitchFamily="34" charset="0"/>
                        </a:rPr>
                        <a:t> procesów logistycznych</a:t>
                      </a:r>
                      <a:endParaRPr lang="pl-PL" sz="1100" dirty="0">
                        <a:latin typeface="Arial" panose="020B0604020202020204" pitchFamily="34" charset="0"/>
                        <a:cs typeface="Arial" panose="020B0604020202020204" pitchFamily="34" charset="0"/>
                      </a:endParaRPr>
                    </a:p>
                  </a:txBody>
                  <a:tcPr anchor="ctr"/>
                </a:tc>
                <a:tc>
                  <a:txBody>
                    <a:bodyPr/>
                    <a:lstStyle/>
                    <a:p>
                      <a:pPr algn="ctr"/>
                      <a:r>
                        <a:rPr lang="pl-PL" sz="1100" dirty="0" smtClean="0">
                          <a:latin typeface="Arial" panose="020B0604020202020204" pitchFamily="34" charset="0"/>
                          <a:cs typeface="Arial" panose="020B0604020202020204" pitchFamily="34" charset="0"/>
                        </a:rPr>
                        <a:t>-4</a:t>
                      </a:r>
                      <a:endParaRPr lang="pl-PL" sz="1100" dirty="0">
                        <a:latin typeface="Arial" panose="020B0604020202020204" pitchFamily="34" charset="0"/>
                        <a:cs typeface="Arial" panose="020B0604020202020204" pitchFamily="34" charset="0"/>
                      </a:endParaRPr>
                    </a:p>
                  </a:txBody>
                  <a:tcPr anchor="ctr"/>
                </a:tc>
              </a:tr>
              <a:tr h="303075">
                <a:tc>
                  <a:txBody>
                    <a:bodyPr/>
                    <a:lstStyle/>
                    <a:p>
                      <a:r>
                        <a:rPr lang="pl-PL" sz="1100" dirty="0" smtClean="0">
                          <a:latin typeface="Arial" panose="020B0604020202020204" pitchFamily="34" charset="0"/>
                          <a:cs typeface="Arial" panose="020B0604020202020204" pitchFamily="34" charset="0"/>
                        </a:rPr>
                        <a:t>Spadek cyfryzacji społeczeństwa</a:t>
                      </a:r>
                      <a:endParaRPr lang="pl-PL" sz="1100" dirty="0">
                        <a:latin typeface="Arial" panose="020B0604020202020204" pitchFamily="34" charset="0"/>
                        <a:cs typeface="Arial" panose="020B0604020202020204" pitchFamily="34" charset="0"/>
                      </a:endParaRPr>
                    </a:p>
                  </a:txBody>
                  <a:tcPr anchor="ctr"/>
                </a:tc>
                <a:tc>
                  <a:txBody>
                    <a:bodyPr/>
                    <a:lstStyle/>
                    <a:p>
                      <a:pPr algn="ctr"/>
                      <a:r>
                        <a:rPr lang="pl-PL" sz="1100" dirty="0" smtClean="0">
                          <a:latin typeface="Arial" panose="020B0604020202020204" pitchFamily="34" charset="0"/>
                          <a:cs typeface="Arial" panose="020B0604020202020204" pitchFamily="34" charset="0"/>
                        </a:rPr>
                        <a:t>-3</a:t>
                      </a:r>
                      <a:endParaRPr lang="pl-PL" sz="11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2569181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Przykład – przedsiębiorstwo logistyczne</a:t>
            </a:r>
            <a:endParaRPr lang="pl-PL" dirty="0"/>
          </a:p>
        </p:txBody>
      </p:sp>
      <p:sp>
        <p:nvSpPr>
          <p:cNvPr id="3" name="Symbol zastępczy zawartości 2"/>
          <p:cNvSpPr>
            <a:spLocks noGrp="1"/>
          </p:cNvSpPr>
          <p:nvPr>
            <p:ph idx="1"/>
          </p:nvPr>
        </p:nvSpPr>
        <p:spPr/>
        <p:txBody>
          <a:bodyPr/>
          <a:lstStyle/>
          <a:p>
            <a:pPr>
              <a:buFont typeface="+mj-lt"/>
              <a:buAutoNum type="arabicPeriod" startAt="3"/>
            </a:pPr>
            <a:r>
              <a:rPr lang="pl-PL" dirty="0" smtClean="0"/>
              <a:t>Tworzenie scenariuszy</a:t>
            </a:r>
          </a:p>
          <a:p>
            <a:pPr marL="0" indent="0">
              <a:buNone/>
            </a:pPr>
            <a:endParaRPr lang="pl-PL" dirty="0"/>
          </a:p>
        </p:txBody>
      </p:sp>
      <p:sp>
        <p:nvSpPr>
          <p:cNvPr id="4" name="Symbol zastępczy numeru slajdu 3"/>
          <p:cNvSpPr>
            <a:spLocks noGrp="1"/>
          </p:cNvSpPr>
          <p:nvPr>
            <p:ph type="sldNum" sz="quarter" idx="12"/>
          </p:nvPr>
        </p:nvSpPr>
        <p:spPr/>
        <p:txBody>
          <a:bodyPr/>
          <a:lstStyle/>
          <a:p>
            <a:pPr>
              <a:defRPr/>
            </a:pPr>
            <a:fld id="{D7B48ABC-0ED3-4F64-8169-48F664C0E0AC}" type="slidenum">
              <a:rPr lang="pl-PL" altLang="pl-PL" smtClean="0"/>
              <a:pPr>
                <a:defRPr/>
              </a:pPr>
              <a:t>17</a:t>
            </a:fld>
            <a:endParaRPr lang="pl-PL" altLang="pl-PL"/>
          </a:p>
        </p:txBody>
      </p:sp>
      <p:graphicFrame>
        <p:nvGraphicFramePr>
          <p:cNvPr id="5" name="Tabela 4"/>
          <p:cNvGraphicFramePr>
            <a:graphicFrameLocks noGrp="1"/>
          </p:cNvGraphicFramePr>
          <p:nvPr>
            <p:extLst>
              <p:ext uri="{D42A27DB-BD31-4B8C-83A1-F6EECF244321}">
                <p14:modId xmlns:p14="http://schemas.microsoft.com/office/powerpoint/2010/main" val="2365486397"/>
              </p:ext>
            </p:extLst>
          </p:nvPr>
        </p:nvGraphicFramePr>
        <p:xfrm>
          <a:off x="251519" y="1988840"/>
          <a:ext cx="8128893" cy="3851996"/>
        </p:xfrm>
        <a:graphic>
          <a:graphicData uri="http://schemas.openxmlformats.org/drawingml/2006/table">
            <a:tbl>
              <a:tblPr firstRow="1" bandRow="1">
                <a:tableStyleId>{5940675A-B579-460E-94D1-54222C63F5DA}</a:tableStyleId>
              </a:tblPr>
              <a:tblGrid>
                <a:gridCol w="5184577"/>
                <a:gridCol w="2944316"/>
              </a:tblGrid>
              <a:tr h="303075">
                <a:tc>
                  <a:txBody>
                    <a:bodyPr/>
                    <a:lstStyle/>
                    <a:p>
                      <a:pPr algn="ctr"/>
                      <a:r>
                        <a:rPr lang="pl-PL" sz="1100" b="1" dirty="0" smtClean="0">
                          <a:latin typeface="Arial" panose="020B0604020202020204" pitchFamily="34" charset="0"/>
                          <a:cs typeface="Arial" panose="020B0604020202020204" pitchFamily="34" charset="0"/>
                        </a:rPr>
                        <a:t>Otoczenie </a:t>
                      </a:r>
                      <a:r>
                        <a:rPr lang="pl-PL" sz="1100" b="1" dirty="0" err="1" smtClean="0">
                          <a:latin typeface="Arial" panose="020B0604020202020204" pitchFamily="34" charset="0"/>
                          <a:cs typeface="Arial" panose="020B0604020202020204" pitchFamily="34" charset="0"/>
                        </a:rPr>
                        <a:t>polityczno</a:t>
                      </a:r>
                      <a:r>
                        <a:rPr lang="pl-PL" sz="1100" b="1" baseline="0" dirty="0" smtClean="0">
                          <a:latin typeface="Arial" panose="020B0604020202020204" pitchFamily="34" charset="0"/>
                          <a:cs typeface="Arial" panose="020B0604020202020204" pitchFamily="34" charset="0"/>
                        </a:rPr>
                        <a:t> - prawne</a:t>
                      </a:r>
                      <a:endParaRPr lang="pl-PL" sz="1100" b="1" dirty="0">
                        <a:latin typeface="Arial" panose="020B0604020202020204" pitchFamily="34" charset="0"/>
                        <a:cs typeface="Arial" panose="020B0604020202020204" pitchFamily="34" charset="0"/>
                      </a:endParaRPr>
                    </a:p>
                  </a:txBody>
                  <a:tcPr anchor="ctr"/>
                </a:tc>
                <a:tc>
                  <a:txBody>
                    <a:bodyPr/>
                    <a:lstStyle/>
                    <a:p>
                      <a:pPr algn="ctr"/>
                      <a:r>
                        <a:rPr lang="pl-PL" sz="1100" b="1" dirty="0" smtClean="0">
                          <a:latin typeface="Arial" panose="020B0604020202020204" pitchFamily="34" charset="0"/>
                          <a:cs typeface="Arial" panose="020B0604020202020204" pitchFamily="34" charset="0"/>
                        </a:rPr>
                        <a:t>Scenariusz najbardziej</a:t>
                      </a:r>
                      <a:r>
                        <a:rPr lang="pl-PL" sz="1100" b="1" baseline="0" dirty="0" smtClean="0">
                          <a:latin typeface="Arial" panose="020B0604020202020204" pitchFamily="34" charset="0"/>
                          <a:cs typeface="Arial" panose="020B0604020202020204" pitchFamily="34" charset="0"/>
                        </a:rPr>
                        <a:t> prawdopodobny</a:t>
                      </a:r>
                      <a:endParaRPr lang="pl-PL" sz="1100" b="1" dirty="0">
                        <a:latin typeface="Arial" panose="020B0604020202020204" pitchFamily="34" charset="0"/>
                        <a:cs typeface="Arial" panose="020B0604020202020204" pitchFamily="34" charset="0"/>
                      </a:endParaRPr>
                    </a:p>
                  </a:txBody>
                  <a:tcPr anchor="ctr"/>
                </a:tc>
              </a:tr>
              <a:tr h="303075">
                <a:tc>
                  <a:txBody>
                    <a:bodyPr/>
                    <a:lstStyle/>
                    <a:p>
                      <a:pPr marL="0" indent="0">
                        <a:buFont typeface="+mj-lt"/>
                        <a:buNone/>
                      </a:pPr>
                      <a:r>
                        <a:rPr lang="pl-PL" sz="1100" baseline="0" dirty="0" smtClean="0">
                          <a:latin typeface="Arial" panose="020B0604020202020204" pitchFamily="34" charset="0"/>
                          <a:cs typeface="Arial" panose="020B0604020202020204" pitchFamily="34" charset="0"/>
                        </a:rPr>
                        <a:t>Wprowadzenie „Pakietu Mobilności” </a:t>
                      </a:r>
                      <a:endParaRPr lang="pl-PL" sz="1100" dirty="0" smtClean="0">
                        <a:latin typeface="Arial" panose="020B0604020202020204" pitchFamily="34" charset="0"/>
                        <a:cs typeface="Arial" panose="020B0604020202020204" pitchFamily="34" charset="0"/>
                      </a:endParaRP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0,6 (-2) </a:t>
                      </a:r>
                    </a:p>
                  </a:txBody>
                  <a:tcPr anchor="ctr"/>
                </a:tc>
              </a:tr>
              <a:tr h="303075">
                <a:tc>
                  <a:txBody>
                    <a:bodyPr/>
                    <a:lstStyle/>
                    <a:p>
                      <a:pPr marL="0" indent="0">
                        <a:buFont typeface="+mj-lt"/>
                        <a:buNone/>
                      </a:pPr>
                      <a:r>
                        <a:rPr lang="pl-PL" sz="1100" dirty="0" smtClean="0">
                          <a:latin typeface="Arial" panose="020B0604020202020204" pitchFamily="34" charset="0"/>
                          <a:cs typeface="Arial" panose="020B0604020202020204" pitchFamily="34" charset="0"/>
                        </a:rPr>
                        <a:t>Wzrost</a:t>
                      </a:r>
                      <a:r>
                        <a:rPr lang="pl-PL" sz="1100" baseline="0" dirty="0" smtClean="0">
                          <a:latin typeface="Arial" panose="020B0604020202020204" pitchFamily="34" charset="0"/>
                          <a:cs typeface="Arial" panose="020B0604020202020204" pitchFamily="34" charset="0"/>
                        </a:rPr>
                        <a:t> regulacji</a:t>
                      </a:r>
                      <a:r>
                        <a:rPr lang="pl-PL" sz="1100" dirty="0" smtClean="0">
                          <a:latin typeface="Arial" panose="020B0604020202020204" pitchFamily="34" charset="0"/>
                          <a:cs typeface="Arial" panose="020B0604020202020204" pitchFamily="34" charset="0"/>
                        </a:rPr>
                        <a:t> prawne</a:t>
                      </a:r>
                      <a:r>
                        <a:rPr lang="pl-PL" sz="1100" baseline="0" dirty="0" smtClean="0">
                          <a:latin typeface="Arial" panose="020B0604020202020204" pitchFamily="34" charset="0"/>
                          <a:cs typeface="Arial" panose="020B0604020202020204" pitchFamily="34" charset="0"/>
                        </a:rPr>
                        <a:t> </a:t>
                      </a:r>
                      <a:r>
                        <a:rPr lang="pl-PL" sz="1100" dirty="0" smtClean="0">
                          <a:latin typeface="Arial" panose="020B0604020202020204" pitchFamily="34" charset="0"/>
                          <a:cs typeface="Arial" panose="020B0604020202020204" pitchFamily="34" charset="0"/>
                        </a:rPr>
                        <a:t>dotyczące</a:t>
                      </a:r>
                      <a:r>
                        <a:rPr lang="pl-PL" sz="1100" baseline="0" dirty="0" smtClean="0">
                          <a:latin typeface="Arial" panose="020B0604020202020204" pitchFamily="34" charset="0"/>
                          <a:cs typeface="Arial" panose="020B0604020202020204" pitchFamily="34" charset="0"/>
                        </a:rPr>
                        <a:t> </a:t>
                      </a:r>
                      <a:r>
                        <a:rPr lang="pl-PL" sz="1100" dirty="0" smtClean="0">
                          <a:latin typeface="Arial" panose="020B0604020202020204" pitchFamily="34" charset="0"/>
                          <a:cs typeface="Arial" panose="020B0604020202020204" pitchFamily="34" charset="0"/>
                        </a:rPr>
                        <a:t>norm emisji spalin</a:t>
                      </a:r>
                      <a:endParaRPr lang="pl-PL" sz="1100" dirty="0">
                        <a:latin typeface="Arial" panose="020B0604020202020204" pitchFamily="34" charset="0"/>
                        <a:cs typeface="Arial" panose="020B0604020202020204" pitchFamily="34" charset="0"/>
                      </a:endParaRP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0,7 (-3)</a:t>
                      </a:r>
                      <a:endParaRPr lang="pl-PL" sz="1100" dirty="0">
                        <a:latin typeface="Arial" panose="020B0604020202020204" pitchFamily="34" charset="0"/>
                        <a:cs typeface="Arial" panose="020B0604020202020204" pitchFamily="34" charset="0"/>
                      </a:endParaRPr>
                    </a:p>
                  </a:txBody>
                  <a:tcPr anchor="ctr"/>
                </a:tc>
              </a:tr>
              <a:tr h="303075">
                <a:tc>
                  <a:txBody>
                    <a:bodyPr/>
                    <a:lstStyle/>
                    <a:p>
                      <a:pPr algn="ctr"/>
                      <a:r>
                        <a:rPr lang="pl-PL" sz="1100" b="1" dirty="0" smtClean="0">
                          <a:latin typeface="Arial" panose="020B0604020202020204" pitchFamily="34" charset="0"/>
                          <a:cs typeface="Arial" panose="020B0604020202020204" pitchFamily="34" charset="0"/>
                        </a:rPr>
                        <a:t>Otoczenie</a:t>
                      </a:r>
                      <a:r>
                        <a:rPr lang="pl-PL" sz="1100" b="1" baseline="0" dirty="0" smtClean="0">
                          <a:latin typeface="Arial" panose="020B0604020202020204" pitchFamily="34" charset="0"/>
                          <a:cs typeface="Arial" panose="020B0604020202020204" pitchFamily="34" charset="0"/>
                        </a:rPr>
                        <a:t> </a:t>
                      </a:r>
                      <a:r>
                        <a:rPr lang="pl-PL" sz="1100" b="1" baseline="0" dirty="0" err="1" smtClean="0">
                          <a:latin typeface="Arial" panose="020B0604020202020204" pitchFamily="34" charset="0"/>
                          <a:cs typeface="Arial" panose="020B0604020202020204" pitchFamily="34" charset="0"/>
                        </a:rPr>
                        <a:t>społeczno</a:t>
                      </a:r>
                      <a:r>
                        <a:rPr lang="pl-PL" sz="1100" b="1" baseline="0" dirty="0" smtClean="0">
                          <a:latin typeface="Arial" panose="020B0604020202020204" pitchFamily="34" charset="0"/>
                          <a:cs typeface="Arial" panose="020B0604020202020204" pitchFamily="34" charset="0"/>
                        </a:rPr>
                        <a:t> – kulturowe</a:t>
                      </a:r>
                      <a:endParaRPr lang="pl-PL" sz="1100" b="1" dirty="0">
                        <a:latin typeface="Arial" panose="020B0604020202020204" pitchFamily="34" charset="0"/>
                        <a:cs typeface="Arial" panose="020B0604020202020204" pitchFamily="34" charset="0"/>
                      </a:endParaRPr>
                    </a:p>
                  </a:txBody>
                  <a:tcPr anchor="ctr"/>
                </a:tc>
                <a:tc>
                  <a:txBody>
                    <a:bodyPr/>
                    <a:lstStyle/>
                    <a:p>
                      <a:pPr algn="ctr"/>
                      <a:endParaRPr lang="pl-PL" sz="1100" b="1" dirty="0">
                        <a:latin typeface="Arial" panose="020B0604020202020204" pitchFamily="34" charset="0"/>
                        <a:cs typeface="Arial" panose="020B0604020202020204" pitchFamily="34" charset="0"/>
                      </a:endParaRPr>
                    </a:p>
                  </a:txBody>
                  <a:tcPr anchor="ctr"/>
                </a:tc>
              </a:tr>
              <a:tr h="303075">
                <a:tc>
                  <a:txBody>
                    <a:bodyPr/>
                    <a:lstStyle/>
                    <a:p>
                      <a:pPr marL="0" indent="0">
                        <a:buFont typeface="+mj-lt"/>
                        <a:buNone/>
                      </a:pPr>
                      <a:r>
                        <a:rPr lang="pl-PL" sz="1100" baseline="0" dirty="0" smtClean="0">
                          <a:latin typeface="Arial" panose="020B0604020202020204" pitchFamily="34" charset="0"/>
                          <a:cs typeface="Arial" panose="020B0604020202020204" pitchFamily="34" charset="0"/>
                        </a:rPr>
                        <a:t>Spadek liczby pracowników na rynku pracy w branży TSL</a:t>
                      </a:r>
                      <a:endParaRPr lang="pl-PL" sz="1100" dirty="0" smtClean="0">
                        <a:latin typeface="Arial" panose="020B0604020202020204" pitchFamily="34" charset="0"/>
                        <a:cs typeface="Arial" panose="020B0604020202020204" pitchFamily="34" charset="0"/>
                      </a:endParaRP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0,5 (-4)</a:t>
                      </a:r>
                      <a:endParaRPr lang="pl-PL" sz="1100" dirty="0" smtClean="0">
                        <a:latin typeface="Arial" panose="020B0604020202020204" pitchFamily="34" charset="0"/>
                        <a:cs typeface="Arial" panose="020B0604020202020204" pitchFamily="34" charset="0"/>
                      </a:endParaRPr>
                    </a:p>
                  </a:txBody>
                  <a:tcPr anchor="ctr"/>
                </a:tc>
              </a:tr>
              <a:tr h="303075">
                <a:tc>
                  <a:txBody>
                    <a:bodyPr/>
                    <a:lstStyle/>
                    <a:p>
                      <a:r>
                        <a:rPr lang="pl-PL" sz="1100" baseline="0" dirty="0" smtClean="0">
                          <a:latin typeface="Arial" panose="020B0604020202020204" pitchFamily="34" charset="0"/>
                          <a:cs typeface="Arial" panose="020B0604020202020204" pitchFamily="34" charset="0"/>
                        </a:rPr>
                        <a:t>Wzrost jakości wykształcenia w branży TSL</a:t>
                      </a:r>
                      <a:endParaRPr lang="pl-PL" sz="1100" dirty="0">
                        <a:latin typeface="Arial" panose="020B0604020202020204" pitchFamily="34" charset="0"/>
                        <a:cs typeface="Arial" panose="020B0604020202020204" pitchFamily="34" charset="0"/>
                      </a:endParaRPr>
                    </a:p>
                  </a:txBody>
                  <a:tcPr anchor="ctr"/>
                </a:tc>
                <a:tc>
                  <a:txBody>
                    <a:bodyPr/>
                    <a:lstStyle/>
                    <a:p>
                      <a:pPr algn="ctr"/>
                      <a:r>
                        <a:rPr lang="pl-PL" sz="1100" dirty="0" smtClean="0">
                          <a:latin typeface="Arial" panose="020B0604020202020204" pitchFamily="34" charset="0"/>
                          <a:cs typeface="Arial" panose="020B0604020202020204" pitchFamily="34" charset="0"/>
                        </a:rPr>
                        <a:t>0,6</a:t>
                      </a:r>
                      <a:r>
                        <a:rPr lang="pl-PL" sz="1100" baseline="0" dirty="0" smtClean="0">
                          <a:latin typeface="Arial" panose="020B0604020202020204" pitchFamily="34" charset="0"/>
                          <a:cs typeface="Arial" panose="020B0604020202020204" pitchFamily="34" charset="0"/>
                        </a:rPr>
                        <a:t> (+4)</a:t>
                      </a:r>
                      <a:endParaRPr lang="pl-PL" sz="1100" dirty="0">
                        <a:latin typeface="Arial" panose="020B0604020202020204" pitchFamily="34" charset="0"/>
                        <a:cs typeface="Arial" panose="020B0604020202020204" pitchFamily="34" charset="0"/>
                      </a:endParaRPr>
                    </a:p>
                  </a:txBody>
                  <a:tcPr anchor="ctr"/>
                </a:tc>
              </a:tr>
              <a:tr h="303075">
                <a:tc>
                  <a:txBody>
                    <a:bodyPr/>
                    <a:lstStyle/>
                    <a:p>
                      <a:pPr algn="ctr"/>
                      <a:r>
                        <a:rPr lang="pl-PL" sz="1100" b="1" dirty="0" smtClean="0">
                          <a:latin typeface="Arial" panose="020B0604020202020204" pitchFamily="34" charset="0"/>
                          <a:cs typeface="Arial" panose="020B0604020202020204" pitchFamily="34" charset="0"/>
                        </a:rPr>
                        <a:t>Otoczenie ekonomiczne</a:t>
                      </a:r>
                      <a:endParaRPr lang="pl-PL" sz="1100" b="1" dirty="0">
                        <a:latin typeface="Arial" panose="020B0604020202020204" pitchFamily="34" charset="0"/>
                        <a:cs typeface="Arial" panose="020B0604020202020204" pitchFamily="34" charset="0"/>
                      </a:endParaRPr>
                    </a:p>
                  </a:txBody>
                  <a:tcPr anchor="ctr"/>
                </a:tc>
                <a:tc>
                  <a:txBody>
                    <a:bodyPr/>
                    <a:lstStyle/>
                    <a:p>
                      <a:pPr algn="ctr"/>
                      <a:endParaRPr lang="pl-PL" sz="1100" b="1" dirty="0">
                        <a:latin typeface="Arial" panose="020B0604020202020204" pitchFamily="34" charset="0"/>
                        <a:cs typeface="Arial" panose="020B0604020202020204" pitchFamily="34" charset="0"/>
                      </a:endParaRPr>
                    </a:p>
                  </a:txBody>
                  <a:tcPr anchor="ctr"/>
                </a:tc>
              </a:tr>
              <a:tr h="422722">
                <a:tc>
                  <a:txBody>
                    <a:bodyPr/>
                    <a:lstStyle/>
                    <a:p>
                      <a:r>
                        <a:rPr lang="pl-PL" sz="1100" baseline="0" dirty="0" smtClean="0">
                          <a:latin typeface="Arial" panose="020B0604020202020204" pitchFamily="34" charset="0"/>
                          <a:cs typeface="Arial" panose="020B0604020202020204" pitchFamily="34" charset="0"/>
                        </a:rPr>
                        <a:t>Wzrost k</a:t>
                      </a:r>
                      <a:r>
                        <a:rPr lang="pl-PL" sz="1100" dirty="0" smtClean="0">
                          <a:latin typeface="Arial" panose="020B0604020202020204" pitchFamily="34" charset="0"/>
                          <a:cs typeface="Arial" panose="020B0604020202020204" pitchFamily="34" charset="0"/>
                        </a:rPr>
                        <a:t>osztów inwestycji</a:t>
                      </a:r>
                      <a:endParaRPr lang="pl-PL" sz="1100" dirty="0">
                        <a:latin typeface="Arial" panose="020B0604020202020204" pitchFamily="34" charset="0"/>
                        <a:cs typeface="Arial" panose="020B0604020202020204" pitchFamily="34" charset="0"/>
                      </a:endParaRPr>
                    </a:p>
                  </a:txBody>
                  <a:tcPr anchor="ctr"/>
                </a:tc>
                <a:tc>
                  <a:txBody>
                    <a:bodyPr/>
                    <a:lstStyle/>
                    <a:p>
                      <a:pPr algn="ctr"/>
                      <a:r>
                        <a:rPr lang="pl-PL" sz="1100" dirty="0" smtClean="0">
                          <a:latin typeface="Arial" panose="020B0604020202020204" pitchFamily="34" charset="0"/>
                          <a:cs typeface="Arial" panose="020B0604020202020204" pitchFamily="34" charset="0"/>
                        </a:rPr>
                        <a:t>0,6 (-3)</a:t>
                      </a:r>
                      <a:endParaRPr lang="pl-PL" sz="1100" dirty="0">
                        <a:latin typeface="Arial" panose="020B0604020202020204" pitchFamily="34" charset="0"/>
                        <a:cs typeface="Arial" panose="020B0604020202020204" pitchFamily="34" charset="0"/>
                      </a:endParaRPr>
                    </a:p>
                  </a:txBody>
                  <a:tcPr anchor="ctr"/>
                </a:tc>
              </a:tr>
              <a:tr h="303075">
                <a:tc>
                  <a:txBody>
                    <a:bodyPr/>
                    <a:lstStyle/>
                    <a:p>
                      <a:r>
                        <a:rPr lang="pl-PL" sz="1100" baseline="0" dirty="0" smtClean="0">
                          <a:latin typeface="Arial" panose="020B0604020202020204" pitchFamily="34" charset="0"/>
                          <a:cs typeface="Arial" panose="020B0604020202020204" pitchFamily="34" charset="0"/>
                        </a:rPr>
                        <a:t>Zmniejszenie się </a:t>
                      </a:r>
                      <a:r>
                        <a:rPr lang="pl-PL" sz="1100" dirty="0" smtClean="0">
                          <a:latin typeface="Arial" panose="020B0604020202020204" pitchFamily="34" charset="0"/>
                          <a:cs typeface="Arial" panose="020B0604020202020204" pitchFamily="34" charset="0"/>
                        </a:rPr>
                        <a:t>budżetów</a:t>
                      </a:r>
                      <a:r>
                        <a:rPr lang="pl-PL" sz="1100" baseline="0" dirty="0" smtClean="0">
                          <a:latin typeface="Arial" panose="020B0604020202020204" pitchFamily="34" charset="0"/>
                          <a:cs typeface="Arial" panose="020B0604020202020204" pitchFamily="34" charset="0"/>
                        </a:rPr>
                        <a:t> gospodarstw domowych</a:t>
                      </a:r>
                      <a:endParaRPr lang="pl-PL" sz="1100" dirty="0">
                        <a:latin typeface="Arial" panose="020B0604020202020204" pitchFamily="34" charset="0"/>
                        <a:cs typeface="Arial" panose="020B0604020202020204" pitchFamily="34" charset="0"/>
                      </a:endParaRPr>
                    </a:p>
                  </a:txBody>
                  <a:tcPr anchor="ctr"/>
                </a:tc>
                <a:tc>
                  <a:txBody>
                    <a:bodyPr/>
                    <a:lstStyle/>
                    <a:p>
                      <a:pPr algn="ctr"/>
                      <a:r>
                        <a:rPr lang="pl-PL" sz="1100" dirty="0" smtClean="0">
                          <a:latin typeface="Arial" panose="020B0604020202020204" pitchFamily="34" charset="0"/>
                          <a:cs typeface="Arial" panose="020B0604020202020204" pitchFamily="34" charset="0"/>
                        </a:rPr>
                        <a:t>0,5</a:t>
                      </a:r>
                      <a:r>
                        <a:rPr lang="pl-PL" sz="1100" baseline="0" dirty="0" smtClean="0">
                          <a:latin typeface="Arial" panose="020B0604020202020204" pitchFamily="34" charset="0"/>
                          <a:cs typeface="Arial" panose="020B0604020202020204" pitchFamily="34" charset="0"/>
                        </a:rPr>
                        <a:t> (+4)</a:t>
                      </a:r>
                      <a:endParaRPr lang="pl-PL" sz="1100" dirty="0">
                        <a:latin typeface="Arial" panose="020B0604020202020204" pitchFamily="34" charset="0"/>
                        <a:cs typeface="Arial" panose="020B0604020202020204" pitchFamily="34" charset="0"/>
                      </a:endParaRPr>
                    </a:p>
                  </a:txBody>
                  <a:tcPr anchor="ctr"/>
                </a:tc>
              </a:tr>
              <a:tr h="3985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b="1" dirty="0" smtClean="0">
                          <a:latin typeface="Arial" panose="020B0604020202020204" pitchFamily="34" charset="0"/>
                          <a:cs typeface="Arial" panose="020B0604020202020204" pitchFamily="34" charset="0"/>
                        </a:rPr>
                        <a:t>Otoczenie technologiczne</a:t>
                      </a:r>
                    </a:p>
                  </a:txBody>
                  <a:tcPr anchor="ctr"/>
                </a:tc>
                <a:tc>
                  <a:txBody>
                    <a:bodyPr/>
                    <a:lstStyle/>
                    <a:p>
                      <a:pPr algn="ctr"/>
                      <a:endParaRPr lang="pl-PL" sz="1100" dirty="0">
                        <a:latin typeface="Arial" panose="020B0604020202020204" pitchFamily="34" charset="0"/>
                        <a:cs typeface="Arial" panose="020B0604020202020204" pitchFamily="34" charset="0"/>
                      </a:endParaRPr>
                    </a:p>
                  </a:txBody>
                  <a:tcPr anchor="ctr"/>
                </a:tc>
              </a:tr>
              <a:tr h="303075">
                <a:tc>
                  <a:txBody>
                    <a:bodyPr/>
                    <a:lstStyle/>
                    <a:p>
                      <a:r>
                        <a:rPr lang="pl-PL" sz="1100" dirty="0" smtClean="0">
                          <a:latin typeface="Arial" panose="020B0604020202020204" pitchFamily="34" charset="0"/>
                          <a:cs typeface="Arial" panose="020B0604020202020204" pitchFamily="34" charset="0"/>
                        </a:rPr>
                        <a:t>Spadek automatyzacji</a:t>
                      </a:r>
                      <a:r>
                        <a:rPr lang="pl-PL" sz="1100" baseline="0" dirty="0" smtClean="0">
                          <a:latin typeface="Arial" panose="020B0604020202020204" pitchFamily="34" charset="0"/>
                          <a:cs typeface="Arial" panose="020B0604020202020204" pitchFamily="34" charset="0"/>
                        </a:rPr>
                        <a:t> procesów logistycznych</a:t>
                      </a:r>
                      <a:endParaRPr lang="pl-PL" sz="1100" dirty="0">
                        <a:latin typeface="Arial" panose="020B0604020202020204" pitchFamily="34" charset="0"/>
                        <a:cs typeface="Arial" panose="020B0604020202020204" pitchFamily="34" charset="0"/>
                      </a:endParaRPr>
                    </a:p>
                  </a:txBody>
                  <a:tcPr anchor="ctr"/>
                </a:tc>
                <a:tc>
                  <a:txBody>
                    <a:bodyPr/>
                    <a:lstStyle/>
                    <a:p>
                      <a:pPr marL="0" indent="0" algn="ctr">
                        <a:buFont typeface="+mj-lt"/>
                        <a:buNone/>
                      </a:pPr>
                      <a:r>
                        <a:rPr lang="pl-PL" sz="1100" dirty="0" smtClean="0">
                          <a:latin typeface="Arial" panose="020B0604020202020204" pitchFamily="34" charset="0"/>
                          <a:cs typeface="Arial" panose="020B0604020202020204" pitchFamily="34" charset="0"/>
                        </a:rPr>
                        <a:t>0,7 (+3)</a:t>
                      </a:r>
                      <a:endParaRPr lang="pl-PL" sz="1100" dirty="0">
                        <a:latin typeface="Arial" panose="020B0604020202020204" pitchFamily="34" charset="0"/>
                        <a:cs typeface="Arial" panose="020B0604020202020204" pitchFamily="34" charset="0"/>
                      </a:endParaRPr>
                    </a:p>
                  </a:txBody>
                  <a:tcPr anchor="ctr"/>
                </a:tc>
              </a:tr>
              <a:tr h="303075">
                <a:tc>
                  <a:txBody>
                    <a:bodyPr/>
                    <a:lstStyle/>
                    <a:p>
                      <a:r>
                        <a:rPr lang="pl-PL" sz="1100" dirty="0" smtClean="0">
                          <a:latin typeface="Arial" panose="020B0604020202020204" pitchFamily="34" charset="0"/>
                          <a:cs typeface="Arial" panose="020B0604020202020204" pitchFamily="34" charset="0"/>
                        </a:rPr>
                        <a:t>Spadek cyfryzacji społeczeństwa</a:t>
                      </a:r>
                      <a:endParaRPr lang="pl-PL" sz="1100" dirty="0">
                        <a:latin typeface="Arial" panose="020B0604020202020204" pitchFamily="34" charset="0"/>
                        <a:cs typeface="Arial" panose="020B0604020202020204" pitchFamily="34" charset="0"/>
                      </a:endParaRPr>
                    </a:p>
                  </a:txBody>
                  <a:tcPr anchor="ctr"/>
                </a:tc>
                <a:tc>
                  <a:txBody>
                    <a:bodyPr/>
                    <a:lstStyle/>
                    <a:p>
                      <a:pPr algn="ctr"/>
                      <a:r>
                        <a:rPr lang="pl-PL" sz="1100" dirty="0" smtClean="0">
                          <a:latin typeface="Arial" panose="020B0604020202020204" pitchFamily="34" charset="0"/>
                          <a:cs typeface="Arial" panose="020B0604020202020204" pitchFamily="34" charset="0"/>
                        </a:rPr>
                        <a:t>0,6</a:t>
                      </a:r>
                      <a:r>
                        <a:rPr lang="pl-PL" sz="1100" baseline="0" dirty="0" smtClean="0">
                          <a:latin typeface="Arial" panose="020B0604020202020204" pitchFamily="34" charset="0"/>
                          <a:cs typeface="Arial" panose="020B0604020202020204" pitchFamily="34" charset="0"/>
                        </a:rPr>
                        <a:t> (+4)</a:t>
                      </a:r>
                      <a:endParaRPr lang="pl-PL" sz="11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692207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Przykład – przedsiębiorstwo logistyczne</a:t>
            </a:r>
          </a:p>
        </p:txBody>
      </p:sp>
      <p:sp>
        <p:nvSpPr>
          <p:cNvPr id="5" name="Symbol zastępczy zawartości 4"/>
          <p:cNvSpPr>
            <a:spLocks noGrp="1"/>
          </p:cNvSpPr>
          <p:nvPr>
            <p:ph idx="1"/>
          </p:nvPr>
        </p:nvSpPr>
        <p:spPr/>
        <p:txBody>
          <a:bodyPr/>
          <a:lstStyle/>
          <a:p>
            <a:pPr>
              <a:buFont typeface="+mj-lt"/>
              <a:buAutoNum type="arabicPeriod" startAt="4"/>
            </a:pPr>
            <a:r>
              <a:rPr lang="pl-PL" dirty="0" smtClean="0"/>
              <a:t>Ustalenie średniej siły wpływu dla poszczególnych stref otoczenia</a:t>
            </a:r>
          </a:p>
          <a:p>
            <a:endParaRPr lang="pl-PL" dirty="0"/>
          </a:p>
        </p:txBody>
      </p:sp>
      <p:sp>
        <p:nvSpPr>
          <p:cNvPr id="4" name="Symbol zastępczy numeru slajdu 3"/>
          <p:cNvSpPr>
            <a:spLocks noGrp="1"/>
          </p:cNvSpPr>
          <p:nvPr>
            <p:ph type="sldNum" sz="quarter" idx="12"/>
          </p:nvPr>
        </p:nvSpPr>
        <p:spPr/>
        <p:txBody>
          <a:bodyPr/>
          <a:lstStyle/>
          <a:p>
            <a:pPr>
              <a:defRPr/>
            </a:pPr>
            <a:fld id="{D7B48ABC-0ED3-4F64-8169-48F664C0E0AC}" type="slidenum">
              <a:rPr lang="pl-PL" altLang="pl-PL" smtClean="0"/>
              <a:pPr>
                <a:defRPr/>
              </a:pPr>
              <a:t>18</a:t>
            </a:fld>
            <a:endParaRPr lang="pl-PL" altLang="pl-PL"/>
          </a:p>
        </p:txBody>
      </p:sp>
      <p:graphicFrame>
        <p:nvGraphicFramePr>
          <p:cNvPr id="9" name="Tabela 8"/>
          <p:cNvGraphicFramePr>
            <a:graphicFrameLocks noGrp="1"/>
          </p:cNvGraphicFramePr>
          <p:nvPr>
            <p:extLst>
              <p:ext uri="{D42A27DB-BD31-4B8C-83A1-F6EECF244321}">
                <p14:modId xmlns:p14="http://schemas.microsoft.com/office/powerpoint/2010/main" val="1203608596"/>
              </p:ext>
            </p:extLst>
          </p:nvPr>
        </p:nvGraphicFramePr>
        <p:xfrm>
          <a:off x="323528" y="2276872"/>
          <a:ext cx="7607300" cy="1872000"/>
        </p:xfrm>
        <a:graphic>
          <a:graphicData uri="http://schemas.openxmlformats.org/drawingml/2006/table">
            <a:tbl>
              <a:tblPr>
                <a:tableStyleId>{5940675A-B579-460E-94D1-54222C63F5DA}</a:tableStyleId>
              </a:tblPr>
              <a:tblGrid>
                <a:gridCol w="2001921"/>
                <a:gridCol w="1617991"/>
                <a:gridCol w="1617991"/>
                <a:gridCol w="1036611"/>
                <a:gridCol w="1332786"/>
              </a:tblGrid>
              <a:tr h="530226">
                <a:tc>
                  <a:txBody>
                    <a:bodyPr/>
                    <a:lstStyle/>
                    <a:p>
                      <a:pPr algn="l" fontAlgn="b"/>
                      <a:r>
                        <a:rPr lang="pl-PL" sz="1200" u="none" strike="noStrike" dirty="0">
                          <a:effectLst/>
                          <a:latin typeface="Arial" panose="020B0604020202020204" pitchFamily="34" charset="0"/>
                          <a:cs typeface="Arial" panose="020B0604020202020204" pitchFamily="34" charset="0"/>
                        </a:rPr>
                        <a:t> </a:t>
                      </a:r>
                      <a:endParaRPr lang="pl-PL"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pl-PL" sz="1200" u="none" strike="noStrike" dirty="0">
                          <a:effectLst/>
                          <a:latin typeface="Arial" panose="020B0604020202020204" pitchFamily="34" charset="0"/>
                          <a:cs typeface="Arial" panose="020B0604020202020204" pitchFamily="34" charset="0"/>
                        </a:rPr>
                        <a:t>Scenariusz optymistyczny</a:t>
                      </a:r>
                      <a:endParaRPr lang="pl-PL"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pl-PL" sz="1200" u="none" strike="noStrike" dirty="0">
                          <a:effectLst/>
                          <a:latin typeface="Arial" panose="020B0604020202020204" pitchFamily="34" charset="0"/>
                          <a:cs typeface="Arial" panose="020B0604020202020204" pitchFamily="34" charset="0"/>
                        </a:rPr>
                        <a:t>Scenariusz pesymistyczny</a:t>
                      </a:r>
                      <a:endParaRPr lang="pl-PL"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gridSpan="2">
                  <a:txBody>
                    <a:bodyPr/>
                    <a:lstStyle/>
                    <a:p>
                      <a:pPr algn="ctr" fontAlgn="b"/>
                      <a:r>
                        <a:rPr lang="pl-PL" sz="1200" u="none" strike="noStrike" dirty="0">
                          <a:effectLst/>
                          <a:latin typeface="Arial" panose="020B0604020202020204" pitchFamily="34" charset="0"/>
                          <a:cs typeface="Arial" panose="020B0604020202020204" pitchFamily="34" charset="0"/>
                        </a:rPr>
                        <a:t>Scenariusz najbardziej prawdopodobny</a:t>
                      </a:r>
                      <a:endParaRPr lang="pl-PL"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hMerge="1">
                  <a:txBody>
                    <a:bodyPr/>
                    <a:lstStyle/>
                    <a:p>
                      <a:endParaRPr lang="pl-PL"/>
                    </a:p>
                  </a:txBody>
                  <a:tcPr/>
                </a:tc>
              </a:tr>
              <a:tr h="270516">
                <a:tc>
                  <a:txBody>
                    <a:bodyPr/>
                    <a:lstStyle/>
                    <a:p>
                      <a:pPr algn="l" fontAlgn="b"/>
                      <a:r>
                        <a:rPr lang="pl-PL" sz="1200" u="none" strike="noStrike">
                          <a:effectLst/>
                          <a:latin typeface="Arial" panose="020B0604020202020204" pitchFamily="34" charset="0"/>
                          <a:cs typeface="Arial" panose="020B0604020202020204" pitchFamily="34" charset="0"/>
                        </a:rPr>
                        <a:t>Otoczenie polityczno-prawne</a:t>
                      </a:r>
                      <a:endParaRPr lang="pl-PL"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pl-PL" sz="1200" u="none" strike="noStrike" dirty="0">
                          <a:effectLst/>
                          <a:latin typeface="Arial" panose="020B0604020202020204" pitchFamily="34" charset="0"/>
                          <a:cs typeface="Arial" panose="020B0604020202020204" pitchFamily="34" charset="0"/>
                        </a:rPr>
                        <a:t>4</a:t>
                      </a:r>
                      <a:endParaRPr lang="pl-PL"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pl-PL" sz="1200" u="none" strike="noStrike" dirty="0">
                          <a:effectLst/>
                          <a:latin typeface="Arial" panose="020B0604020202020204" pitchFamily="34" charset="0"/>
                          <a:cs typeface="Arial" panose="020B0604020202020204" pitchFamily="34" charset="0"/>
                        </a:rPr>
                        <a:t>-2,5</a:t>
                      </a:r>
                      <a:endParaRPr lang="pl-PL"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pl-PL" sz="1200" u="none" strike="noStrike">
                          <a:effectLst/>
                          <a:latin typeface="Arial" panose="020B0604020202020204" pitchFamily="34" charset="0"/>
                          <a:cs typeface="Arial" panose="020B0604020202020204" pitchFamily="34" charset="0"/>
                        </a:rPr>
                        <a:t>-2,5</a:t>
                      </a:r>
                      <a:endParaRPr lang="pl-PL"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pl-PL" sz="1200" u="none" strike="noStrike">
                          <a:effectLst/>
                          <a:latin typeface="Arial" panose="020B0604020202020204" pitchFamily="34" charset="0"/>
                          <a:cs typeface="Arial" panose="020B0604020202020204" pitchFamily="34" charset="0"/>
                        </a:rPr>
                        <a:t>0</a:t>
                      </a:r>
                      <a:endParaRPr lang="pl-PL"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r>
              <a:tr h="530226">
                <a:tc>
                  <a:txBody>
                    <a:bodyPr/>
                    <a:lstStyle/>
                    <a:p>
                      <a:pPr algn="l" fontAlgn="b"/>
                      <a:r>
                        <a:rPr lang="pl-PL" sz="1200" u="none" strike="noStrike">
                          <a:effectLst/>
                          <a:latin typeface="Arial" panose="020B0604020202020204" pitchFamily="34" charset="0"/>
                          <a:cs typeface="Arial" panose="020B0604020202020204" pitchFamily="34" charset="0"/>
                        </a:rPr>
                        <a:t>Otoczenie społeczno-kulturowe</a:t>
                      </a:r>
                      <a:endParaRPr lang="pl-PL"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pl-PL" sz="1200" u="none" strike="noStrike">
                          <a:effectLst/>
                          <a:latin typeface="Arial" panose="020B0604020202020204" pitchFamily="34" charset="0"/>
                          <a:cs typeface="Arial" panose="020B0604020202020204" pitchFamily="34" charset="0"/>
                        </a:rPr>
                        <a:t>3,5</a:t>
                      </a:r>
                      <a:endParaRPr lang="pl-PL"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pl-PL" sz="1200" u="none" strike="noStrike" dirty="0">
                          <a:effectLst/>
                          <a:latin typeface="Arial" panose="020B0604020202020204" pitchFamily="34" charset="0"/>
                          <a:cs typeface="Arial" panose="020B0604020202020204" pitchFamily="34" charset="0"/>
                        </a:rPr>
                        <a:t>-3,5</a:t>
                      </a:r>
                      <a:endParaRPr lang="pl-PL"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pl-PL" sz="1200" u="none" strike="noStrike" dirty="0">
                          <a:effectLst/>
                          <a:latin typeface="Arial" panose="020B0604020202020204" pitchFamily="34" charset="0"/>
                          <a:cs typeface="Arial" panose="020B0604020202020204" pitchFamily="34" charset="0"/>
                        </a:rPr>
                        <a:t>-4</a:t>
                      </a:r>
                      <a:endParaRPr lang="pl-PL"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pl-PL" sz="1200" u="none" strike="noStrike">
                          <a:effectLst/>
                          <a:latin typeface="Arial" panose="020B0604020202020204" pitchFamily="34" charset="0"/>
                          <a:cs typeface="Arial" panose="020B0604020202020204" pitchFamily="34" charset="0"/>
                        </a:rPr>
                        <a:t>4</a:t>
                      </a:r>
                      <a:endParaRPr lang="pl-PL"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r>
              <a:tr h="270516">
                <a:tc>
                  <a:txBody>
                    <a:bodyPr/>
                    <a:lstStyle/>
                    <a:p>
                      <a:pPr algn="l" fontAlgn="b"/>
                      <a:r>
                        <a:rPr lang="pl-PL" sz="1200" u="none" strike="noStrike">
                          <a:effectLst/>
                          <a:latin typeface="Arial" panose="020B0604020202020204" pitchFamily="34" charset="0"/>
                          <a:cs typeface="Arial" panose="020B0604020202020204" pitchFamily="34" charset="0"/>
                        </a:rPr>
                        <a:t>Otoczenie ekonomiczne </a:t>
                      </a:r>
                      <a:endParaRPr lang="pl-PL"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pl-PL" sz="1200" u="none" strike="noStrike">
                          <a:effectLst/>
                          <a:latin typeface="Arial" panose="020B0604020202020204" pitchFamily="34" charset="0"/>
                          <a:cs typeface="Arial" panose="020B0604020202020204" pitchFamily="34" charset="0"/>
                        </a:rPr>
                        <a:t>4,5</a:t>
                      </a:r>
                      <a:endParaRPr lang="pl-PL"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pl-PL" sz="1200" u="none" strike="noStrike">
                          <a:effectLst/>
                          <a:latin typeface="Arial" panose="020B0604020202020204" pitchFamily="34" charset="0"/>
                          <a:cs typeface="Arial" panose="020B0604020202020204" pitchFamily="34" charset="0"/>
                        </a:rPr>
                        <a:t>-3</a:t>
                      </a:r>
                      <a:endParaRPr lang="pl-PL"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pl-PL" sz="1200" u="none" strike="noStrike" dirty="0">
                          <a:effectLst/>
                          <a:latin typeface="Arial" panose="020B0604020202020204" pitchFamily="34" charset="0"/>
                          <a:cs typeface="Arial" panose="020B0604020202020204" pitchFamily="34" charset="0"/>
                        </a:rPr>
                        <a:t>-3</a:t>
                      </a:r>
                      <a:endParaRPr lang="pl-PL"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pl-PL" sz="1200" u="none" strike="noStrike" dirty="0">
                          <a:effectLst/>
                          <a:latin typeface="Arial" panose="020B0604020202020204" pitchFamily="34" charset="0"/>
                          <a:cs typeface="Arial" panose="020B0604020202020204" pitchFamily="34" charset="0"/>
                        </a:rPr>
                        <a:t>4</a:t>
                      </a:r>
                      <a:endParaRPr lang="pl-PL"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r>
              <a:tr h="270516">
                <a:tc>
                  <a:txBody>
                    <a:bodyPr/>
                    <a:lstStyle/>
                    <a:p>
                      <a:pPr algn="l" fontAlgn="b"/>
                      <a:r>
                        <a:rPr lang="pl-PL" sz="1200" u="none" strike="noStrike">
                          <a:effectLst/>
                          <a:latin typeface="Arial" panose="020B0604020202020204" pitchFamily="34" charset="0"/>
                          <a:cs typeface="Arial" panose="020B0604020202020204" pitchFamily="34" charset="0"/>
                        </a:rPr>
                        <a:t>Otoczenie technologiczne</a:t>
                      </a:r>
                      <a:endParaRPr lang="pl-PL"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pl-PL" sz="1200" u="none" strike="noStrike" dirty="0">
                          <a:effectLst/>
                          <a:latin typeface="Arial" panose="020B0604020202020204" pitchFamily="34" charset="0"/>
                          <a:cs typeface="Arial" panose="020B0604020202020204" pitchFamily="34" charset="0"/>
                        </a:rPr>
                        <a:t>3,5</a:t>
                      </a:r>
                      <a:endParaRPr lang="pl-PL"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pl-PL" sz="1200" u="none" strike="noStrike">
                          <a:effectLst/>
                          <a:latin typeface="Arial" panose="020B0604020202020204" pitchFamily="34" charset="0"/>
                          <a:cs typeface="Arial" panose="020B0604020202020204" pitchFamily="34" charset="0"/>
                        </a:rPr>
                        <a:t>-3,5</a:t>
                      </a:r>
                      <a:endParaRPr lang="pl-PL"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pl-PL" sz="1200" u="none" strike="noStrike">
                          <a:effectLst/>
                          <a:latin typeface="Arial" panose="020B0604020202020204" pitchFamily="34" charset="0"/>
                          <a:cs typeface="Arial" panose="020B0604020202020204" pitchFamily="34" charset="0"/>
                        </a:rPr>
                        <a:t>0</a:t>
                      </a:r>
                      <a:endParaRPr lang="pl-PL"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pl-PL" sz="1200" u="none" strike="noStrike" dirty="0">
                          <a:effectLst/>
                          <a:latin typeface="Arial" panose="020B0604020202020204" pitchFamily="34" charset="0"/>
                          <a:cs typeface="Arial" panose="020B0604020202020204" pitchFamily="34" charset="0"/>
                        </a:rPr>
                        <a:t>3,5</a:t>
                      </a:r>
                      <a:endParaRPr lang="pl-PL"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r>
            </a:tbl>
          </a:graphicData>
        </a:graphic>
      </p:graphicFrame>
    </p:spTree>
    <p:extLst>
      <p:ext uri="{BB962C8B-B14F-4D97-AF65-F5344CB8AC3E}">
        <p14:creationId xmlns:p14="http://schemas.microsoft.com/office/powerpoint/2010/main" val="1790159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Przykład – przedsiębiorstwo logistyczne</a:t>
            </a:r>
          </a:p>
        </p:txBody>
      </p:sp>
      <p:sp>
        <p:nvSpPr>
          <p:cNvPr id="5" name="Symbol zastępczy zawartości 4"/>
          <p:cNvSpPr>
            <a:spLocks noGrp="1"/>
          </p:cNvSpPr>
          <p:nvPr>
            <p:ph idx="1"/>
          </p:nvPr>
        </p:nvSpPr>
        <p:spPr/>
        <p:txBody>
          <a:bodyPr/>
          <a:lstStyle/>
          <a:p>
            <a:pPr>
              <a:buFont typeface="+mj-lt"/>
              <a:buAutoNum type="arabicPeriod" startAt="5"/>
            </a:pPr>
            <a:r>
              <a:rPr lang="pl-PL" dirty="0" smtClean="0"/>
              <a:t>Tworzenie wykresu</a:t>
            </a:r>
          </a:p>
          <a:p>
            <a:pPr>
              <a:buFont typeface="+mj-lt"/>
              <a:buAutoNum type="arabicPeriod" startAt="5"/>
            </a:pPr>
            <a:endParaRPr lang="pl-PL" dirty="0"/>
          </a:p>
          <a:p>
            <a:pPr>
              <a:buFont typeface="+mj-lt"/>
              <a:buAutoNum type="arabicPeriod" startAt="5"/>
            </a:pPr>
            <a:endParaRPr lang="pl-PL" dirty="0" smtClean="0"/>
          </a:p>
          <a:p>
            <a:pPr marL="0" indent="0">
              <a:buNone/>
            </a:pPr>
            <a:r>
              <a:rPr lang="pl-PL" dirty="0" smtClean="0"/>
              <a:t>Otoczenie technologiczne</a:t>
            </a:r>
          </a:p>
          <a:p>
            <a:pPr marL="0" indent="0">
              <a:buNone/>
            </a:pPr>
            <a:endParaRPr lang="pl-PL" dirty="0"/>
          </a:p>
          <a:p>
            <a:pPr marL="0" indent="0">
              <a:buNone/>
            </a:pPr>
            <a:r>
              <a:rPr lang="pl-PL" dirty="0" smtClean="0"/>
              <a:t>Otoczenie ekonomiczne</a:t>
            </a:r>
          </a:p>
          <a:p>
            <a:pPr marL="0" indent="0">
              <a:buNone/>
            </a:pPr>
            <a:endParaRPr lang="pl-PL" dirty="0"/>
          </a:p>
          <a:p>
            <a:pPr marL="0" indent="0">
              <a:buNone/>
            </a:pPr>
            <a:r>
              <a:rPr lang="pl-PL" dirty="0" smtClean="0"/>
              <a:t>Otoczenie społeczno-kulturowe</a:t>
            </a:r>
          </a:p>
          <a:p>
            <a:pPr marL="0" indent="0">
              <a:buNone/>
            </a:pPr>
            <a:endParaRPr lang="pl-PL" dirty="0"/>
          </a:p>
          <a:p>
            <a:pPr marL="0" indent="0">
              <a:buNone/>
            </a:pPr>
            <a:r>
              <a:rPr lang="pl-PL" dirty="0" smtClean="0"/>
              <a:t>Otoczenie polityczno-prawne</a:t>
            </a:r>
          </a:p>
          <a:p>
            <a:pPr marL="0" indent="0">
              <a:buNone/>
            </a:pPr>
            <a:endParaRPr lang="pl-PL" dirty="0"/>
          </a:p>
          <a:p>
            <a:pPr marL="0" indent="0">
              <a:buNone/>
            </a:pPr>
            <a:endParaRPr lang="pl-PL" dirty="0" smtClean="0"/>
          </a:p>
          <a:p>
            <a:endParaRPr lang="pl-PL" dirty="0"/>
          </a:p>
        </p:txBody>
      </p:sp>
      <p:sp>
        <p:nvSpPr>
          <p:cNvPr id="4" name="Symbol zastępczy numeru slajdu 3"/>
          <p:cNvSpPr>
            <a:spLocks noGrp="1"/>
          </p:cNvSpPr>
          <p:nvPr>
            <p:ph type="sldNum" sz="quarter" idx="12"/>
          </p:nvPr>
        </p:nvSpPr>
        <p:spPr/>
        <p:txBody>
          <a:bodyPr/>
          <a:lstStyle/>
          <a:p>
            <a:pPr>
              <a:defRPr/>
            </a:pPr>
            <a:fld id="{D7B48ABC-0ED3-4F64-8169-48F664C0E0AC}" type="slidenum">
              <a:rPr lang="pl-PL" altLang="pl-PL" smtClean="0"/>
              <a:pPr>
                <a:defRPr/>
              </a:pPr>
              <a:t>19</a:t>
            </a:fld>
            <a:endParaRPr lang="pl-PL" altLang="pl-PL"/>
          </a:p>
        </p:txBody>
      </p:sp>
      <p:graphicFrame>
        <p:nvGraphicFramePr>
          <p:cNvPr id="6" name="Wykres 5"/>
          <p:cNvGraphicFramePr>
            <a:graphicFrameLocks/>
          </p:cNvGraphicFramePr>
          <p:nvPr>
            <p:extLst>
              <p:ext uri="{D42A27DB-BD31-4B8C-83A1-F6EECF244321}">
                <p14:modId xmlns:p14="http://schemas.microsoft.com/office/powerpoint/2010/main" val="2029591927"/>
              </p:ext>
            </p:extLst>
          </p:nvPr>
        </p:nvGraphicFramePr>
        <p:xfrm>
          <a:off x="2987824" y="1916832"/>
          <a:ext cx="5392588" cy="36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5554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601497" y="3808413"/>
            <a:ext cx="4446969" cy="1132755"/>
          </a:xfrm>
        </p:spPr>
        <p:txBody>
          <a:bodyPr/>
          <a:lstStyle/>
          <a:p>
            <a:pPr fontAlgn="auto">
              <a:spcAft>
                <a:spcPts val="0"/>
              </a:spcAft>
              <a:defRPr/>
            </a:pPr>
            <a:r>
              <a:rPr lang="pl-PL" dirty="0" smtClean="0"/>
              <a:t>Analiza scenariuszy</a:t>
            </a:r>
            <a:endParaRPr lang="pl-PL" dirty="0"/>
          </a:p>
        </p:txBody>
      </p:sp>
      <p:sp>
        <p:nvSpPr>
          <p:cNvPr id="3" name="Podtytuł 2"/>
          <p:cNvSpPr>
            <a:spLocks noGrp="1"/>
          </p:cNvSpPr>
          <p:nvPr>
            <p:ph type="subTitle" idx="1"/>
          </p:nvPr>
        </p:nvSpPr>
        <p:spPr>
          <a:xfrm>
            <a:off x="5180013" y="5085184"/>
            <a:ext cx="3733800" cy="550863"/>
          </a:xfrm>
        </p:spPr>
        <p:txBody>
          <a:bodyPr rtlCol="0"/>
          <a:lstStyle/>
          <a:p>
            <a:pPr fontAlgn="auto">
              <a:spcAft>
                <a:spcPts val="0"/>
              </a:spcAft>
              <a:defRPr/>
            </a:pPr>
            <a:r>
              <a:rPr lang="pl-PL" dirty="0"/>
              <a:t>Autor: </a:t>
            </a:r>
            <a:r>
              <a:rPr lang="pl-PL" dirty="0" smtClean="0"/>
              <a:t>Paweł fajfer</a:t>
            </a:r>
            <a:endParaRPr lang="pl-PL" dirty="0"/>
          </a:p>
        </p:txBody>
      </p:sp>
    </p:spTree>
    <p:extLst>
      <p:ext uri="{BB962C8B-B14F-4D97-AF65-F5344CB8AC3E}">
        <p14:creationId xmlns:p14="http://schemas.microsoft.com/office/powerpoint/2010/main" val="3218848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Przykład – przedsiębiorstwo logistyczne</a:t>
            </a:r>
          </a:p>
        </p:txBody>
      </p:sp>
      <p:sp>
        <p:nvSpPr>
          <p:cNvPr id="5" name="Symbol zastępczy zawartości 4"/>
          <p:cNvSpPr>
            <a:spLocks noGrp="1"/>
          </p:cNvSpPr>
          <p:nvPr>
            <p:ph idx="1"/>
          </p:nvPr>
        </p:nvSpPr>
        <p:spPr/>
        <p:txBody>
          <a:bodyPr/>
          <a:lstStyle/>
          <a:p>
            <a:pPr algn="just">
              <a:buFont typeface="+mj-lt"/>
              <a:buAutoNum type="arabicPeriod" startAt="6"/>
            </a:pPr>
            <a:r>
              <a:rPr lang="pl-PL" sz="1800" dirty="0" smtClean="0"/>
              <a:t>Interpretacja wyników</a:t>
            </a:r>
          </a:p>
          <a:p>
            <a:pPr lvl="1" algn="just"/>
            <a:r>
              <a:rPr lang="pl-PL" sz="1800" dirty="0" smtClean="0"/>
              <a:t>Biorąc pod uwagę scenariusz najbardziej prawdopodobny, przedsiębiorstwo nie będzie miało problemów w sferze technologicznej, ponieważ scenariusze wskazują na duże prawdopodobieństwo wystąpienia pozytywnych czynników w tym aspekcie. Niestety, prawdopodobne zmiany w przepisach prawa powinny skłonić przedsiębiorstwo do zapoczątkowania zmian, które pozwolą uniknąć zagrożeń z tym związanych (np. zwiększanie nakładów na ochronę środowiska).</a:t>
            </a:r>
          </a:p>
          <a:p>
            <a:pPr lvl="1" algn="just"/>
            <a:r>
              <a:rPr lang="pl-PL" sz="1800" dirty="0" smtClean="0"/>
              <a:t>Największa rozpiętość pomiędzy scenariuszami </a:t>
            </a:r>
            <a:r>
              <a:rPr lang="pl-PL" sz="1800" smtClean="0"/>
              <a:t>optymistycznym </a:t>
            </a:r>
            <a:br>
              <a:rPr lang="pl-PL" sz="1800" smtClean="0"/>
            </a:br>
            <a:r>
              <a:rPr lang="pl-PL" sz="1800" smtClean="0"/>
              <a:t>i </a:t>
            </a:r>
            <a:r>
              <a:rPr lang="pl-PL" sz="1800" dirty="0" smtClean="0"/>
              <a:t>pesymistycznym pojawia się w strefie ekonomicznej, co oznacza największą burzliwość w tym sektorze i zmiany mogące najmocniej oddziaływać najmocniej na przedsiębiorstwo.</a:t>
            </a:r>
          </a:p>
          <a:p>
            <a:pPr lvl="1" algn="just"/>
            <a:endParaRPr lang="pl-PL" sz="1800" dirty="0" smtClean="0"/>
          </a:p>
          <a:p>
            <a:pPr marL="0" indent="0" algn="just">
              <a:buNone/>
            </a:pPr>
            <a:endParaRPr lang="pl-PL" sz="1800" dirty="0" smtClean="0"/>
          </a:p>
          <a:p>
            <a:pPr marL="0" indent="0" algn="just">
              <a:buNone/>
            </a:pPr>
            <a:endParaRPr lang="pl-PL" sz="1800" dirty="0" smtClean="0"/>
          </a:p>
          <a:p>
            <a:pPr algn="just">
              <a:buFont typeface="+mj-lt"/>
              <a:buAutoNum type="arabicPeriod" startAt="6"/>
            </a:pPr>
            <a:endParaRPr lang="pl-PL" sz="1800" dirty="0"/>
          </a:p>
          <a:p>
            <a:pPr algn="just">
              <a:buFont typeface="+mj-lt"/>
              <a:buAutoNum type="arabicPeriod" startAt="6"/>
            </a:pPr>
            <a:endParaRPr lang="pl-PL" sz="1800" dirty="0" smtClean="0"/>
          </a:p>
          <a:p>
            <a:pPr marL="0" indent="0" algn="just">
              <a:buNone/>
            </a:pPr>
            <a:endParaRPr lang="pl-PL" sz="1800" dirty="0"/>
          </a:p>
          <a:p>
            <a:pPr marL="0" indent="0" algn="just">
              <a:buNone/>
            </a:pPr>
            <a:endParaRPr lang="pl-PL" sz="1800" dirty="0" smtClean="0"/>
          </a:p>
          <a:p>
            <a:pPr algn="just"/>
            <a:endParaRPr lang="pl-PL" sz="1800" dirty="0"/>
          </a:p>
        </p:txBody>
      </p:sp>
      <p:sp>
        <p:nvSpPr>
          <p:cNvPr id="4" name="Symbol zastępczy numeru slajdu 3"/>
          <p:cNvSpPr>
            <a:spLocks noGrp="1"/>
          </p:cNvSpPr>
          <p:nvPr>
            <p:ph type="sldNum" sz="quarter" idx="12"/>
          </p:nvPr>
        </p:nvSpPr>
        <p:spPr/>
        <p:txBody>
          <a:bodyPr/>
          <a:lstStyle/>
          <a:p>
            <a:pPr>
              <a:defRPr/>
            </a:pPr>
            <a:fld id="{D7B48ABC-0ED3-4F64-8169-48F664C0E0AC}" type="slidenum">
              <a:rPr lang="pl-PL" altLang="pl-PL" smtClean="0"/>
              <a:pPr>
                <a:defRPr/>
              </a:pPr>
              <a:t>20</a:t>
            </a:fld>
            <a:endParaRPr lang="pl-PL" altLang="pl-PL"/>
          </a:p>
        </p:txBody>
      </p:sp>
    </p:spTree>
    <p:extLst>
      <p:ext uri="{BB962C8B-B14F-4D97-AF65-F5344CB8AC3E}">
        <p14:creationId xmlns:p14="http://schemas.microsoft.com/office/powerpoint/2010/main" val="22403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Prognozowanie </a:t>
            </a:r>
            <a:endParaRPr lang="pl-PL" dirty="0"/>
          </a:p>
        </p:txBody>
      </p:sp>
      <p:sp>
        <p:nvSpPr>
          <p:cNvPr id="3" name="Symbol zastępczy zawartości 2"/>
          <p:cNvSpPr>
            <a:spLocks noGrp="1"/>
          </p:cNvSpPr>
          <p:nvPr>
            <p:ph idx="1"/>
          </p:nvPr>
        </p:nvSpPr>
        <p:spPr/>
        <p:txBody>
          <a:bodyPr/>
          <a:lstStyle/>
          <a:p>
            <a:pPr marL="0" indent="0" algn="just">
              <a:buNone/>
            </a:pPr>
            <a:r>
              <a:rPr lang="pl-PL" dirty="0" smtClean="0"/>
              <a:t>W dzisiejszych czasach niepewności, ciągłych zmian, szybkiego rozwoju technologicznego, menedżerowie wykorzystują różne metody prognozowania przyszłości, które można podzielić na:</a:t>
            </a:r>
          </a:p>
          <a:p>
            <a:pPr algn="just"/>
            <a:r>
              <a:rPr lang="pl-PL" dirty="0" smtClean="0"/>
              <a:t>Ilościowe (np. analiza statystyczna)</a:t>
            </a:r>
          </a:p>
          <a:p>
            <a:pPr algn="just"/>
            <a:r>
              <a:rPr lang="pl-PL" dirty="0" smtClean="0"/>
              <a:t>Jakościowe (np. metoda ekspercka, metoda delficka, metody scenariuszowe)</a:t>
            </a:r>
          </a:p>
          <a:p>
            <a:pPr algn="just"/>
            <a:endParaRPr lang="pl-PL" dirty="0"/>
          </a:p>
          <a:p>
            <a:pPr marL="0" indent="0" algn="just">
              <a:buNone/>
            </a:pPr>
            <a:r>
              <a:rPr lang="pl-PL" dirty="0" smtClean="0"/>
              <a:t>Żadna z metod nie daje 100% pewności </a:t>
            </a:r>
            <a:r>
              <a:rPr lang="pl-PL" dirty="0" smtClean="0"/>
              <a:t>wystąpienia określonych sytuacji</a:t>
            </a:r>
            <a:r>
              <a:rPr lang="pl-PL" dirty="0" smtClean="0"/>
              <a:t>, </a:t>
            </a:r>
            <a:r>
              <a:rPr lang="pl-PL" dirty="0" smtClean="0"/>
              <a:t>głównie ze względu na mnogość warunków wpływających na przedsiębiorstwa, organizacje, gospodarkę i inne elementy otoczenia, a także przez ograniczony dostęp do informacji. </a:t>
            </a:r>
          </a:p>
          <a:p>
            <a:pPr marL="0" indent="0" algn="just">
              <a:buNone/>
            </a:pPr>
            <a:r>
              <a:rPr lang="pl-PL" dirty="0" smtClean="0"/>
              <a:t>Jednocześnie prognozowanie pozwala na zaplanowanie i dostosowanie swoich działań do  okoliczności, które potencjalnie mogą wystąpić.</a:t>
            </a:r>
            <a:endParaRPr lang="pl-PL" dirty="0"/>
          </a:p>
        </p:txBody>
      </p:sp>
      <p:sp>
        <p:nvSpPr>
          <p:cNvPr id="4" name="Symbol zastępczy numeru slajdu 3"/>
          <p:cNvSpPr>
            <a:spLocks noGrp="1"/>
          </p:cNvSpPr>
          <p:nvPr>
            <p:ph type="sldNum" sz="quarter" idx="12"/>
          </p:nvPr>
        </p:nvSpPr>
        <p:spPr/>
        <p:txBody>
          <a:bodyPr/>
          <a:lstStyle/>
          <a:p>
            <a:pPr>
              <a:defRPr/>
            </a:pPr>
            <a:fld id="{113E9048-BAE1-482F-9659-B499D65C7024}" type="slidenum">
              <a:rPr lang="pl-PL" smtClean="0">
                <a:solidFill>
                  <a:prstClr val="black"/>
                </a:solidFill>
              </a:rPr>
              <a:pPr>
                <a:defRPr/>
              </a:pPr>
              <a:t>3</a:t>
            </a:fld>
            <a:endParaRPr lang="pl-PL" dirty="0">
              <a:solidFill>
                <a:prstClr val="black"/>
              </a:solidFill>
            </a:endParaRPr>
          </a:p>
        </p:txBody>
      </p:sp>
    </p:spTree>
    <p:extLst>
      <p:ext uri="{BB962C8B-B14F-4D97-AF65-F5344CB8AC3E}">
        <p14:creationId xmlns:p14="http://schemas.microsoft.com/office/powerpoint/2010/main" val="29293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Metoda scenariuszowa</a:t>
            </a:r>
            <a:endParaRPr lang="pl-PL" dirty="0"/>
          </a:p>
        </p:txBody>
      </p:sp>
      <p:sp>
        <p:nvSpPr>
          <p:cNvPr id="3" name="Symbol zastępczy zawartości 2"/>
          <p:cNvSpPr>
            <a:spLocks noGrp="1"/>
          </p:cNvSpPr>
          <p:nvPr>
            <p:ph idx="1"/>
          </p:nvPr>
        </p:nvSpPr>
        <p:spPr/>
        <p:txBody>
          <a:bodyPr/>
          <a:lstStyle/>
          <a:p>
            <a:pPr marL="0" indent="0" algn="just">
              <a:buNone/>
            </a:pPr>
            <a:endParaRPr lang="pl-PL" sz="1800" b="1" dirty="0" smtClean="0"/>
          </a:p>
          <a:p>
            <a:pPr marL="0" indent="0" algn="just">
              <a:buNone/>
            </a:pPr>
            <a:r>
              <a:rPr lang="pl-PL" sz="1800" b="1" dirty="0" smtClean="0"/>
              <a:t>Metoda scenariuszowa </a:t>
            </a:r>
            <a:r>
              <a:rPr lang="pl-PL" sz="1800" dirty="0" smtClean="0"/>
              <a:t>polega na przygotowaniu różnych wariantów tego, co może się wydarzyć w przyszłości i tego co może mieć wpływ na sytuację przedsiębiorstwa oraz na otoczenie. Ze względu na różnorodność scenariuszy dotyczących przyszłości, metoda scenariuszowa służy zbudowaniu różnorakich wersji strategii działania, które pozwolą odpowiednio zareagować na zmiany i efektywniej zaadaptować się do powstałych sytuacji.</a:t>
            </a:r>
          </a:p>
          <a:p>
            <a:pPr marL="0" indent="0" algn="just">
              <a:buNone/>
            </a:pPr>
            <a:r>
              <a:rPr lang="pl-PL" sz="1800" b="1" dirty="0" smtClean="0"/>
              <a:t>Scenariusze </a:t>
            </a:r>
            <a:r>
              <a:rPr lang="pl-PL" sz="1800" dirty="0" smtClean="0"/>
              <a:t>pokazują różne drogi rozwoju gospodarki, sytuacji politycznej, ekonomicznej czy technologicznej, badają wpływ tego rozwoju na przedsiębiorstwo i prawdopodobieństwo wystąpienia.</a:t>
            </a:r>
            <a:endParaRPr lang="pl-PL" sz="1800" dirty="0"/>
          </a:p>
        </p:txBody>
      </p:sp>
      <p:sp>
        <p:nvSpPr>
          <p:cNvPr id="4" name="Symbol zastępczy numeru slajdu 3"/>
          <p:cNvSpPr>
            <a:spLocks noGrp="1"/>
          </p:cNvSpPr>
          <p:nvPr>
            <p:ph type="sldNum" sz="quarter" idx="12"/>
          </p:nvPr>
        </p:nvSpPr>
        <p:spPr/>
        <p:txBody>
          <a:bodyPr/>
          <a:lstStyle/>
          <a:p>
            <a:pPr>
              <a:defRPr/>
            </a:pPr>
            <a:fld id="{D7B48ABC-0ED3-4F64-8169-48F664C0E0AC}" type="slidenum">
              <a:rPr lang="pl-PL" altLang="pl-PL" smtClean="0"/>
              <a:pPr>
                <a:defRPr/>
              </a:pPr>
              <a:t>4</a:t>
            </a:fld>
            <a:endParaRPr lang="pl-PL" altLang="pl-PL"/>
          </a:p>
        </p:txBody>
      </p:sp>
    </p:spTree>
    <p:extLst>
      <p:ext uri="{BB962C8B-B14F-4D97-AF65-F5344CB8AC3E}">
        <p14:creationId xmlns:p14="http://schemas.microsoft.com/office/powerpoint/2010/main" val="2736905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9A10B70-A7CE-46BD-BD4E-EE49F617AB4E}"/>
              </a:ext>
            </a:extLst>
          </p:cNvPr>
          <p:cNvSpPr>
            <a:spLocks noGrp="1"/>
          </p:cNvSpPr>
          <p:nvPr>
            <p:ph type="title"/>
          </p:nvPr>
        </p:nvSpPr>
        <p:spPr/>
        <p:txBody>
          <a:bodyPr/>
          <a:lstStyle/>
          <a:p>
            <a:pPr eaLnBrk="1" hangingPunct="1">
              <a:defRPr/>
            </a:pPr>
            <a:r>
              <a:rPr lang="pl-PL" dirty="0"/>
              <a:t>Koncepcja scenariuszy</a:t>
            </a:r>
          </a:p>
        </p:txBody>
      </p:sp>
      <p:sp>
        <p:nvSpPr>
          <p:cNvPr id="7171" name="Symbol zastępczy zawartości 2"/>
          <p:cNvSpPr>
            <a:spLocks noGrp="1"/>
          </p:cNvSpPr>
          <p:nvPr>
            <p:ph idx="1"/>
          </p:nvPr>
        </p:nvSpPr>
        <p:spPr/>
        <p:txBody>
          <a:bodyPr/>
          <a:lstStyle/>
          <a:p>
            <a:pPr algn="just" eaLnBrk="1" hangingPunct="1"/>
            <a:r>
              <a:rPr lang="pl-PL" altLang="pl-PL" sz="2400" dirty="0" smtClean="0"/>
              <a:t>Istota koncepcji:</a:t>
            </a:r>
          </a:p>
          <a:p>
            <a:pPr lvl="1" algn="just" eaLnBrk="1" hangingPunct="1"/>
            <a:r>
              <a:rPr lang="pl-PL" altLang="pl-PL" sz="2400" dirty="0" smtClean="0"/>
              <a:t>Scenariusz to zbiór obrazów dotyczących systemów lub sytuacji gospodarczych w przyszłości</a:t>
            </a:r>
          </a:p>
          <a:p>
            <a:pPr lvl="1" algn="just" eaLnBrk="1" hangingPunct="1"/>
            <a:r>
              <a:rPr lang="pl-PL" altLang="pl-PL" sz="2400" dirty="0" smtClean="0"/>
              <a:t>Scenariusz zawiera opis potencjalnych zdarzeń oraz kierunki rozwoju przedsiębiorstwa</a:t>
            </a:r>
          </a:p>
          <a:p>
            <a:pPr lvl="1" algn="just" eaLnBrk="1" hangingPunct="1"/>
            <a:r>
              <a:rPr lang="pl-PL" altLang="pl-PL" sz="2400" dirty="0" smtClean="0"/>
              <a:t>Scenariusz powinien być jak najbardziej prawdopodobny</a:t>
            </a:r>
          </a:p>
        </p:txBody>
      </p:sp>
      <p:sp>
        <p:nvSpPr>
          <p:cNvPr id="7172" name="Symbol zastępczy numeru slajd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BAA29"/>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FBAA29"/>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FBAA29"/>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BAA29"/>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BAA29"/>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BAA29"/>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BAA29"/>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fld id="{CF4A58A6-33ED-40EA-B3AD-D5A4A8E2EDCD}" type="slidenum">
              <a:rPr lang="pl-PL" altLang="pl-PL"/>
              <a:pPr>
                <a:spcBef>
                  <a:spcPct val="0"/>
                </a:spcBef>
                <a:buClrTx/>
                <a:buFontTx/>
                <a:buNone/>
              </a:pPr>
              <a:t>5</a:t>
            </a:fld>
            <a:endParaRPr lang="pl-PL" altLang="pl-PL"/>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89851EA-7126-46EF-9E75-10A5C822657C}"/>
              </a:ext>
            </a:extLst>
          </p:cNvPr>
          <p:cNvSpPr>
            <a:spLocks noGrp="1"/>
          </p:cNvSpPr>
          <p:nvPr>
            <p:ph type="title"/>
          </p:nvPr>
        </p:nvSpPr>
        <p:spPr/>
        <p:txBody>
          <a:bodyPr/>
          <a:lstStyle/>
          <a:p>
            <a:pPr eaLnBrk="1" hangingPunct="1">
              <a:defRPr/>
            </a:pPr>
            <a:r>
              <a:rPr lang="pl-PL" dirty="0"/>
              <a:t>Koncepcja scenariuszy</a:t>
            </a:r>
          </a:p>
        </p:txBody>
      </p:sp>
      <p:sp>
        <p:nvSpPr>
          <p:cNvPr id="8195" name="Symbol zastępczy zawartości 2"/>
          <p:cNvSpPr>
            <a:spLocks noGrp="1"/>
          </p:cNvSpPr>
          <p:nvPr>
            <p:ph idx="1"/>
          </p:nvPr>
        </p:nvSpPr>
        <p:spPr/>
        <p:txBody>
          <a:bodyPr/>
          <a:lstStyle/>
          <a:p>
            <a:pPr marL="0" indent="0" algn="just" eaLnBrk="1" hangingPunct="1">
              <a:buNone/>
            </a:pPr>
            <a:r>
              <a:rPr lang="pl-PL" altLang="pl-PL" sz="2000" dirty="0" smtClean="0"/>
              <a:t>W wyniku analizy scenariuszowej powstają następujące rodzaje </a:t>
            </a:r>
            <a:r>
              <a:rPr lang="pl-PL" altLang="pl-PL" sz="2000" dirty="0" smtClean="0"/>
              <a:t>scenariuszy:</a:t>
            </a:r>
          </a:p>
          <a:p>
            <a:pPr lvl="1" algn="just" eaLnBrk="1" hangingPunct="1"/>
            <a:r>
              <a:rPr lang="pl-PL" altLang="pl-PL" sz="2000" dirty="0" smtClean="0"/>
              <a:t>Scenariusz możliwych zdarzeń - analiza tego, co może się zdarzyć i co jest ważne dla przedsiębiorstwa</a:t>
            </a:r>
          </a:p>
          <a:p>
            <a:pPr lvl="1" algn="just" eaLnBrk="1" hangingPunct="1"/>
            <a:r>
              <a:rPr lang="pl-PL" altLang="pl-PL" sz="2000" dirty="0" smtClean="0"/>
              <a:t>Scenariusz stanów otoczenia – ocena prawdopodobieństwa i siły wpływu potencjalnych zdarzeń </a:t>
            </a:r>
          </a:p>
          <a:p>
            <a:pPr lvl="1" algn="just" eaLnBrk="1" hangingPunct="1"/>
            <a:r>
              <a:rPr lang="pl-PL" altLang="pl-PL" sz="2000" dirty="0" smtClean="0"/>
              <a:t>Scenariusz procesów w otoczeniu – rozwinięcie stanów otoczenia</a:t>
            </a:r>
          </a:p>
          <a:p>
            <a:pPr lvl="1" algn="just" eaLnBrk="1" hangingPunct="1"/>
            <a:r>
              <a:rPr lang="pl-PL" altLang="pl-PL" sz="2000" dirty="0" smtClean="0"/>
              <a:t>Scenariusz symulacyjny – analiza decyzji strategicznych </a:t>
            </a:r>
            <a:r>
              <a:rPr lang="pl-PL" altLang="pl-PL" sz="2000" dirty="0" smtClean="0"/>
              <a:t/>
            </a:r>
            <a:br>
              <a:rPr lang="pl-PL" altLang="pl-PL" sz="2000" dirty="0" smtClean="0"/>
            </a:br>
            <a:r>
              <a:rPr lang="pl-PL" altLang="pl-PL" sz="2000" dirty="0" smtClean="0"/>
              <a:t>w </a:t>
            </a:r>
            <a:r>
              <a:rPr lang="pl-PL" altLang="pl-PL" sz="2000" dirty="0" smtClean="0"/>
              <a:t>zależności od oddziaływań otoczenia</a:t>
            </a:r>
          </a:p>
          <a:p>
            <a:pPr algn="just" eaLnBrk="1" hangingPunct="1"/>
            <a:endParaRPr lang="pl-PL" altLang="pl-PL" sz="2000" dirty="0" smtClean="0"/>
          </a:p>
        </p:txBody>
      </p:sp>
      <p:sp>
        <p:nvSpPr>
          <p:cNvPr id="8196" name="Symbol zastępczy numeru slajdu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D48A72B-4CEA-4F8B-ACC0-5D256ECF2BC4}" type="slidenum">
              <a:rPr lang="pl-PL" altLang="pl-PL"/>
              <a:pPr/>
              <a:t>6</a:t>
            </a:fld>
            <a:endParaRPr lang="pl-PL" altLang="pl-PL"/>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C0C92C3-5244-4720-A57A-7F4B65DC9E32}"/>
              </a:ext>
            </a:extLst>
          </p:cNvPr>
          <p:cNvSpPr>
            <a:spLocks noGrp="1"/>
          </p:cNvSpPr>
          <p:nvPr>
            <p:ph type="title"/>
          </p:nvPr>
        </p:nvSpPr>
        <p:spPr/>
        <p:txBody>
          <a:bodyPr/>
          <a:lstStyle/>
          <a:p>
            <a:pPr eaLnBrk="1" hangingPunct="1">
              <a:defRPr/>
            </a:pPr>
            <a:r>
              <a:rPr lang="pl-PL" dirty="0"/>
              <a:t>Scenariusz stanów otoczenia</a:t>
            </a:r>
          </a:p>
        </p:txBody>
      </p:sp>
      <p:sp>
        <p:nvSpPr>
          <p:cNvPr id="3" name="Symbol zastępczy zawartości 2">
            <a:extLst>
              <a:ext uri="{FF2B5EF4-FFF2-40B4-BE49-F238E27FC236}">
                <a16:creationId xmlns:a16="http://schemas.microsoft.com/office/drawing/2014/main" xmlns="" id="{B346FEBD-32D1-4485-920B-DFC9185D794D}"/>
              </a:ext>
            </a:extLst>
          </p:cNvPr>
          <p:cNvSpPr>
            <a:spLocks noGrp="1"/>
          </p:cNvSpPr>
          <p:nvPr>
            <p:ph idx="1"/>
          </p:nvPr>
        </p:nvSpPr>
        <p:spPr/>
        <p:txBody>
          <a:bodyPr/>
          <a:lstStyle/>
          <a:p>
            <a:pPr marL="0" indent="0" algn="just" eaLnBrk="1" hangingPunct="1">
              <a:buNone/>
              <a:defRPr/>
            </a:pPr>
            <a:r>
              <a:rPr lang="pl-PL" sz="2000" dirty="0" smtClean="0"/>
              <a:t>Rezultatem analizy w ramach tworzenia scenariuszy stanów otoczenia (analizy jakościowej) są:</a:t>
            </a:r>
            <a:endParaRPr lang="pl-PL" sz="2000" dirty="0"/>
          </a:p>
          <a:p>
            <a:pPr lvl="1" algn="just" eaLnBrk="1" hangingPunct="1">
              <a:defRPr/>
            </a:pPr>
            <a:r>
              <a:rPr lang="pl-PL" sz="2000" dirty="0"/>
              <a:t>Scenariusz optymistyczny – ujmuje zjawiska o najbardziej pozytywnym wpływie</a:t>
            </a:r>
          </a:p>
          <a:p>
            <a:pPr lvl="1" algn="just" eaLnBrk="1" hangingPunct="1">
              <a:defRPr/>
            </a:pPr>
            <a:r>
              <a:rPr lang="pl-PL" sz="2000" dirty="0"/>
              <a:t>Scenariusz pesymistyczny – obejmuje zdarzenia o najbardziej negatywnym wpływie</a:t>
            </a:r>
          </a:p>
          <a:p>
            <a:pPr lvl="1" algn="just" eaLnBrk="1" hangingPunct="1">
              <a:defRPr/>
            </a:pPr>
            <a:r>
              <a:rPr lang="pl-PL" sz="2000" dirty="0"/>
              <a:t>Scenariusz najbardziej prawdopodobny – opisuje zjawiska o największym prawdopodobieństwie zjawiska o największym prawdopodobieństwie wystąpienia</a:t>
            </a:r>
          </a:p>
          <a:p>
            <a:pPr lvl="1" algn="just" eaLnBrk="1" hangingPunct="1">
              <a:defRPr/>
            </a:pPr>
            <a:r>
              <a:rPr lang="pl-PL" sz="2000" dirty="0">
                <a:solidFill>
                  <a:schemeClr val="bg1">
                    <a:lumMod val="50000"/>
                  </a:schemeClr>
                </a:solidFill>
              </a:rPr>
              <a:t>Scenariusz niespodziankowy – zawiera najmniej spodziewane wydarzenia</a:t>
            </a:r>
          </a:p>
          <a:p>
            <a:pPr eaLnBrk="1" hangingPunct="1">
              <a:defRPr/>
            </a:pPr>
            <a:endParaRPr lang="pl-PL" sz="2000" dirty="0"/>
          </a:p>
        </p:txBody>
      </p:sp>
      <p:sp>
        <p:nvSpPr>
          <p:cNvPr id="9220" name="Symbol zastępczy numeru slajdu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A3F5D6B-1A1E-496A-A142-914D5E34B720}" type="slidenum">
              <a:rPr lang="pl-PL" altLang="pl-PL"/>
              <a:pPr/>
              <a:t>7</a:t>
            </a:fld>
            <a:endParaRPr lang="pl-PL" altLang="pl-PL"/>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654F6CE-0BD6-4360-9BDD-C1774E374D47}"/>
              </a:ext>
            </a:extLst>
          </p:cNvPr>
          <p:cNvSpPr>
            <a:spLocks noGrp="1"/>
          </p:cNvSpPr>
          <p:nvPr>
            <p:ph type="title"/>
          </p:nvPr>
        </p:nvSpPr>
        <p:spPr/>
        <p:txBody>
          <a:bodyPr/>
          <a:lstStyle/>
          <a:p>
            <a:pPr eaLnBrk="1" hangingPunct="1">
              <a:defRPr/>
            </a:pPr>
            <a:r>
              <a:rPr lang="pl-PL" dirty="0"/>
              <a:t>metodyka</a:t>
            </a:r>
          </a:p>
        </p:txBody>
      </p:sp>
      <p:sp>
        <p:nvSpPr>
          <p:cNvPr id="3" name="Symbol zastępczy zawartości 2">
            <a:extLst>
              <a:ext uri="{FF2B5EF4-FFF2-40B4-BE49-F238E27FC236}">
                <a16:creationId xmlns:a16="http://schemas.microsoft.com/office/drawing/2014/main" xmlns="" id="{0CD45E75-9E9F-4406-9530-6B79BA5541C7}"/>
              </a:ext>
            </a:extLst>
          </p:cNvPr>
          <p:cNvSpPr>
            <a:spLocks noGrp="1"/>
          </p:cNvSpPr>
          <p:nvPr>
            <p:ph idx="1"/>
          </p:nvPr>
        </p:nvSpPr>
        <p:spPr/>
        <p:txBody>
          <a:bodyPr/>
          <a:lstStyle/>
          <a:p>
            <a:pPr marL="514350" indent="-514350" algn="just" eaLnBrk="1" hangingPunct="1">
              <a:buFont typeface="+mj-lt"/>
              <a:buAutoNum type="romanUcPeriod"/>
              <a:defRPr/>
            </a:pPr>
            <a:r>
              <a:rPr lang="pl-PL" sz="2400" dirty="0"/>
              <a:t>Identyfikacja czynników otoczenia zewnętrznego (dalszego i bliższego) zewnętrznego (dalszego </a:t>
            </a:r>
            <a:r>
              <a:rPr lang="pl-PL" sz="2400" dirty="0" smtClean="0"/>
              <a:t/>
            </a:r>
            <a:br>
              <a:rPr lang="pl-PL" sz="2400" dirty="0" smtClean="0"/>
            </a:br>
            <a:r>
              <a:rPr lang="pl-PL" sz="2400" dirty="0" smtClean="0"/>
              <a:t>i </a:t>
            </a:r>
            <a:r>
              <a:rPr lang="pl-PL" sz="2400" dirty="0"/>
              <a:t>bliższego)</a:t>
            </a:r>
          </a:p>
          <a:p>
            <a:pPr marL="514350" indent="-514350" algn="just" eaLnBrk="1" hangingPunct="1">
              <a:buFont typeface="+mj-lt"/>
              <a:buAutoNum type="romanUcPeriod"/>
              <a:defRPr/>
            </a:pPr>
            <a:r>
              <a:rPr lang="pl-PL" sz="2400" dirty="0"/>
              <a:t>Ustalenie wpływu w/w czynników na przedsiębiorstwo:</a:t>
            </a:r>
          </a:p>
          <a:p>
            <a:pPr lvl="1" algn="just" eaLnBrk="1" hangingPunct="1">
              <a:defRPr/>
            </a:pPr>
            <a:r>
              <a:rPr lang="pl-PL" sz="2400" dirty="0"/>
              <a:t>Trend (malejący, regres, rosnący)</a:t>
            </a:r>
          </a:p>
          <a:p>
            <a:pPr lvl="1" algn="just" eaLnBrk="1" hangingPunct="1">
              <a:defRPr/>
            </a:pPr>
            <a:r>
              <a:rPr lang="pl-PL" sz="2400" dirty="0"/>
              <a:t>Ocena: (-5; 5)</a:t>
            </a:r>
          </a:p>
          <a:p>
            <a:pPr lvl="1" algn="just" eaLnBrk="1" hangingPunct="1">
              <a:defRPr/>
            </a:pPr>
            <a:r>
              <a:rPr lang="pl-PL" sz="2400" dirty="0"/>
              <a:t>Prawdopodobieństwo wystąpienia (0;1)</a:t>
            </a:r>
          </a:p>
          <a:p>
            <a:pPr algn="just" eaLnBrk="1" hangingPunct="1">
              <a:defRPr/>
            </a:pPr>
            <a:endParaRPr lang="pl-PL" sz="2400" dirty="0"/>
          </a:p>
        </p:txBody>
      </p:sp>
      <p:sp>
        <p:nvSpPr>
          <p:cNvPr id="10244" name="Symbol zastępczy numeru slajdu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CC6FC11-B98C-4D48-9124-A892B70FFD1A}" type="slidenum">
              <a:rPr lang="pl-PL" altLang="pl-PL"/>
              <a:pPr/>
              <a:t>8</a:t>
            </a:fld>
            <a:endParaRPr lang="pl-PL" altLang="pl-PL"/>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2E52194-C68C-4FC0-A012-81E125CC3774}"/>
              </a:ext>
            </a:extLst>
          </p:cNvPr>
          <p:cNvSpPr>
            <a:spLocks noGrp="1"/>
          </p:cNvSpPr>
          <p:nvPr>
            <p:ph type="title"/>
          </p:nvPr>
        </p:nvSpPr>
        <p:spPr/>
        <p:txBody>
          <a:bodyPr/>
          <a:lstStyle/>
          <a:p>
            <a:pPr eaLnBrk="1" hangingPunct="1">
              <a:defRPr/>
            </a:pPr>
            <a:r>
              <a:rPr lang="pl-PL" dirty="0"/>
              <a:t>metodyka</a:t>
            </a:r>
          </a:p>
        </p:txBody>
      </p:sp>
      <p:sp>
        <p:nvSpPr>
          <p:cNvPr id="11267" name="Symbol zastępczy zawartości 2"/>
          <p:cNvSpPr>
            <a:spLocks noGrp="1"/>
          </p:cNvSpPr>
          <p:nvPr>
            <p:ph idx="1"/>
          </p:nvPr>
        </p:nvSpPr>
        <p:spPr/>
        <p:txBody>
          <a:bodyPr/>
          <a:lstStyle/>
          <a:p>
            <a:pPr algn="just" eaLnBrk="1" hangingPunct="1"/>
            <a:r>
              <a:rPr lang="pl-PL" altLang="pl-PL" sz="2400" dirty="0" smtClean="0"/>
              <a:t>Tworzenie scenariuszy:</a:t>
            </a:r>
          </a:p>
          <a:p>
            <a:pPr lvl="1" algn="just" eaLnBrk="1" hangingPunct="1"/>
            <a:r>
              <a:rPr lang="pl-PL" altLang="pl-PL" sz="2400" dirty="0" smtClean="0"/>
              <a:t>Optymistyczny –czynniki o najbardziej pozytywnym wpływie</a:t>
            </a:r>
          </a:p>
          <a:p>
            <a:pPr lvl="1" algn="just" eaLnBrk="1" hangingPunct="1"/>
            <a:r>
              <a:rPr lang="pl-PL" altLang="pl-PL" sz="2400" dirty="0" smtClean="0"/>
              <a:t>Pesymistyczny – czynniki o najbardziej negatywnym wpływie</a:t>
            </a:r>
          </a:p>
          <a:p>
            <a:pPr lvl="1" algn="just" eaLnBrk="1" hangingPunct="1"/>
            <a:r>
              <a:rPr lang="pl-PL" altLang="pl-PL" sz="2400" dirty="0" smtClean="0"/>
              <a:t>Prawdopodobny – czynniki, które pojawią się z dużym prawdopodobieństwem </a:t>
            </a:r>
          </a:p>
          <a:p>
            <a:pPr lvl="1" algn="just" eaLnBrk="1" hangingPunct="1"/>
            <a:r>
              <a:rPr lang="pl-PL" altLang="pl-PL" sz="2400" dirty="0" smtClean="0"/>
              <a:t>Niespodziankowy – czynniki, które nie powinny wystąpić</a:t>
            </a:r>
          </a:p>
          <a:p>
            <a:pPr algn="just" eaLnBrk="1" hangingPunct="1"/>
            <a:endParaRPr lang="pl-PL" altLang="pl-PL" sz="2400" dirty="0" smtClean="0"/>
          </a:p>
        </p:txBody>
      </p:sp>
      <p:sp>
        <p:nvSpPr>
          <p:cNvPr id="11268" name="Symbol zastępczy numeru slajdu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9D04B76-0BD1-418C-81E0-664175138704}" type="slidenum">
              <a:rPr lang="pl-PL" altLang="pl-PL"/>
              <a:pPr/>
              <a:t>9</a:t>
            </a:fld>
            <a:endParaRPr lang="pl-PL" altLang="pl-PL"/>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yw1">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tyw1" id="{1AEB4B58-4E98-43E4-AAF9-C289FADA0B5E}" vid="{8B18133B-ACCD-4EF7-86C2-80AF33AE6D59}"/>
    </a:ext>
  </a:extLst>
</a:theme>
</file>

<file path=ppt/theme/theme2.xml><?xml version="1.0" encoding="utf-8"?>
<a:theme xmlns:a="http://schemas.openxmlformats.org/drawingml/2006/main" name="6_WSL_prezentacja_szablon (4)">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Motyw1</Template>
  <TotalTime>114</TotalTime>
  <Words>1138</Words>
  <Application>Microsoft Office PowerPoint</Application>
  <PresentationFormat>Pokaz na ekranie (4:3)</PresentationFormat>
  <Paragraphs>306</Paragraphs>
  <Slides>21</Slides>
  <Notes>1</Notes>
  <HiddenSlides>0</HiddenSlides>
  <MMClips>0</MMClips>
  <ScaleCrop>false</ScaleCrop>
  <HeadingPairs>
    <vt:vector size="6" baseType="variant">
      <vt:variant>
        <vt:lpstr>Używane czcionki</vt:lpstr>
      </vt:variant>
      <vt:variant>
        <vt:i4>3</vt:i4>
      </vt:variant>
      <vt:variant>
        <vt:lpstr>Motyw</vt:lpstr>
      </vt:variant>
      <vt:variant>
        <vt:i4>2</vt:i4>
      </vt:variant>
      <vt:variant>
        <vt:lpstr>Tytuły slajdów</vt:lpstr>
      </vt:variant>
      <vt:variant>
        <vt:i4>21</vt:i4>
      </vt:variant>
    </vt:vector>
  </HeadingPairs>
  <TitlesOfParts>
    <vt:vector size="26" baseType="lpstr">
      <vt:lpstr>Arial</vt:lpstr>
      <vt:lpstr>Wingdings</vt:lpstr>
      <vt:lpstr>Calibri</vt:lpstr>
      <vt:lpstr>Motyw1</vt:lpstr>
      <vt:lpstr>6_WSL_prezentacja_szablon (4)</vt:lpstr>
      <vt:lpstr>Projekt: „LOGISTYKA STAWIA NA TECHNIKA – podnoszenie kwalifikacji zawodowych uczniów zawodu technik logistyk poprawiające ich zdolności  do zdobycia zatrudnienia”   NUMER PROJEKTU: RPWP.08.03.01-30-0052/16</vt:lpstr>
      <vt:lpstr>Analiza scenariuszy</vt:lpstr>
      <vt:lpstr>Prognozowanie </vt:lpstr>
      <vt:lpstr>Metoda scenariuszowa</vt:lpstr>
      <vt:lpstr>Koncepcja scenariuszy</vt:lpstr>
      <vt:lpstr>Koncepcja scenariuszy</vt:lpstr>
      <vt:lpstr>Scenariusz stanów otoczenia</vt:lpstr>
      <vt:lpstr>metodyka</vt:lpstr>
      <vt:lpstr>metodyka</vt:lpstr>
      <vt:lpstr>metodyka</vt:lpstr>
      <vt:lpstr>metodyka</vt:lpstr>
      <vt:lpstr>Przykład – przedsiębiorstwo logistyczne</vt:lpstr>
      <vt:lpstr>Przykład – przedsiębiorstwo logistyczne</vt:lpstr>
      <vt:lpstr>Przykład – przedsiębiorstwo logistyczne</vt:lpstr>
      <vt:lpstr>Przykład – przedsiębiorstwo logistyczne</vt:lpstr>
      <vt:lpstr>Przykład – przedsiębiorstwo logistyczne</vt:lpstr>
      <vt:lpstr>Przykład – przedsiębiorstwo logistyczne</vt:lpstr>
      <vt:lpstr>Przykład – przedsiębiorstwo logistyczne</vt:lpstr>
      <vt:lpstr>Przykład – przedsiębiorstwo logistyczne</vt:lpstr>
      <vt:lpstr>Przykład – przedsiębiorstwo logistyczne</vt:lpstr>
      <vt:lpstr>Prezentacja programu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 „LOGISTYKA STAWIA NA TECHNIKA – podnoszenie kwalifikacji zawodowych uczniów zawodu technik logistyk poprawiające ich zdolności  do zdobycia zatrudnienia”   NUMER PROJEKTU: RPWP.08.03.01-30-0052/16</dc:title>
  <dc:creator>Piotr Polc</dc:creator>
  <cp:lastModifiedBy>Piotr Polc</cp:lastModifiedBy>
  <cp:revision>15</cp:revision>
  <dcterms:created xsi:type="dcterms:W3CDTF">2018-11-28T19:00:56Z</dcterms:created>
  <dcterms:modified xsi:type="dcterms:W3CDTF">2018-11-28T20:55:27Z</dcterms:modified>
</cp:coreProperties>
</file>