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8" r:id="rId2"/>
  </p:sldMasterIdLst>
  <p:notesMasterIdLst>
    <p:notesMasterId r:id="rId22"/>
  </p:notesMasterIdLst>
  <p:sldIdLst>
    <p:sldId id="263" r:id="rId3"/>
    <p:sldId id="264"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81" r:id="rId20"/>
    <p:sldId id="26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Koliński" initials="AK" lastIdx="2" clrIdx="0">
    <p:extLst>
      <p:ext uri="{19B8F6BF-5375-455C-9EA6-DF929625EA0E}">
        <p15:presenceInfo xmlns:p15="http://schemas.microsoft.com/office/powerpoint/2012/main" userId="S-1-5-21-1177238915-725345543-839522115-8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65" d="100"/>
          <a:sy n="65"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4T12:15:01.821" idx="2">
    <p:pos x="3902" y="1542"/>
    <p:text>Prezentacja opracowana w ramach LSNT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362EC-A68B-4398-BFCD-44A79805F291}" type="datetimeFigureOut">
              <a:rPr lang="pl-PL" smtClean="0"/>
              <a:t>2018-08-24</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DC0-B9DA-4FAE-A762-02A7EE7282EE}" type="slidenum">
              <a:rPr lang="pl-PL" smtClean="0"/>
              <a:t>‹#›</a:t>
            </a:fld>
            <a:endParaRPr lang="pl-PL"/>
          </a:p>
        </p:txBody>
      </p:sp>
    </p:spTree>
    <p:extLst>
      <p:ext uri="{BB962C8B-B14F-4D97-AF65-F5344CB8AC3E}">
        <p14:creationId xmlns:p14="http://schemas.microsoft.com/office/powerpoint/2010/main" val="29134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E08B3DB-1853-4F64-B9E3-94379BE9D4C0}" type="slidenum">
              <a:rPr lang="pl-PL" smtClean="0">
                <a:solidFill>
                  <a:prstClr val="black"/>
                </a:solidFill>
              </a:rPr>
              <a:pPr>
                <a:defRPr/>
              </a:pPr>
              <a:t>1</a:t>
            </a:fld>
            <a:endParaRPr lang="pl-PL">
              <a:solidFill>
                <a:prstClr val="black"/>
              </a:solidFill>
            </a:endParaRPr>
          </a:p>
        </p:txBody>
      </p:sp>
    </p:spTree>
    <p:extLst>
      <p:ext uri="{BB962C8B-B14F-4D97-AF65-F5344CB8AC3E}">
        <p14:creationId xmlns:p14="http://schemas.microsoft.com/office/powerpoint/2010/main" val="393860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158291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337008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46924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174674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47963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414393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11481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extLst>
      <p:ext uri="{BB962C8B-B14F-4D97-AF65-F5344CB8AC3E}">
        <p14:creationId xmlns:p14="http://schemas.microsoft.com/office/powerpoint/2010/main" val="378415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3311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29897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108005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249801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24159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15655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389909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pl-PL" altLang="pl-PL" smtClean="0">
              <a:latin typeface="Arial" charset="0"/>
              <a:cs typeface="Arial" charset="0"/>
            </a:endParaRPr>
          </a:p>
        </p:txBody>
      </p:sp>
    </p:spTree>
    <p:extLst>
      <p:ext uri="{BB962C8B-B14F-4D97-AF65-F5344CB8AC3E}">
        <p14:creationId xmlns:p14="http://schemas.microsoft.com/office/powerpoint/2010/main" val="2952498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959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2018-08-24</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0478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2018-08-24</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68283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2018-08-24</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6023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5726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16956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5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6618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80033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162532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28108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2532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39854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865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2018-08-24</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50009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2018-08-24</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3634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2018-08-24</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8483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2018-08-24</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159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2018-08-24</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97284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2018-08-24</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26755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46419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434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909618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7474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82416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4515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2018-08-24</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0350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2018-08-24</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722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2018-08-24</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1507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21" Type="http://schemas.openxmlformats.org/officeDocument/2006/relationships/image" Target="../media/image5.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245209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2018-08-24</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479732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9" y="3808413"/>
            <a:ext cx="8363272" cy="1564803"/>
          </a:xfrm>
        </p:spPr>
        <p:txBody>
          <a:bodyPr>
            <a:noAutofit/>
          </a:bodyPr>
          <a:lstStyle/>
          <a:p>
            <a:pPr fontAlgn="auto">
              <a:spcAft>
                <a:spcPts val="0"/>
              </a:spcAft>
              <a:defRPr/>
            </a:pPr>
            <a:r>
              <a:rPr lang="pl-PL" sz="1400" dirty="0"/>
              <a:t>Projekt: </a:t>
            </a:r>
            <a:r>
              <a:rPr lang="pl-PL" sz="1400" b="1" dirty="0"/>
              <a:t>„LOGISTYKA STAWIA NA TECHNIKA – podnoszenie kwalifikacji zawodowych uczniów zawodu technik logistyk poprawiające ich zdolności </a:t>
            </a:r>
            <a:br>
              <a:rPr lang="pl-PL" sz="1400" b="1" dirty="0"/>
            </a:br>
            <a:r>
              <a:rPr lang="pl-PL" sz="1400" b="1" dirty="0"/>
              <a:t>do zdobycia zatrudnienia” </a:t>
            </a:r>
            <a:r>
              <a:rPr lang="pl-PL" sz="1400" dirty="0"/>
              <a:t/>
            </a:r>
            <a:br>
              <a:rPr lang="pl-PL" sz="1400" dirty="0"/>
            </a:br>
            <a:r>
              <a:rPr lang="pl-PL" sz="1400" dirty="0"/>
              <a:t/>
            </a:r>
            <a:br>
              <a:rPr lang="pl-PL" sz="1400" dirty="0"/>
            </a:br>
            <a:r>
              <a:rPr lang="pl-PL" sz="1400" dirty="0"/>
              <a:t>NUMER PROJEKTU: </a:t>
            </a:r>
            <a:r>
              <a:rPr lang="pl-PL" sz="1400" b="1" dirty="0"/>
              <a:t>RPWP.08.03.01-30-0052/16</a:t>
            </a:r>
          </a:p>
        </p:txBody>
      </p:sp>
    </p:spTree>
    <p:extLst>
      <p:ext uri="{BB962C8B-B14F-4D97-AF65-F5344CB8AC3E}">
        <p14:creationId xmlns:p14="http://schemas.microsoft.com/office/powerpoint/2010/main" val="14821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76200" y="1066800"/>
            <a:ext cx="8829675" cy="4800600"/>
          </a:xfrm>
          <a:prstGeom prst="rect">
            <a:avLst/>
          </a:prstGeom>
          <a:noFill/>
          <a:ln>
            <a:miter lim="800000"/>
            <a:headEnd/>
            <a:tailEnd/>
          </a:ln>
        </p:spPr>
        <p:txBody>
          <a:bodyPr anchor="ctr"/>
          <a:lstStyle/>
          <a:p>
            <a:pPr>
              <a:buFont typeface="Arial" pitchFamily="34" charset="0"/>
              <a:buChar char="•"/>
            </a:pPr>
            <a:r>
              <a:rPr lang="pl-PL" sz="1800" b="1" dirty="0" smtClean="0"/>
              <a:t>Wyznaczenie kosztów dostawy</a:t>
            </a:r>
          </a:p>
          <a:p>
            <a:pPr lvl="1">
              <a:buFont typeface="Symbol" pitchFamily="18" charset="2"/>
              <a:buChar char=""/>
            </a:pPr>
            <a:r>
              <a:rPr lang="pl-PL" sz="1400" dirty="0" smtClean="0"/>
              <a:t>wyznaczenie kosztów dostawy jest uzależnione od wagi i gabarytów danego produktu, a także od miejsca dostawy, </a:t>
            </a:r>
          </a:p>
          <a:p>
            <a:pPr lvl="1">
              <a:buFont typeface="Symbol" pitchFamily="18" charset="2"/>
              <a:buChar char=""/>
            </a:pPr>
            <a:r>
              <a:rPr lang="pl-PL" sz="1400" dirty="0" smtClean="0"/>
              <a:t>na jedną przesyłkę może składać się kilka produktów, a co za tym idzie trudne jest odgórne wyznaczenie kosztów dostawy per produkt. </a:t>
            </a:r>
          </a:p>
          <a:p>
            <a:pPr>
              <a:buFont typeface="Arial" pitchFamily="34" charset="0"/>
              <a:buChar char="•"/>
            </a:pPr>
            <a:endParaRPr lang="pl-PL" sz="1800" dirty="0" smtClean="0"/>
          </a:p>
          <a:p>
            <a:pPr>
              <a:buFont typeface="Arial" pitchFamily="34" charset="0"/>
              <a:buChar char="•"/>
            </a:pPr>
            <a:r>
              <a:rPr lang="pl-PL" sz="1800" b="1" dirty="0" smtClean="0"/>
              <a:t>Znaczenie przepływu informacji</a:t>
            </a:r>
          </a:p>
          <a:p>
            <a:pPr lvl="1"/>
            <a:r>
              <a:rPr lang="pl-PL" sz="1400" dirty="0" smtClean="0"/>
              <a:t>konieczność przedstawienia dokładnego opisu produktu na stronie internetowej, tak, aby klient mógł uzyskać najbardziej dokładną informację o towarze przed jego zakupem,</a:t>
            </a:r>
          </a:p>
          <a:p>
            <a:pPr lvl="1"/>
            <a:r>
              <a:rPr lang="pl-PL" sz="1400" dirty="0" smtClean="0"/>
              <a:t>umożliwienie śledzenia postępu realizacji zamówienia – umożliwienie klientowi sprawdzenia na jakim etapie znajduje się Jego zamówienie, od momentu przyjęcia zamówienia do realizacji, aż do momentu dostarczenia zamówionego towaru pod wskazany adres,</a:t>
            </a:r>
          </a:p>
          <a:p>
            <a:pPr lvl="1"/>
            <a:r>
              <a:rPr lang="pl-PL" sz="1400" dirty="0" smtClean="0"/>
              <a:t>informacja o stanie magazynowym danego produktu – umożliwienie klientowi stałego dostępu do informacji o stanie magazynowym (dostępny/w magazynie/na zamówienie/niedostępny/dokładna ilość) produktów.</a:t>
            </a:r>
          </a:p>
          <a:p>
            <a:pPr>
              <a:buNone/>
            </a:pPr>
            <a:endParaRPr lang="pl-PL" sz="1800" dirty="0" smtClean="0"/>
          </a:p>
          <a:p>
            <a:pPr>
              <a:buFont typeface="Arial" pitchFamily="34" charset="0"/>
              <a:buChar char="•"/>
            </a:pPr>
            <a:endParaRPr lang="pl-PL" sz="1800" dirty="0" smtClean="0"/>
          </a:p>
          <a:p>
            <a:endParaRPr lang="pl-PL" altLang="pl-PL" sz="1800" dirty="0" smtClean="0"/>
          </a:p>
        </p:txBody>
      </p:sp>
      <p:sp>
        <p:nvSpPr>
          <p:cNvPr id="4102" name="Text Box 6"/>
          <p:cNvSpPr txBox="1">
            <a:spLocks noChangeArrowheads="1"/>
          </p:cNvSpPr>
          <p:nvPr/>
        </p:nvSpPr>
        <p:spPr bwMode="auto">
          <a:xfrm>
            <a:off x="152400" y="533400"/>
            <a:ext cx="7162800" cy="784830"/>
          </a:xfrm>
          <a:prstGeom prst="rect">
            <a:avLst/>
          </a:prstGeom>
          <a:noFill/>
          <a:ln w="9525">
            <a:noFill/>
            <a:miter lim="800000"/>
            <a:headEnd/>
            <a:tailEnd/>
          </a:ln>
        </p:spPr>
        <p:txBody>
          <a:bodyPr>
            <a:spAutoFit/>
          </a:bodyPr>
          <a:lstStyle/>
          <a:p>
            <a:pPr>
              <a:spcBef>
                <a:spcPct val="50000"/>
              </a:spcBef>
            </a:pPr>
            <a:r>
              <a:rPr lang="pl-PL" altLang="pl-PL" dirty="0" smtClean="0"/>
              <a:t>WYZWANIA DLA LOGISTYKI</a:t>
            </a:r>
          </a:p>
          <a:p>
            <a:pPr>
              <a:spcBef>
                <a:spcPct val="50000"/>
              </a:spcBef>
            </a:pP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71062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fade">
                                      <p:cBhvr>
                                        <p:cTn id="13" dur="500"/>
                                        <p:tgtEl>
                                          <p:spTgt spid="410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00">
                                            <p:txEl>
                                              <p:pRg st="4" end="4"/>
                                            </p:txEl>
                                          </p:spTgt>
                                        </p:tgtEl>
                                        <p:attrNameLst>
                                          <p:attrName>style.visibility</p:attrName>
                                        </p:attrNameLst>
                                      </p:cBhvr>
                                      <p:to>
                                        <p:strVal val="visible"/>
                                      </p:to>
                                    </p:set>
                                    <p:animEffect transition="in" filter="fade">
                                      <p:cBhvr>
                                        <p:cTn id="18" dur="500"/>
                                        <p:tgtEl>
                                          <p:spTgt spid="410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0">
                                            <p:txEl>
                                              <p:pRg st="5" end="5"/>
                                            </p:txEl>
                                          </p:spTgt>
                                        </p:tgtEl>
                                        <p:attrNameLst>
                                          <p:attrName>style.visibility</p:attrName>
                                        </p:attrNameLst>
                                      </p:cBhvr>
                                      <p:to>
                                        <p:strVal val="visible"/>
                                      </p:to>
                                    </p:set>
                                    <p:animEffect transition="in" filter="fade">
                                      <p:cBhvr>
                                        <p:cTn id="21" dur="500"/>
                                        <p:tgtEl>
                                          <p:spTgt spid="4100">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00">
                                            <p:txEl>
                                              <p:pRg st="6" end="6"/>
                                            </p:txEl>
                                          </p:spTgt>
                                        </p:tgtEl>
                                        <p:attrNameLst>
                                          <p:attrName>style.visibility</p:attrName>
                                        </p:attrNameLst>
                                      </p:cBhvr>
                                      <p:to>
                                        <p:strVal val="visible"/>
                                      </p:to>
                                    </p:set>
                                    <p:animEffect transition="in" filter="fade">
                                      <p:cBhvr>
                                        <p:cTn id="24" dur="500"/>
                                        <p:tgtEl>
                                          <p:spTgt spid="4100">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00">
                                            <p:txEl>
                                              <p:pRg st="7" end="7"/>
                                            </p:txEl>
                                          </p:spTgt>
                                        </p:tgtEl>
                                        <p:attrNameLst>
                                          <p:attrName>style.visibility</p:attrName>
                                        </p:attrNameLst>
                                      </p:cBhvr>
                                      <p:to>
                                        <p:strVal val="visible"/>
                                      </p:to>
                                    </p:set>
                                    <p:animEffect transition="in" filter="fade">
                                      <p:cBhvr>
                                        <p:cTn id="27" dur="5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161925" y="1143000"/>
            <a:ext cx="8829675" cy="4495800"/>
          </a:xfrm>
          <a:prstGeom prst="rect">
            <a:avLst/>
          </a:prstGeom>
          <a:noFill/>
          <a:ln>
            <a:miter lim="800000"/>
            <a:headEnd/>
            <a:tailEnd/>
          </a:ln>
        </p:spPr>
        <p:txBody>
          <a:bodyPr anchor="ctr"/>
          <a:lstStyle/>
          <a:p>
            <a:pPr>
              <a:buFont typeface="Arial" pitchFamily="34" charset="0"/>
              <a:buChar char="•"/>
            </a:pPr>
            <a:r>
              <a:rPr lang="pl-PL" sz="1800" b="1" dirty="0" smtClean="0"/>
              <a:t>Logistyka zwrotów</a:t>
            </a:r>
          </a:p>
          <a:p>
            <a:pPr>
              <a:buNone/>
            </a:pPr>
            <a:r>
              <a:rPr lang="pl-PL" sz="1800" dirty="0" smtClean="0"/>
              <a:t>	Elementami, które należy uwzględnić podczas organizacji procesu zwrotów są:</a:t>
            </a:r>
          </a:p>
          <a:p>
            <a:pPr lvl="1"/>
            <a:r>
              <a:rPr lang="pl-PL" sz="1400" b="1" dirty="0" smtClean="0"/>
              <a:t>oczekiwania ze strony klientów </a:t>
            </a:r>
            <a:r>
              <a:rPr lang="pl-PL" sz="1400" dirty="0" smtClean="0"/>
              <a:t>– klienci korzystający z e-handlu oczekują, że proces zwrotów będzie realizowany zgodnie z zasadami zdefiniowanymi w regulaminie,  </a:t>
            </a:r>
          </a:p>
          <a:p>
            <a:pPr lvl="1"/>
            <a:r>
              <a:rPr lang="pl-PL" sz="1400" b="1" dirty="0" smtClean="0"/>
              <a:t>obsługa zwrotów </a:t>
            </a:r>
            <a:r>
              <a:rPr lang="pl-PL" sz="1400" dirty="0" smtClean="0"/>
              <a:t>– w procesie obsługi zwrotów istotnych jest kilka elementów, które przekładają się później na inne procesy obsługi klienta, tj.: kontrola jakości zwróconych towarów, odpowiednie rozmieszczenie towarów w magazynie, aktualizacja stanów magazynowych,</a:t>
            </a:r>
          </a:p>
          <a:p>
            <a:pPr lvl="1"/>
            <a:r>
              <a:rPr lang="pl-PL" sz="1400" b="1" dirty="0" smtClean="0"/>
              <a:t>analiza przyczyn zwrotów </a:t>
            </a:r>
            <a:r>
              <a:rPr lang="pl-PL" sz="1400" dirty="0" smtClean="0"/>
              <a:t>– istotnym elementem w procesie obsługi zwrotów jest informacja o przyczynie zwrotu. Pomocna jest w tym przypadku lista zdefiniowanych najbardziej prawdopodobnych przyczyn zwrotów, która znajduje się na dokumencie zwrotów, który najczęściej dołączony jest do przesyłki. </a:t>
            </a:r>
          </a:p>
          <a:p>
            <a:pPr lvl="1"/>
            <a:r>
              <a:rPr lang="pl-PL" sz="1400" b="1" dirty="0" smtClean="0"/>
              <a:t>zapewnienie odpowiednich stref w magazynie do obsługi zwrotów </a:t>
            </a:r>
            <a:r>
              <a:rPr lang="pl-PL" sz="1400" dirty="0" smtClean="0"/>
              <a:t>– obsługa zwrotów wymaga przygotowania odpowiednio dużej strefy w magazynie. Istotny jest również system informatyczny, który powinien umożliwiać definiowanie przyczyn zwrotów, a później ich monitorowanie i analizowanie. </a:t>
            </a:r>
          </a:p>
          <a:p>
            <a:pPr>
              <a:buFont typeface="Arial" pitchFamily="34" charset="0"/>
              <a:buChar char="•"/>
            </a:pPr>
            <a:endParaRPr lang="pl-PL" sz="1800" dirty="0" smtClean="0"/>
          </a:p>
          <a:p>
            <a:pPr>
              <a:buFont typeface="Arial" pitchFamily="34" charset="0"/>
              <a:buChar char="•"/>
            </a:pPr>
            <a:endParaRPr lang="pl-PL" sz="1800" dirty="0" smtClean="0"/>
          </a:p>
          <a:p>
            <a:endParaRPr lang="pl-PL" altLang="pl-PL" sz="1800" dirty="0" smtClean="0"/>
          </a:p>
        </p:txBody>
      </p:sp>
      <p:sp>
        <p:nvSpPr>
          <p:cNvPr id="4102" name="Text Box 6"/>
          <p:cNvSpPr txBox="1">
            <a:spLocks noChangeArrowheads="1"/>
          </p:cNvSpPr>
          <p:nvPr/>
        </p:nvSpPr>
        <p:spPr bwMode="auto">
          <a:xfrm>
            <a:off x="152400" y="533400"/>
            <a:ext cx="7162800" cy="784830"/>
          </a:xfrm>
          <a:prstGeom prst="rect">
            <a:avLst/>
          </a:prstGeom>
          <a:noFill/>
          <a:ln w="9525">
            <a:noFill/>
            <a:miter lim="800000"/>
            <a:headEnd/>
            <a:tailEnd/>
          </a:ln>
        </p:spPr>
        <p:txBody>
          <a:bodyPr>
            <a:spAutoFit/>
          </a:bodyPr>
          <a:lstStyle/>
          <a:p>
            <a:pPr>
              <a:spcBef>
                <a:spcPct val="50000"/>
              </a:spcBef>
            </a:pPr>
            <a:r>
              <a:rPr lang="pl-PL" altLang="pl-PL" dirty="0" smtClean="0"/>
              <a:t>WYZWANIA DLA LOGISTYKI</a:t>
            </a:r>
          </a:p>
          <a:p>
            <a:pPr>
              <a:spcBef>
                <a:spcPct val="50000"/>
              </a:spcBef>
            </a:pP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213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500"/>
                                        <p:tgtEl>
                                          <p:spTgt spid="410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fade">
                                      <p:cBhvr>
                                        <p:cTn id="15" dur="500"/>
                                        <p:tgtEl>
                                          <p:spTgt spid="410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fade">
                                      <p:cBhvr>
                                        <p:cTn id="18" dur="500"/>
                                        <p:tgtEl>
                                          <p:spTgt spid="410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fade">
                                      <p:cBhvr>
                                        <p:cTn id="21" dur="500"/>
                                        <p:tgtEl>
                                          <p:spTgt spid="410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00">
                                            <p:txEl>
                                              <p:pRg st="5" end="5"/>
                                            </p:txEl>
                                          </p:spTgt>
                                        </p:tgtEl>
                                        <p:attrNameLst>
                                          <p:attrName>style.visibility</p:attrName>
                                        </p:attrNameLst>
                                      </p:cBhvr>
                                      <p:to>
                                        <p:strVal val="visible"/>
                                      </p:to>
                                    </p:set>
                                    <p:animEffect transition="in" filter="fade">
                                      <p:cBhvr>
                                        <p:cTn id="24" dur="500"/>
                                        <p:tgtEl>
                                          <p:spTgt spid="4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52400" y="304800"/>
            <a:ext cx="8305800" cy="1477328"/>
          </a:xfrm>
          <a:prstGeom prst="rect">
            <a:avLst/>
          </a:prstGeom>
          <a:noFill/>
          <a:ln w="9525">
            <a:noFill/>
            <a:miter lim="800000"/>
            <a:headEnd/>
            <a:tailEnd/>
          </a:ln>
        </p:spPr>
        <p:txBody>
          <a:bodyPr wrap="square">
            <a:spAutoFit/>
          </a:bodyPr>
          <a:lstStyle/>
          <a:p>
            <a:pPr>
              <a:spcBef>
                <a:spcPct val="50000"/>
              </a:spcBef>
            </a:pPr>
            <a:r>
              <a:rPr lang="pl-PL" dirty="0" smtClean="0"/>
              <a:t>NAJWAŻNIEJSZE RÓŻNICE W LOGISTYCE W HANDLU TRADYCYJNYM A W E-COMMERCE</a:t>
            </a:r>
          </a:p>
          <a:p>
            <a:pPr>
              <a:spcBef>
                <a:spcPct val="50000"/>
              </a:spcBef>
            </a:pPr>
            <a:endParaRPr lang="pl-PL" altLang="pl-PL" dirty="0" smtClean="0"/>
          </a:p>
          <a:p>
            <a:pPr>
              <a:spcBef>
                <a:spcPct val="50000"/>
              </a:spcBef>
            </a:pP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8" name="Tabela 7"/>
          <p:cNvGraphicFramePr>
            <a:graphicFrameLocks noGrp="1"/>
          </p:cNvGraphicFramePr>
          <p:nvPr/>
        </p:nvGraphicFramePr>
        <p:xfrm>
          <a:off x="533400" y="1143000"/>
          <a:ext cx="8001000" cy="4144516"/>
        </p:xfrm>
        <a:graphic>
          <a:graphicData uri="http://schemas.openxmlformats.org/drawingml/2006/table">
            <a:tbl>
              <a:tblPr/>
              <a:tblGrid>
                <a:gridCol w="3171912">
                  <a:extLst>
                    <a:ext uri="{9D8B030D-6E8A-4147-A177-3AD203B41FA5}">
                      <a16:colId xmlns:a16="http://schemas.microsoft.com/office/drawing/2014/main" val="20000"/>
                    </a:ext>
                  </a:extLst>
                </a:gridCol>
                <a:gridCol w="2708979">
                  <a:extLst>
                    <a:ext uri="{9D8B030D-6E8A-4147-A177-3AD203B41FA5}">
                      <a16:colId xmlns:a16="http://schemas.microsoft.com/office/drawing/2014/main" val="20001"/>
                    </a:ext>
                  </a:extLst>
                </a:gridCol>
                <a:gridCol w="2120109">
                  <a:extLst>
                    <a:ext uri="{9D8B030D-6E8A-4147-A177-3AD203B41FA5}">
                      <a16:colId xmlns:a16="http://schemas.microsoft.com/office/drawing/2014/main" val="20002"/>
                    </a:ext>
                  </a:extLst>
                </a:gridCol>
              </a:tblGrid>
              <a:tr h="45796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600" b="1" dirty="0">
                          <a:latin typeface="+mj-lt"/>
                          <a:ea typeface="Calibri"/>
                          <a:cs typeface="Times New Roman"/>
                        </a:rPr>
                        <a:t>Kryterium</a:t>
                      </a:r>
                      <a:endParaRPr lang="pl-PL"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600" b="1" dirty="0">
                          <a:latin typeface="+mj-lt"/>
                          <a:ea typeface="Calibri"/>
                          <a:cs typeface="Times New Roman"/>
                        </a:rPr>
                        <a:t>Logistyka w handlu tradycyjnym</a:t>
                      </a:r>
                      <a:endParaRPr lang="pl-PL"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600" b="1" dirty="0">
                          <a:latin typeface="+mj-lt"/>
                          <a:ea typeface="Calibri"/>
                          <a:cs typeface="Times New Roman"/>
                        </a:rPr>
                        <a:t>Logistyka w e-commerce</a:t>
                      </a:r>
                      <a:endParaRPr lang="pl-PL"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20000"/>
                        <a:lumOff val="80000"/>
                      </a:srgbClr>
                    </a:solidFill>
                  </a:tcPr>
                </a:tc>
                <a:extLst>
                  <a:ext uri="{0D108BD9-81ED-4DB2-BD59-A6C34878D82A}">
                    <a16:rowId xmlns:a16="http://schemas.microsoft.com/office/drawing/2014/main" val="10000"/>
                  </a:ext>
                </a:extLst>
              </a:tr>
              <a:tr h="32561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Znajomość klienta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duża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mała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561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Zmienność popytu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zależy od branży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duża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71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Stany magazynowe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wysokie (gł. duże powierzchnie)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niskie (małe powierzchnie)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12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dirty="0">
                          <a:latin typeface="+mj-lt"/>
                          <a:ea typeface="Calibri"/>
                          <a:cs typeface="Times New Roman"/>
                        </a:rPr>
                        <a:t>Rozdrobnienie przesyłek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niewielkie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duże (duża liczba małych przesyłek do wielu miejsc)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61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Dostępność towarów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problem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duży problem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512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dirty="0">
                          <a:latin typeface="+mj-lt"/>
                          <a:ea typeface="Calibri"/>
                          <a:cs typeface="Times New Roman"/>
                        </a:rPr>
                        <a:t>Doręczania przesyłek do finalnego odbiorcy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dirty="0">
                          <a:latin typeface="+mj-lt"/>
                          <a:ea typeface="Calibri"/>
                          <a:cs typeface="Times New Roman"/>
                        </a:rPr>
                        <a:t>brak </a:t>
                      </a:r>
                      <a:r>
                        <a:rPr lang="pl-PL" sz="1400" dirty="0" smtClean="0">
                          <a:latin typeface="+mj-lt"/>
                          <a:ea typeface="Calibri"/>
                          <a:cs typeface="Times New Roman"/>
                        </a:rPr>
                        <a:t>konieczności</a:t>
                      </a:r>
                      <a:endParaRPr lang="pl-PL" sz="14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konieczne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61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Obsługa zwrotów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niewielka skala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duża skala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512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dirty="0">
                          <a:latin typeface="+mj-lt"/>
                          <a:ea typeface="Calibri"/>
                          <a:cs typeface="Times New Roman"/>
                        </a:rPr>
                        <a:t>Wsparcia ze strony technologii informatycznych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a:latin typeface="+mj-lt"/>
                          <a:ea typeface="Calibri"/>
                          <a:cs typeface="Times New Roman"/>
                        </a:rPr>
                        <a:t>pomocne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Aft>
                          <a:spcPts val="0"/>
                        </a:spcAft>
                      </a:pPr>
                      <a:r>
                        <a:rPr lang="pl-PL" sz="1400" dirty="0">
                          <a:latin typeface="+mj-lt"/>
                          <a:ea typeface="Calibri"/>
                          <a:cs typeface="Times New Roman"/>
                        </a:rPr>
                        <a:t>konieczne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1123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238125" y="1143000"/>
            <a:ext cx="8829675" cy="3657600"/>
          </a:xfrm>
          <a:prstGeom prst="rect">
            <a:avLst/>
          </a:prstGeom>
          <a:noFill/>
          <a:ln>
            <a:miter lim="800000"/>
            <a:headEnd/>
            <a:tailEnd/>
          </a:ln>
        </p:spPr>
        <p:txBody>
          <a:bodyPr anchor="ctr"/>
          <a:lstStyle/>
          <a:p>
            <a:pPr marL="0" indent="0" algn="just">
              <a:buNone/>
            </a:pPr>
            <a:r>
              <a:rPr lang="pl-PL" sz="1800" b="1" dirty="0" smtClean="0"/>
              <a:t>Czynniki decydujące o poziomie obsługi klienta:</a:t>
            </a:r>
          </a:p>
          <a:p>
            <a:pPr lvl="0"/>
            <a:r>
              <a:rPr lang="pl-PL" sz="1800" dirty="0" smtClean="0"/>
              <a:t>różne opcje dostawy,</a:t>
            </a:r>
          </a:p>
          <a:p>
            <a:pPr lvl="0"/>
            <a:r>
              <a:rPr lang="pl-PL" sz="1800" dirty="0" smtClean="0"/>
              <a:t>niski koszt wysyłki,</a:t>
            </a:r>
          </a:p>
          <a:p>
            <a:pPr lvl="0"/>
            <a:r>
              <a:rPr lang="pl-PL" sz="1800" dirty="0" smtClean="0"/>
              <a:t>terminowość dostarczenia towaru,</a:t>
            </a:r>
          </a:p>
          <a:p>
            <a:pPr lvl="0"/>
            <a:r>
              <a:rPr lang="pl-PL" sz="1800" dirty="0" smtClean="0"/>
              <a:t>zgodność towaru z zamówieniem,</a:t>
            </a:r>
          </a:p>
          <a:p>
            <a:pPr lvl="0"/>
            <a:r>
              <a:rPr lang="pl-PL" sz="1800" dirty="0" smtClean="0"/>
              <a:t>brak uszkodzeń towaru podczas dostarczenia.</a:t>
            </a:r>
          </a:p>
          <a:p>
            <a:pPr lvl="0"/>
            <a:endParaRPr lang="pl-PL" sz="1800" dirty="0" smtClean="0"/>
          </a:p>
          <a:p>
            <a:pPr lvl="0" algn="just">
              <a:buNone/>
            </a:pPr>
            <a:r>
              <a:rPr lang="pl-PL" sz="1800" dirty="0" smtClean="0"/>
              <a:t>Pierwszy z wymienionych czynników determinowany jest właściwą polityką</a:t>
            </a:r>
          </a:p>
          <a:p>
            <a:pPr lvl="0" algn="just">
              <a:buNone/>
            </a:pPr>
            <a:r>
              <a:rPr lang="pl-PL" sz="1800" dirty="0" smtClean="0"/>
              <a:t>zakupową i magazynową firmy, wszystkie pozostałe nieodłącznie wiążą się z </a:t>
            </a:r>
          </a:p>
          <a:p>
            <a:pPr lvl="0" algn="just">
              <a:buNone/>
            </a:pPr>
            <a:r>
              <a:rPr lang="pl-PL" sz="1800" dirty="0" smtClean="0"/>
              <a:t>odpowiednią organizacją doręczenia przesyłki. </a:t>
            </a:r>
          </a:p>
          <a:p>
            <a:pPr marL="0" indent="0" algn="just">
              <a:buNone/>
            </a:pPr>
            <a:endParaRPr lang="pl-PL" altLang="pl-PL" sz="1800" dirty="0" smtClean="0"/>
          </a:p>
        </p:txBody>
      </p:sp>
      <p:sp>
        <p:nvSpPr>
          <p:cNvPr id="4102" name="Text Box 6"/>
          <p:cNvSpPr txBox="1">
            <a:spLocks noChangeArrowheads="1"/>
          </p:cNvSpPr>
          <p:nvPr/>
        </p:nvSpPr>
        <p:spPr bwMode="auto">
          <a:xfrm>
            <a:off x="152400" y="533400"/>
            <a:ext cx="7162800" cy="369332"/>
          </a:xfrm>
          <a:prstGeom prst="rect">
            <a:avLst/>
          </a:prstGeom>
          <a:noFill/>
          <a:ln w="9525">
            <a:noFill/>
            <a:miter lim="800000"/>
            <a:headEnd/>
            <a:tailEnd/>
          </a:ln>
        </p:spPr>
        <p:txBody>
          <a:bodyPr>
            <a:spAutoFit/>
          </a:bodyPr>
          <a:lstStyle/>
          <a:p>
            <a:pPr>
              <a:spcBef>
                <a:spcPct val="50000"/>
              </a:spcBef>
            </a:pPr>
            <a:r>
              <a:rPr lang="pl-PL" altLang="pl-PL" dirty="0" smtClean="0"/>
              <a:t>POZIOM OBSŁUGI KLIENTA W E-COMMERCE</a:t>
            </a: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164580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238125" y="1371600"/>
            <a:ext cx="8829675" cy="3657600"/>
          </a:xfrm>
          <a:prstGeom prst="rect">
            <a:avLst/>
          </a:prstGeom>
          <a:noFill/>
          <a:ln>
            <a:miter lim="800000"/>
            <a:headEnd/>
            <a:tailEnd/>
          </a:ln>
        </p:spPr>
        <p:txBody>
          <a:bodyPr anchor="ctr"/>
          <a:lstStyle/>
          <a:p>
            <a:pPr marL="0" indent="0" algn="just">
              <a:buNone/>
            </a:pPr>
            <a:r>
              <a:rPr lang="pl-PL" sz="1800" dirty="0" smtClean="0"/>
              <a:t>Wskaźniki umożliwiające ocenę poziomu obsługi klienta w e-commerce</a:t>
            </a:r>
            <a:endParaRPr lang="pl-PL" sz="1800" b="1" dirty="0" smtClean="0"/>
          </a:p>
          <a:p>
            <a:r>
              <a:rPr lang="la-Latn" sz="1800" b="1" dirty="0" smtClean="0"/>
              <a:t>wskaźnik terminowości dostaw [%]</a:t>
            </a:r>
            <a:r>
              <a:rPr lang="pl-PL" sz="1800" b="1" dirty="0" smtClean="0"/>
              <a:t> </a:t>
            </a:r>
            <a:r>
              <a:rPr lang="pl-PL" sz="1800" dirty="0" smtClean="0"/>
              <a:t>- wyznaczany jako udział liczby dostaw zrealizowanych terminowo w łącznej liczbie dostaw w danym miesiącu,</a:t>
            </a:r>
          </a:p>
          <a:p>
            <a:endParaRPr lang="pl-PL" sz="1800" dirty="0" smtClean="0"/>
          </a:p>
          <a:p>
            <a:pPr lvl="0">
              <a:buNone/>
            </a:pPr>
            <a:endParaRPr lang="pl-PL" sz="1800" dirty="0" smtClean="0"/>
          </a:p>
          <a:p>
            <a:pPr lvl="0">
              <a:buNone/>
            </a:pPr>
            <a:endParaRPr lang="pl-PL" sz="1800" dirty="0" smtClean="0"/>
          </a:p>
          <a:p>
            <a:pPr lvl="0">
              <a:buNone/>
            </a:pPr>
            <a:endParaRPr lang="pl-PL" sz="1800" dirty="0" smtClean="0"/>
          </a:p>
          <a:p>
            <a:r>
              <a:rPr lang="la-Latn" sz="1800" b="1" dirty="0" smtClean="0"/>
              <a:t>wskaźnik stopnia realizacji zamówień [%]</a:t>
            </a:r>
            <a:r>
              <a:rPr lang="la-Latn" sz="1800" dirty="0" smtClean="0"/>
              <a:t> </a:t>
            </a:r>
            <a:r>
              <a:rPr lang="pl-PL" sz="1800" dirty="0" smtClean="0"/>
              <a:t>- wyznaczany jako udział liczby jednostek zamówieniowych dostarczonych do klientów w danym miesiącu, do łącznej liczby jednostek zamówionych w tym miesiącu,</a:t>
            </a:r>
          </a:p>
          <a:p>
            <a:pPr lvl="0"/>
            <a:endParaRPr lang="pl-PL" sz="1800" dirty="0" smtClean="0"/>
          </a:p>
          <a:p>
            <a:pPr lvl="0"/>
            <a:endParaRPr lang="pl-PL" sz="1800" dirty="0" smtClean="0"/>
          </a:p>
          <a:p>
            <a:pPr marL="0" indent="0" algn="just">
              <a:buNone/>
            </a:pPr>
            <a:endParaRPr lang="pl-PL" altLang="pl-PL" sz="1800" dirty="0" smtClean="0"/>
          </a:p>
        </p:txBody>
      </p:sp>
      <p:sp>
        <p:nvSpPr>
          <p:cNvPr id="4102" name="Text Box 6"/>
          <p:cNvSpPr txBox="1">
            <a:spLocks noChangeArrowheads="1"/>
          </p:cNvSpPr>
          <p:nvPr/>
        </p:nvSpPr>
        <p:spPr bwMode="auto">
          <a:xfrm>
            <a:off x="152400" y="533400"/>
            <a:ext cx="8229600" cy="784830"/>
          </a:xfrm>
          <a:prstGeom prst="rect">
            <a:avLst/>
          </a:prstGeom>
          <a:noFill/>
          <a:ln w="9525">
            <a:noFill/>
            <a:miter lim="800000"/>
            <a:headEnd/>
            <a:tailEnd/>
          </a:ln>
        </p:spPr>
        <p:txBody>
          <a:bodyPr wrap="square">
            <a:spAutoFit/>
          </a:bodyPr>
          <a:lstStyle/>
          <a:p>
            <a:pPr>
              <a:spcBef>
                <a:spcPct val="50000"/>
              </a:spcBef>
            </a:pPr>
            <a:r>
              <a:rPr lang="pl-PL" dirty="0" smtClean="0"/>
              <a:t>MONITOROWANIE PROCESÓW LOGISTYCZNYCH W E-COMMERCE</a:t>
            </a:r>
          </a:p>
          <a:p>
            <a:pPr>
              <a:spcBef>
                <a:spcPct val="50000"/>
              </a:spcBef>
            </a:pP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6" name="Tabela 5"/>
          <p:cNvGraphicFramePr>
            <a:graphicFrameLocks noGrp="1"/>
          </p:cNvGraphicFramePr>
          <p:nvPr/>
        </p:nvGraphicFramePr>
        <p:xfrm>
          <a:off x="685800" y="2406904"/>
          <a:ext cx="5791200" cy="731520"/>
        </p:xfrm>
        <a:graphic>
          <a:graphicData uri="http://schemas.openxmlformats.org/drawingml/2006/table">
            <a:tbl>
              <a:tblPr/>
              <a:tblGrid>
                <a:gridCol w="4524452">
                  <a:extLst>
                    <a:ext uri="{9D8B030D-6E8A-4147-A177-3AD203B41FA5}">
                      <a16:colId xmlns:a16="http://schemas.microsoft.com/office/drawing/2014/main" val="20000"/>
                    </a:ext>
                  </a:extLst>
                </a:gridCol>
                <a:gridCol w="521674">
                  <a:extLst>
                    <a:ext uri="{9D8B030D-6E8A-4147-A177-3AD203B41FA5}">
                      <a16:colId xmlns:a16="http://schemas.microsoft.com/office/drawing/2014/main" val="20001"/>
                    </a:ext>
                  </a:extLst>
                </a:gridCol>
                <a:gridCol w="745074">
                  <a:extLst>
                    <a:ext uri="{9D8B030D-6E8A-4147-A177-3AD203B41FA5}">
                      <a16:colId xmlns:a16="http://schemas.microsoft.com/office/drawing/2014/main" val="20002"/>
                    </a:ext>
                  </a:extLst>
                </a:gridCol>
              </a:tblGrid>
              <a:tr h="304800">
                <a:tc>
                  <a:txBody>
                    <a:bodyPr/>
                    <a:lstStyle/>
                    <a:p>
                      <a:pPr algn="ctr">
                        <a:lnSpc>
                          <a:spcPct val="150000"/>
                        </a:lnSpc>
                        <a:spcAft>
                          <a:spcPts val="0"/>
                        </a:spcAft>
                      </a:pPr>
                      <a:r>
                        <a:rPr lang="pl-PL" sz="1600" dirty="0">
                          <a:solidFill>
                            <a:srgbClr val="000000"/>
                          </a:solidFill>
                          <a:latin typeface="+mj-lt"/>
                          <a:ea typeface="Times New Roman"/>
                          <a:cs typeface="Times New Roman"/>
                        </a:rPr>
                        <a:t>Liczba dostaw zrealizowanych terminowo </a:t>
                      </a:r>
                      <a:endParaRPr lang="pl-PL" sz="16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pl-PL" sz="1600">
                          <a:solidFill>
                            <a:srgbClr val="000000"/>
                          </a:solidFill>
                          <a:latin typeface="+mj-lt"/>
                          <a:ea typeface="Times New Roman"/>
                          <a:cs typeface="Times New Roman"/>
                        </a:rPr>
                        <a:t>*</a:t>
                      </a:r>
                      <a:endParaRPr lang="pl-PL" sz="1600">
                        <a:latin typeface="+mj-lt"/>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pl-PL" sz="1600">
                          <a:solidFill>
                            <a:srgbClr val="000000"/>
                          </a:solidFill>
                          <a:latin typeface="+mj-lt"/>
                          <a:ea typeface="Times New Roman"/>
                          <a:cs typeface="Times New Roman"/>
                        </a:rPr>
                        <a:t>100</a:t>
                      </a:r>
                      <a:endParaRPr lang="pl-PL" sz="1600">
                        <a:latin typeface="+mj-lt"/>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algn="ctr">
                        <a:lnSpc>
                          <a:spcPct val="150000"/>
                        </a:lnSpc>
                        <a:spcAft>
                          <a:spcPts val="0"/>
                        </a:spcAft>
                      </a:pPr>
                      <a:r>
                        <a:rPr lang="pl-PL" sz="1600" dirty="0">
                          <a:solidFill>
                            <a:srgbClr val="000000"/>
                          </a:solidFill>
                          <a:latin typeface="+mj-lt"/>
                          <a:ea typeface="Times New Roman"/>
                          <a:cs typeface="Times New Roman"/>
                        </a:rPr>
                        <a:t>Łączna liczba dostaw w danym okresie </a:t>
                      </a:r>
                      <a:endParaRPr lang="pl-PL" sz="16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0001"/>
                  </a:ext>
                </a:extLst>
              </a:tr>
            </a:tbl>
          </a:graphicData>
        </a:graphic>
      </p:graphicFrame>
      <p:graphicFrame>
        <p:nvGraphicFramePr>
          <p:cNvPr id="7" name="Tabela 6"/>
          <p:cNvGraphicFramePr>
            <a:graphicFrameLocks noGrp="1"/>
          </p:cNvGraphicFramePr>
          <p:nvPr/>
        </p:nvGraphicFramePr>
        <p:xfrm>
          <a:off x="381000" y="4495800"/>
          <a:ext cx="8534400" cy="762000"/>
        </p:xfrm>
        <a:graphic>
          <a:graphicData uri="http://schemas.openxmlformats.org/drawingml/2006/table">
            <a:tbl>
              <a:tblPr/>
              <a:tblGrid>
                <a:gridCol w="7451909">
                  <a:extLst>
                    <a:ext uri="{9D8B030D-6E8A-4147-A177-3AD203B41FA5}">
                      <a16:colId xmlns:a16="http://schemas.microsoft.com/office/drawing/2014/main" val="20000"/>
                    </a:ext>
                  </a:extLst>
                </a:gridCol>
                <a:gridCol w="322924">
                  <a:extLst>
                    <a:ext uri="{9D8B030D-6E8A-4147-A177-3AD203B41FA5}">
                      <a16:colId xmlns:a16="http://schemas.microsoft.com/office/drawing/2014/main" val="20001"/>
                    </a:ext>
                  </a:extLst>
                </a:gridCol>
                <a:gridCol w="759567">
                  <a:extLst>
                    <a:ext uri="{9D8B030D-6E8A-4147-A177-3AD203B41FA5}">
                      <a16:colId xmlns:a16="http://schemas.microsoft.com/office/drawing/2014/main" val="20002"/>
                    </a:ext>
                  </a:extLst>
                </a:gridCol>
              </a:tblGrid>
              <a:tr h="381000">
                <a:tc>
                  <a:txBody>
                    <a:bodyPr/>
                    <a:lstStyle/>
                    <a:p>
                      <a:pPr algn="ctr">
                        <a:lnSpc>
                          <a:spcPct val="150000"/>
                        </a:lnSpc>
                        <a:spcAft>
                          <a:spcPts val="0"/>
                        </a:spcAft>
                      </a:pPr>
                      <a:r>
                        <a:rPr lang="pl-PL" sz="1600" dirty="0">
                          <a:solidFill>
                            <a:srgbClr val="000000"/>
                          </a:solidFill>
                          <a:latin typeface="+mj-lt"/>
                          <a:ea typeface="Times New Roman"/>
                          <a:cs typeface="Times New Roman"/>
                        </a:rPr>
                        <a:t>Liczba jednostek  zamówieniowych dostarczonych do klientów w danym okresie </a:t>
                      </a:r>
                      <a:endParaRPr lang="pl-PL" sz="16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pl-PL" sz="1600">
                          <a:solidFill>
                            <a:srgbClr val="000000"/>
                          </a:solidFill>
                          <a:latin typeface="+mj-lt"/>
                          <a:ea typeface="Times New Roman"/>
                          <a:cs typeface="Times New Roman"/>
                        </a:rPr>
                        <a:t>*</a:t>
                      </a:r>
                      <a:endParaRPr lang="pl-PL" sz="1600">
                        <a:latin typeface="+mj-lt"/>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pl-PL" sz="1600">
                          <a:solidFill>
                            <a:srgbClr val="000000"/>
                          </a:solidFill>
                          <a:latin typeface="+mj-lt"/>
                          <a:ea typeface="Times New Roman"/>
                          <a:cs typeface="Times New Roman"/>
                        </a:rPr>
                        <a:t>100</a:t>
                      </a:r>
                      <a:endParaRPr lang="pl-PL" sz="1600">
                        <a:latin typeface="+mj-lt"/>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a:lnSpc>
                          <a:spcPct val="150000"/>
                        </a:lnSpc>
                        <a:spcAft>
                          <a:spcPts val="0"/>
                        </a:spcAft>
                      </a:pPr>
                      <a:r>
                        <a:rPr lang="pl-PL" sz="1600" dirty="0">
                          <a:solidFill>
                            <a:srgbClr val="000000"/>
                          </a:solidFill>
                          <a:latin typeface="+mj-lt"/>
                          <a:ea typeface="Times New Roman"/>
                          <a:cs typeface="Times New Roman"/>
                        </a:rPr>
                        <a:t>Łączna liczba jednostek zamówionych  w tym okresie </a:t>
                      </a:r>
                      <a:endParaRPr lang="pl-PL" sz="16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480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152400" y="1219200"/>
            <a:ext cx="8829675" cy="3657600"/>
          </a:xfrm>
          <a:prstGeom prst="rect">
            <a:avLst/>
          </a:prstGeom>
          <a:noFill/>
          <a:ln>
            <a:miter lim="800000"/>
            <a:headEnd/>
            <a:tailEnd/>
          </a:ln>
        </p:spPr>
        <p:txBody>
          <a:bodyPr anchor="ctr"/>
          <a:lstStyle/>
          <a:p>
            <a:pPr marL="0" indent="0" algn="just">
              <a:buNone/>
            </a:pPr>
            <a:r>
              <a:rPr lang="pl-PL" sz="1800" dirty="0" smtClean="0"/>
              <a:t>Wskaźniki umożliwiające ocenę poziomu obsługi klienta w e-commerce</a:t>
            </a:r>
            <a:endParaRPr lang="pl-PL" sz="1800" b="1" dirty="0" smtClean="0"/>
          </a:p>
          <a:p>
            <a:r>
              <a:rPr lang="la-Latn" sz="1800" b="1" dirty="0" smtClean="0"/>
              <a:t>wskaźnik poziomu </a:t>
            </a:r>
            <a:r>
              <a:rPr lang="pl-PL" sz="1800" b="1" dirty="0" smtClean="0"/>
              <a:t>zwrotów</a:t>
            </a:r>
            <a:r>
              <a:rPr lang="la-Latn" sz="1800" b="1" dirty="0" smtClean="0"/>
              <a:t> [%] </a:t>
            </a:r>
            <a:r>
              <a:rPr lang="pl-PL" sz="1800" b="1" dirty="0" smtClean="0"/>
              <a:t>- </a:t>
            </a:r>
            <a:r>
              <a:rPr lang="pl-PL" sz="1800" dirty="0" smtClean="0"/>
              <a:t>wyznaczany jako udział liczby zwróconych jednostek miary w danym miesiącu do łącznej liczby wysłanych jednostek miary do klientów w danym miesiącu,</a:t>
            </a:r>
          </a:p>
          <a:p>
            <a:endParaRPr lang="pl-PL" sz="1800" dirty="0" smtClean="0"/>
          </a:p>
          <a:p>
            <a:endParaRPr lang="pl-PL" sz="1800" dirty="0" smtClean="0"/>
          </a:p>
          <a:p>
            <a:endParaRPr lang="pl-PL" sz="1800" dirty="0" smtClean="0"/>
          </a:p>
          <a:p>
            <a:r>
              <a:rPr lang="pl-PL" sz="1800" b="1" dirty="0" smtClean="0"/>
              <a:t>ś</a:t>
            </a:r>
            <a:r>
              <a:rPr lang="la-Latn" sz="1800" b="1" dirty="0" smtClean="0"/>
              <a:t>redni czas realizacji zamówienia do klienta [dni]</a:t>
            </a:r>
            <a:r>
              <a:rPr lang="pl-PL" sz="1800" dirty="0" smtClean="0"/>
              <a:t>, przy czym czas realizacji zamówienia obejmuje czas od złożenia zamówienia przez klienta do momentu dostarczenia towaru do klienta (uwzględnia m.in. czas przyjęcia zamówienia, kompletacji towarów, wysyłki zamówienia do klienta, dostarczenia przesyłki). </a:t>
            </a:r>
          </a:p>
          <a:p>
            <a:pPr lvl="0"/>
            <a:endParaRPr lang="pl-PL" sz="1800" dirty="0" smtClean="0"/>
          </a:p>
          <a:p>
            <a:pPr marL="0" indent="0" algn="just">
              <a:buNone/>
            </a:pPr>
            <a:endParaRPr lang="pl-PL" altLang="pl-PL" sz="1800"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6" name="Tabela 5"/>
          <p:cNvGraphicFramePr>
            <a:graphicFrameLocks noGrp="1"/>
          </p:cNvGraphicFramePr>
          <p:nvPr/>
        </p:nvGraphicFramePr>
        <p:xfrm>
          <a:off x="609600" y="2362200"/>
          <a:ext cx="7848600" cy="731520"/>
        </p:xfrm>
        <a:graphic>
          <a:graphicData uri="http://schemas.openxmlformats.org/drawingml/2006/table">
            <a:tbl>
              <a:tblPr/>
              <a:tblGrid>
                <a:gridCol w="6665117">
                  <a:extLst>
                    <a:ext uri="{9D8B030D-6E8A-4147-A177-3AD203B41FA5}">
                      <a16:colId xmlns:a16="http://schemas.microsoft.com/office/drawing/2014/main" val="20000"/>
                    </a:ext>
                  </a:extLst>
                </a:gridCol>
                <a:gridCol w="487384">
                  <a:extLst>
                    <a:ext uri="{9D8B030D-6E8A-4147-A177-3AD203B41FA5}">
                      <a16:colId xmlns:a16="http://schemas.microsoft.com/office/drawing/2014/main" val="20001"/>
                    </a:ext>
                  </a:extLst>
                </a:gridCol>
                <a:gridCol w="696099">
                  <a:extLst>
                    <a:ext uri="{9D8B030D-6E8A-4147-A177-3AD203B41FA5}">
                      <a16:colId xmlns:a16="http://schemas.microsoft.com/office/drawing/2014/main" val="20002"/>
                    </a:ext>
                  </a:extLst>
                </a:gridCol>
              </a:tblGrid>
              <a:tr h="193040">
                <a:tc>
                  <a:txBody>
                    <a:bodyPr/>
                    <a:lstStyle/>
                    <a:p>
                      <a:pPr algn="ctr">
                        <a:lnSpc>
                          <a:spcPct val="150000"/>
                        </a:lnSpc>
                        <a:spcAft>
                          <a:spcPts val="0"/>
                        </a:spcAft>
                      </a:pPr>
                      <a:r>
                        <a:rPr lang="pl-PL" sz="1600" dirty="0">
                          <a:solidFill>
                            <a:srgbClr val="000000"/>
                          </a:solidFill>
                          <a:latin typeface="+mj-lt"/>
                          <a:ea typeface="Times New Roman"/>
                          <a:cs typeface="Times New Roman"/>
                        </a:rPr>
                        <a:t>Liczba zwrotów w danym okresie </a:t>
                      </a:r>
                      <a:endParaRPr lang="pl-PL" sz="16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pl-PL" sz="1600">
                          <a:solidFill>
                            <a:srgbClr val="000000"/>
                          </a:solidFill>
                          <a:latin typeface="+mj-lt"/>
                          <a:ea typeface="Times New Roman"/>
                          <a:cs typeface="Times New Roman"/>
                        </a:rPr>
                        <a:t>*</a:t>
                      </a:r>
                      <a:endParaRPr lang="pl-PL" sz="1600">
                        <a:latin typeface="+mj-lt"/>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pl-PL" sz="1600">
                          <a:solidFill>
                            <a:srgbClr val="000000"/>
                          </a:solidFill>
                          <a:latin typeface="+mj-lt"/>
                          <a:ea typeface="Times New Roman"/>
                          <a:cs typeface="Times New Roman"/>
                        </a:rPr>
                        <a:t>100</a:t>
                      </a:r>
                      <a:endParaRPr lang="pl-PL" sz="1600">
                        <a:latin typeface="+mj-lt"/>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800">
                <a:tc>
                  <a:txBody>
                    <a:bodyPr/>
                    <a:lstStyle/>
                    <a:p>
                      <a:pPr algn="ctr">
                        <a:lnSpc>
                          <a:spcPct val="150000"/>
                        </a:lnSpc>
                        <a:spcAft>
                          <a:spcPts val="0"/>
                        </a:spcAft>
                      </a:pPr>
                      <a:r>
                        <a:rPr lang="pl-PL" sz="1600" dirty="0">
                          <a:solidFill>
                            <a:srgbClr val="000000"/>
                          </a:solidFill>
                          <a:latin typeface="+mj-lt"/>
                          <a:ea typeface="Times New Roman"/>
                          <a:cs typeface="Times New Roman"/>
                        </a:rPr>
                        <a:t>Łączna liczba zamówień wysłanych do klientów w danym okresie</a:t>
                      </a:r>
                      <a:endParaRPr lang="pl-PL" sz="16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0001"/>
                  </a:ext>
                </a:extLst>
              </a:tr>
            </a:tbl>
          </a:graphicData>
        </a:graphic>
      </p:graphicFrame>
      <p:graphicFrame>
        <p:nvGraphicFramePr>
          <p:cNvPr id="7" name="Tabela 6"/>
          <p:cNvGraphicFramePr>
            <a:graphicFrameLocks noGrp="1"/>
          </p:cNvGraphicFramePr>
          <p:nvPr/>
        </p:nvGraphicFramePr>
        <p:xfrm>
          <a:off x="533400" y="4648200"/>
          <a:ext cx="7848600" cy="731520"/>
        </p:xfrm>
        <a:graphic>
          <a:graphicData uri="http://schemas.openxmlformats.org/drawingml/2006/table">
            <a:tbl>
              <a:tblPr/>
              <a:tblGrid>
                <a:gridCol w="7848600">
                  <a:extLst>
                    <a:ext uri="{9D8B030D-6E8A-4147-A177-3AD203B41FA5}">
                      <a16:colId xmlns:a16="http://schemas.microsoft.com/office/drawing/2014/main" val="20000"/>
                    </a:ext>
                  </a:extLst>
                </a:gridCol>
              </a:tblGrid>
              <a:tr h="304800">
                <a:tc>
                  <a:txBody>
                    <a:bodyPr/>
                    <a:lstStyle/>
                    <a:p>
                      <a:pPr algn="ctr">
                        <a:lnSpc>
                          <a:spcPct val="150000"/>
                        </a:lnSpc>
                        <a:spcAft>
                          <a:spcPts val="0"/>
                        </a:spcAft>
                      </a:pPr>
                      <a:r>
                        <a:rPr lang="pl-PL" sz="1600">
                          <a:solidFill>
                            <a:srgbClr val="000000"/>
                          </a:solidFill>
                          <a:latin typeface="+mj-lt"/>
                          <a:ea typeface="Times New Roman"/>
                          <a:cs typeface="Times New Roman"/>
                        </a:rPr>
                        <a:t>Suma czasów realizacji wszystkich zamówień w danym okresie </a:t>
                      </a:r>
                      <a:endParaRPr lang="pl-PL" sz="160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algn="ctr">
                        <a:lnSpc>
                          <a:spcPct val="150000"/>
                        </a:lnSpc>
                        <a:spcAft>
                          <a:spcPts val="0"/>
                        </a:spcAft>
                      </a:pPr>
                      <a:r>
                        <a:rPr lang="pl-PL" sz="1600" dirty="0">
                          <a:solidFill>
                            <a:srgbClr val="000000"/>
                          </a:solidFill>
                          <a:latin typeface="+mj-lt"/>
                          <a:ea typeface="Times New Roman"/>
                          <a:cs typeface="Times New Roman"/>
                        </a:rPr>
                        <a:t>Liczba zamówień klientów zrealizowanych w danym okresie</a:t>
                      </a:r>
                      <a:endParaRPr lang="pl-PL" sz="1600" dirty="0">
                        <a:latin typeface="+mj-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 Box 6"/>
          <p:cNvSpPr txBox="1">
            <a:spLocks noChangeArrowheads="1"/>
          </p:cNvSpPr>
          <p:nvPr/>
        </p:nvSpPr>
        <p:spPr bwMode="auto">
          <a:xfrm>
            <a:off x="152400" y="533400"/>
            <a:ext cx="8229600" cy="784830"/>
          </a:xfrm>
          <a:prstGeom prst="rect">
            <a:avLst/>
          </a:prstGeom>
          <a:noFill/>
          <a:ln w="9525">
            <a:noFill/>
            <a:miter lim="800000"/>
            <a:headEnd/>
            <a:tailEnd/>
          </a:ln>
        </p:spPr>
        <p:txBody>
          <a:bodyPr wrap="square">
            <a:spAutoFit/>
          </a:bodyPr>
          <a:lstStyle/>
          <a:p>
            <a:pPr>
              <a:spcBef>
                <a:spcPct val="50000"/>
              </a:spcBef>
            </a:pPr>
            <a:r>
              <a:rPr lang="pl-PL" dirty="0" smtClean="0"/>
              <a:t>MONITOROWANIE PROCESÓW LOGISTYCZNYCH W E-COMMERCE</a:t>
            </a:r>
          </a:p>
          <a:p>
            <a:pPr>
              <a:spcBef>
                <a:spcPct val="50000"/>
              </a:spcBef>
            </a:pPr>
            <a:endParaRPr lang="pl-PL" altLang="pl-PL" dirty="0"/>
          </a:p>
        </p:txBody>
      </p:sp>
    </p:spTree>
    <p:extLst>
      <p:ext uri="{BB962C8B-B14F-4D97-AF65-F5344CB8AC3E}">
        <p14:creationId xmlns:p14="http://schemas.microsoft.com/office/powerpoint/2010/main" val="740623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Text Box 6"/>
          <p:cNvSpPr txBox="1">
            <a:spLocks noChangeArrowheads="1"/>
          </p:cNvSpPr>
          <p:nvPr/>
        </p:nvSpPr>
        <p:spPr bwMode="auto">
          <a:xfrm>
            <a:off x="152400" y="533400"/>
            <a:ext cx="8229600" cy="646331"/>
          </a:xfrm>
          <a:prstGeom prst="rect">
            <a:avLst/>
          </a:prstGeom>
          <a:noFill/>
          <a:ln w="9525">
            <a:noFill/>
            <a:miter lim="800000"/>
            <a:headEnd/>
            <a:tailEnd/>
          </a:ln>
        </p:spPr>
        <p:txBody>
          <a:bodyPr wrap="square">
            <a:spAutoFit/>
          </a:bodyPr>
          <a:lstStyle/>
          <a:p>
            <a:pPr>
              <a:spcBef>
                <a:spcPct val="50000"/>
              </a:spcBef>
            </a:pPr>
            <a:r>
              <a:rPr lang="pl-PL" dirty="0" smtClean="0"/>
              <a:t>ZASTOSOWANIE TECHNOLOGII INFORMATYCZNYCH W OBSŁUDZE E-COMMERCE</a:t>
            </a:r>
            <a:endParaRPr lang="pl-PL" altLang="pl-PL" dirty="0"/>
          </a:p>
        </p:txBody>
      </p:sp>
      <p:sp>
        <p:nvSpPr>
          <p:cNvPr id="9" name="Prostokąt 8"/>
          <p:cNvSpPr/>
          <p:nvPr/>
        </p:nvSpPr>
        <p:spPr>
          <a:xfrm>
            <a:off x="228600" y="1371600"/>
            <a:ext cx="8915400" cy="1477328"/>
          </a:xfrm>
          <a:prstGeom prst="rect">
            <a:avLst/>
          </a:prstGeom>
        </p:spPr>
        <p:txBody>
          <a:bodyPr wrap="square">
            <a:spAutoFit/>
          </a:bodyPr>
          <a:lstStyle/>
          <a:p>
            <a:r>
              <a:rPr lang="pl-PL" b="1" dirty="0" smtClean="0"/>
              <a:t>Platformy komunikacyjne: </a:t>
            </a:r>
          </a:p>
          <a:p>
            <a:pPr>
              <a:buFont typeface="Arial" pitchFamily="34" charset="0"/>
              <a:buChar char="•"/>
            </a:pPr>
            <a:r>
              <a:rPr lang="pl-PL" dirty="0" smtClean="0"/>
              <a:t> umożliwiają klientom zapoznanie się z ofertą sklepu, </a:t>
            </a:r>
          </a:p>
          <a:p>
            <a:pPr>
              <a:buFont typeface="Arial" pitchFamily="34" charset="0"/>
              <a:buChar char="•"/>
            </a:pPr>
            <a:r>
              <a:rPr lang="pl-PL" dirty="0" smtClean="0"/>
              <a:t> zapewniają sprawną i fachową komunikację,</a:t>
            </a:r>
          </a:p>
          <a:p>
            <a:pPr>
              <a:buFont typeface="Arial" pitchFamily="34" charset="0"/>
              <a:buChar char="•"/>
            </a:pPr>
            <a:r>
              <a:rPr lang="pl-PL" dirty="0" smtClean="0"/>
              <a:t> zapewniają natychmiastowe rozwiązywanie problemów pojawiających się w procesie zakupowym. </a:t>
            </a:r>
            <a:endParaRPr lang="pl-PL" dirty="0"/>
          </a:p>
        </p:txBody>
      </p:sp>
      <p:sp>
        <p:nvSpPr>
          <p:cNvPr id="10" name="Prostokąt 9"/>
          <p:cNvSpPr/>
          <p:nvPr/>
        </p:nvSpPr>
        <p:spPr>
          <a:xfrm>
            <a:off x="228600" y="2971800"/>
            <a:ext cx="8839200" cy="646331"/>
          </a:xfrm>
          <a:prstGeom prst="rect">
            <a:avLst/>
          </a:prstGeom>
        </p:spPr>
        <p:txBody>
          <a:bodyPr wrap="square">
            <a:spAutoFit/>
          </a:bodyPr>
          <a:lstStyle/>
          <a:p>
            <a:r>
              <a:rPr lang="pl-PL" b="1" dirty="0" smtClean="0"/>
              <a:t>Technologie wspierające procesy logistyczne</a:t>
            </a:r>
            <a:r>
              <a:rPr lang="pl-PL" dirty="0" smtClean="0"/>
              <a:t>, np. system </a:t>
            </a:r>
            <a:r>
              <a:rPr lang="pl-PL" dirty="0" err="1" smtClean="0"/>
              <a:t>komisjonowania</a:t>
            </a:r>
            <a:r>
              <a:rPr lang="pl-PL" dirty="0" smtClean="0"/>
              <a:t> głosem zwany </a:t>
            </a:r>
            <a:r>
              <a:rPr lang="pl-PL" dirty="0" err="1" smtClean="0"/>
              <a:t>pick-by-voice</a:t>
            </a:r>
            <a:r>
              <a:rPr lang="pl-PL" dirty="0" smtClean="0"/>
              <a:t>.</a:t>
            </a:r>
            <a:endParaRPr lang="pl-PL" dirty="0"/>
          </a:p>
        </p:txBody>
      </p:sp>
      <p:pic>
        <p:nvPicPr>
          <p:cNvPr id="11" name="Obraz 10"/>
          <p:cNvPicPr/>
          <p:nvPr/>
        </p:nvPicPr>
        <p:blipFill>
          <a:blip r:embed="rId3" cstate="print"/>
          <a:srcRect/>
          <a:stretch>
            <a:fillRect/>
          </a:stretch>
        </p:blipFill>
        <p:spPr bwMode="auto">
          <a:xfrm>
            <a:off x="3886200" y="4038600"/>
            <a:ext cx="4742731" cy="1706651"/>
          </a:xfrm>
          <a:prstGeom prst="rect">
            <a:avLst/>
          </a:prstGeom>
          <a:noFill/>
          <a:ln w="9525">
            <a:noFill/>
            <a:miter lim="800000"/>
            <a:headEnd/>
            <a:tailEnd/>
          </a:ln>
        </p:spPr>
      </p:pic>
      <p:sp>
        <p:nvSpPr>
          <p:cNvPr id="84993" name="Rectangle 1"/>
          <p:cNvSpPr>
            <a:spLocks noChangeArrowheads="1"/>
          </p:cNvSpPr>
          <p:nvPr/>
        </p:nvSpPr>
        <p:spPr bwMode="auto">
          <a:xfrm>
            <a:off x="3810000" y="5715000"/>
            <a:ext cx="5334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Źródło: http://www.luca.eu/pl/pick-by-voice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8627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tekmedia.pl/uploads/image/podstrony/e-biznes.jpg"/>
          <p:cNvPicPr>
            <a:picLocks noChangeAspect="1" noChangeArrowheads="1"/>
          </p:cNvPicPr>
          <p:nvPr/>
        </p:nvPicPr>
        <p:blipFill>
          <a:blip r:embed="rId3" cstate="print"/>
          <a:srcRect/>
          <a:stretch>
            <a:fillRect/>
          </a:stretch>
        </p:blipFill>
        <p:spPr bwMode="auto">
          <a:xfrm>
            <a:off x="3048000" y="1600200"/>
            <a:ext cx="6275678" cy="4455732"/>
          </a:xfrm>
          <a:prstGeom prst="rect">
            <a:avLst/>
          </a:prstGeom>
          <a:noFill/>
        </p:spPr>
      </p:pic>
      <p:sp>
        <p:nvSpPr>
          <p:cNvPr id="4100" name="Symbol zastępczy zawartości 2"/>
          <p:cNvSpPr>
            <a:spLocks noGrp="1"/>
          </p:cNvSpPr>
          <p:nvPr>
            <p:ph idx="4294967295"/>
          </p:nvPr>
        </p:nvSpPr>
        <p:spPr bwMode="auto">
          <a:xfrm>
            <a:off x="0" y="1143000"/>
            <a:ext cx="8829675" cy="990600"/>
          </a:xfrm>
          <a:prstGeom prst="rect">
            <a:avLst/>
          </a:prstGeom>
          <a:noFill/>
          <a:ln>
            <a:miter lim="800000"/>
            <a:headEnd/>
            <a:tailEnd/>
          </a:ln>
        </p:spPr>
        <p:txBody>
          <a:bodyPr anchor="ctr"/>
          <a:lstStyle/>
          <a:p>
            <a:pPr marL="173038" indent="-173038" algn="just">
              <a:buFontTx/>
              <a:buNone/>
            </a:pPr>
            <a:r>
              <a:rPr lang="pl-PL" altLang="pl-PL" sz="1800" dirty="0" smtClean="0"/>
              <a:t>	Do najczęściej wykorzystywanych narzędzi w wirtualnej przestrzeni e-logistyki należą:</a:t>
            </a:r>
          </a:p>
        </p:txBody>
      </p:sp>
      <p:sp>
        <p:nvSpPr>
          <p:cNvPr id="4102" name="Text Box 6"/>
          <p:cNvSpPr txBox="1">
            <a:spLocks noChangeArrowheads="1"/>
          </p:cNvSpPr>
          <p:nvPr/>
        </p:nvSpPr>
        <p:spPr bwMode="auto">
          <a:xfrm>
            <a:off x="152400" y="533400"/>
            <a:ext cx="7162800" cy="369888"/>
          </a:xfrm>
          <a:prstGeom prst="rect">
            <a:avLst/>
          </a:prstGeom>
          <a:noFill/>
          <a:ln w="9525">
            <a:noFill/>
            <a:miter lim="800000"/>
            <a:headEnd/>
            <a:tailEnd/>
          </a:ln>
        </p:spPr>
        <p:txBody>
          <a:bodyPr>
            <a:spAutoFit/>
          </a:bodyPr>
          <a:lstStyle/>
          <a:p>
            <a:pPr>
              <a:spcBef>
                <a:spcPct val="50000"/>
              </a:spcBef>
            </a:pPr>
            <a:r>
              <a:rPr lang="pl-PL" altLang="pl-PL" dirty="0" smtClean="0"/>
              <a:t>E-LOGISTYKA</a:t>
            </a:r>
            <a:endParaRPr lang="pl-PL" altLang="pl-PL" dirty="0"/>
          </a:p>
        </p:txBody>
      </p:sp>
      <p:sp>
        <p:nvSpPr>
          <p:cNvPr id="8" name="Symbol zastępczy zawartości 2"/>
          <p:cNvSpPr txBox="1">
            <a:spLocks/>
          </p:cNvSpPr>
          <p:nvPr/>
        </p:nvSpPr>
        <p:spPr bwMode="auto">
          <a:xfrm>
            <a:off x="0" y="1981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portal internetowy,</a:t>
            </a:r>
            <a:endParaRPr lang="pl-PL" kern="0" dirty="0">
              <a:latin typeface="+mn-lt"/>
            </a:endParaRPr>
          </a:p>
        </p:txBody>
      </p:sp>
      <p:sp>
        <p:nvSpPr>
          <p:cNvPr id="9" name="Symbol zastępczy zawartości 2"/>
          <p:cNvSpPr txBox="1">
            <a:spLocks/>
          </p:cNvSpPr>
          <p:nvPr/>
        </p:nvSpPr>
        <p:spPr bwMode="auto">
          <a:xfrm>
            <a:off x="0" y="2362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platforma elektroniczna (internetowa),</a:t>
            </a:r>
            <a:endParaRPr lang="pl-PL" kern="0" dirty="0">
              <a:latin typeface="+mn-lt"/>
            </a:endParaRPr>
          </a:p>
        </p:txBody>
      </p:sp>
      <p:sp>
        <p:nvSpPr>
          <p:cNvPr id="11" name="Symbol zastępczy zawartości 2"/>
          <p:cNvSpPr txBox="1">
            <a:spLocks/>
          </p:cNvSpPr>
          <p:nvPr/>
        </p:nvSpPr>
        <p:spPr bwMode="auto">
          <a:xfrm>
            <a:off x="0" y="2743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katalogi elektroniczne,</a:t>
            </a:r>
            <a:endParaRPr lang="pl-PL" kern="0" dirty="0">
              <a:latin typeface="+mn-lt"/>
            </a:endParaRPr>
          </a:p>
        </p:txBody>
      </p:sp>
      <p:sp>
        <p:nvSpPr>
          <p:cNvPr id="12" name="Symbol zastępczy zawartości 2"/>
          <p:cNvSpPr txBox="1">
            <a:spLocks/>
          </p:cNvSpPr>
          <p:nvPr/>
        </p:nvSpPr>
        <p:spPr bwMode="auto">
          <a:xfrm>
            <a:off x="0" y="3124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repozytoria elektroniczne,</a:t>
            </a:r>
            <a:endParaRPr lang="pl-PL" kern="0" dirty="0">
              <a:latin typeface="+mn-lt"/>
            </a:endParaRPr>
          </a:p>
        </p:txBody>
      </p:sp>
      <p:sp>
        <p:nvSpPr>
          <p:cNvPr id="13" name="Symbol zastępczy zawartości 2"/>
          <p:cNvSpPr txBox="1">
            <a:spLocks/>
          </p:cNvSpPr>
          <p:nvPr/>
        </p:nvSpPr>
        <p:spPr bwMode="auto">
          <a:xfrm>
            <a:off x="0" y="3505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hurtownie danych,</a:t>
            </a:r>
            <a:endParaRPr lang="pl-PL" kern="0" dirty="0">
              <a:latin typeface="+mn-lt"/>
            </a:endParaRPr>
          </a:p>
        </p:txBody>
      </p:sp>
      <p:sp>
        <p:nvSpPr>
          <p:cNvPr id="14" name="Symbol zastępczy zawartości 2"/>
          <p:cNvSpPr txBox="1">
            <a:spLocks/>
          </p:cNvSpPr>
          <p:nvPr/>
        </p:nvSpPr>
        <p:spPr bwMode="auto">
          <a:xfrm>
            <a:off x="0" y="3886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serwisy informacyjne,</a:t>
            </a:r>
            <a:endParaRPr lang="pl-PL" kern="0" dirty="0">
              <a:latin typeface="+mn-lt"/>
            </a:endParaRPr>
          </a:p>
        </p:txBody>
      </p:sp>
      <p:sp>
        <p:nvSpPr>
          <p:cNvPr id="15" name="Symbol zastępczy zawartości 2"/>
          <p:cNvSpPr txBox="1">
            <a:spLocks/>
          </p:cNvSpPr>
          <p:nvPr/>
        </p:nvSpPr>
        <p:spPr bwMode="auto">
          <a:xfrm>
            <a:off x="0" y="4267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systemy ofertowe i zakupowe,</a:t>
            </a:r>
            <a:endParaRPr lang="pl-PL" kern="0" dirty="0">
              <a:latin typeface="+mn-lt"/>
            </a:endParaRPr>
          </a:p>
        </p:txBody>
      </p:sp>
      <p:sp>
        <p:nvSpPr>
          <p:cNvPr id="16" name="Symbol zastępczy zawartości 2"/>
          <p:cNvSpPr txBox="1">
            <a:spLocks/>
          </p:cNvSpPr>
          <p:nvPr/>
        </p:nvSpPr>
        <p:spPr bwMode="auto">
          <a:xfrm>
            <a:off x="0" y="4648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systemy transakcyjne,</a:t>
            </a:r>
            <a:endParaRPr lang="pl-PL" kern="0" dirty="0">
              <a:latin typeface="+mn-lt"/>
            </a:endParaRPr>
          </a:p>
        </p:txBody>
      </p:sp>
      <p:sp>
        <p:nvSpPr>
          <p:cNvPr id="17" name="Symbol zastępczy zawartości 2"/>
          <p:cNvSpPr txBox="1">
            <a:spLocks/>
          </p:cNvSpPr>
          <p:nvPr/>
        </p:nvSpPr>
        <p:spPr bwMode="auto">
          <a:xfrm>
            <a:off x="0" y="5029200"/>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systemy i narzędzia komunikacyjne,</a:t>
            </a:r>
            <a:endParaRPr lang="pl-PL" kern="0" dirty="0">
              <a:latin typeface="+mn-lt"/>
            </a:endParaRPr>
          </a:p>
        </p:txBody>
      </p:sp>
      <p:sp>
        <p:nvSpPr>
          <p:cNvPr id="18" name="Symbol zastępczy zawartości 2"/>
          <p:cNvSpPr txBox="1">
            <a:spLocks/>
          </p:cNvSpPr>
          <p:nvPr/>
        </p:nvSpPr>
        <p:spPr bwMode="auto">
          <a:xfrm>
            <a:off x="0" y="5367337"/>
            <a:ext cx="9144000" cy="4238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systemy i oprogramowanie specjalistyczne: np. aplikacje do planowania łańcuchów dostaw, mapy cyfrowe, systemy bankowe </a:t>
            </a:r>
            <a:r>
              <a:rPr lang="pl-PL" kern="0" dirty="0" err="1" smtClean="0">
                <a:latin typeface="+mn-lt"/>
              </a:rPr>
              <a:t>itp</a:t>
            </a:r>
            <a:endParaRPr lang="pl-PL" kern="0" dirty="0">
              <a:latin typeface="+mn-lt"/>
            </a:endParaRPr>
          </a:p>
        </p:txBody>
      </p:sp>
    </p:spTree>
    <p:extLst>
      <p:ext uri="{BB962C8B-B14F-4D97-AF65-F5344CB8AC3E}">
        <p14:creationId xmlns:p14="http://schemas.microsoft.com/office/powerpoint/2010/main" val="213145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Symbol zastępczy zawartości 46"/>
          <p:cNvSpPr txBox="1">
            <a:spLocks/>
          </p:cNvSpPr>
          <p:nvPr/>
        </p:nvSpPr>
        <p:spPr bwMode="auto">
          <a:xfrm>
            <a:off x="152400" y="1210383"/>
            <a:ext cx="8658225" cy="1225550"/>
          </a:xfrm>
          <a:prstGeom prst="rect">
            <a:avLst/>
          </a:prstGeom>
          <a:noFill/>
          <a:ln w="9525">
            <a:noFill/>
            <a:miter lim="800000"/>
            <a:headEnd/>
            <a:tailEnd/>
          </a:ln>
        </p:spPr>
        <p:txBody>
          <a:bodyPr/>
          <a:lstStyle/>
          <a:p>
            <a:pPr marL="365125" indent="-255588" algn="just">
              <a:spcBef>
                <a:spcPts val="400"/>
              </a:spcBef>
              <a:buClr>
                <a:schemeClr val="accent1"/>
              </a:buClr>
              <a:buSzPct val="68000"/>
              <a:defRPr/>
            </a:pPr>
            <a:r>
              <a:rPr lang="pl-PL"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Pod poniższymi linkami można znaleźć inne prezentacje, opracowane przez Wyższą Szkołę Logistyki, o podobnej tematyce:</a:t>
            </a: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b="1" dirty="0" smtClean="0">
                <a:solidFill>
                  <a:srgbClr val="333333"/>
                </a:solidFill>
                <a:latin typeface="arial" panose="020B0604020202020204" pitchFamily="34" charset="0"/>
              </a:rPr>
              <a:t>	</a:t>
            </a:r>
            <a:r>
              <a:rPr lang="pl-PL" b="1" dirty="0" smtClean="0">
                <a:solidFill>
                  <a:srgbClr val="333333"/>
                </a:solidFill>
                <a:latin typeface="arial" panose="020B0604020202020204" pitchFamily="34" charset="0"/>
              </a:rPr>
              <a:t>Rola operatorów logistycznych w łańcuchu dostaw</a:t>
            </a: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dirty="0">
                <a:latin typeface="Arial" panose="020B0604020202020204" pitchFamily="34" charset="0"/>
                <a:cs typeface="Arial" panose="020B0604020202020204" pitchFamily="34" charset="0"/>
              </a:rPr>
              <a:t>	</a:t>
            </a:r>
          </a:p>
        </p:txBody>
      </p:sp>
      <p:sp>
        <p:nvSpPr>
          <p:cNvPr id="1638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TEMATY POKREWNE</a:t>
            </a:r>
            <a:endParaRPr lang="pl-PL" altLang="pl-PL" dirty="0"/>
          </a:p>
        </p:txBody>
      </p:sp>
    </p:spTree>
    <p:extLst>
      <p:ext uri="{BB962C8B-B14F-4D97-AF65-F5344CB8AC3E}">
        <p14:creationId xmlns:p14="http://schemas.microsoft.com/office/powerpoint/2010/main" val="428636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18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180013" y="3808413"/>
            <a:ext cx="3868454" cy="1132755"/>
          </a:xfrm>
        </p:spPr>
        <p:txBody>
          <a:bodyPr>
            <a:normAutofit/>
          </a:bodyPr>
          <a:lstStyle/>
          <a:p>
            <a:pPr>
              <a:spcBef>
                <a:spcPct val="50000"/>
              </a:spcBef>
            </a:pPr>
            <a:r>
              <a:rPr lang="pl-PL" dirty="0" smtClean="0"/>
              <a:t>Logistyka w e-commerce</a:t>
            </a:r>
            <a:endParaRPr lang="pl-PL" altLang="pl-PL" dirty="0"/>
          </a:p>
        </p:txBody>
      </p:sp>
      <p:sp>
        <p:nvSpPr>
          <p:cNvPr id="3" name="Podtytuł 2"/>
          <p:cNvSpPr>
            <a:spLocks noGrp="1"/>
          </p:cNvSpPr>
          <p:nvPr>
            <p:ph type="subTitle" idx="1"/>
          </p:nvPr>
        </p:nvSpPr>
        <p:spPr>
          <a:xfrm>
            <a:off x="5180013" y="5085184"/>
            <a:ext cx="3733800" cy="550863"/>
          </a:xfrm>
        </p:spPr>
        <p:txBody>
          <a:bodyPr rtlCol="0"/>
          <a:lstStyle/>
          <a:p>
            <a:pPr fontAlgn="auto">
              <a:spcAft>
                <a:spcPts val="0"/>
              </a:spcAft>
              <a:defRPr/>
            </a:pPr>
            <a:r>
              <a:rPr lang="pl-PL" dirty="0" smtClean="0"/>
              <a:t>Autor: Adam Koliński</a:t>
            </a:r>
            <a:endParaRPr lang="pl-PL" dirty="0"/>
          </a:p>
        </p:txBody>
      </p:sp>
    </p:spTree>
    <p:extLst>
      <p:ext uri="{BB962C8B-B14F-4D97-AF65-F5344CB8AC3E}">
        <p14:creationId xmlns:p14="http://schemas.microsoft.com/office/powerpoint/2010/main" val="130281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stokąt 8"/>
          <p:cNvSpPr>
            <a:spLocks noChangeArrowheads="1"/>
          </p:cNvSpPr>
          <p:nvPr/>
        </p:nvSpPr>
        <p:spPr bwMode="auto">
          <a:xfrm>
            <a:off x="611188" y="5524500"/>
            <a:ext cx="7993062" cy="400110"/>
          </a:xfrm>
          <a:prstGeom prst="rect">
            <a:avLst/>
          </a:prstGeom>
          <a:noFill/>
          <a:ln w="9525">
            <a:noFill/>
            <a:miter lim="800000"/>
            <a:headEnd/>
            <a:tailEnd/>
          </a:ln>
        </p:spPr>
        <p:txBody>
          <a:bodyPr>
            <a:spAutoFit/>
          </a:bodyPr>
          <a:lstStyle/>
          <a:p>
            <a:pPr algn="just"/>
            <a:r>
              <a:rPr lang="pl-PL" altLang="pl-PL" sz="1000" dirty="0"/>
              <a:t>Materiał </a:t>
            </a:r>
            <a:r>
              <a:rPr lang="pl-PL" altLang="pl-PL" sz="1000" dirty="0" smtClean="0"/>
              <a:t>opracowany </a:t>
            </a:r>
            <a:r>
              <a:rPr lang="pl-PL" altLang="pl-PL" sz="1000" dirty="0"/>
              <a:t>na podstawie: </a:t>
            </a:r>
            <a:r>
              <a:rPr lang="pl-PL" altLang="pl-PL" sz="1000" dirty="0" smtClean="0"/>
              <a:t>Śliwczyński B., e-Logistyka, w: </a:t>
            </a:r>
            <a:r>
              <a:rPr lang="pl-PL" altLang="pl-PL" sz="1000" dirty="0" err="1" smtClean="0"/>
              <a:t>Kisperska-Moroń</a:t>
            </a:r>
            <a:r>
              <a:rPr lang="pl-PL" altLang="pl-PL" sz="1000" dirty="0" smtClean="0"/>
              <a:t> D., Krzyżaniak S. (red), Logistyka, Instytut Logistyki i Magazynowania, Poznań 2009, s. 421-433</a:t>
            </a:r>
            <a:endParaRPr lang="pl-PL" altLang="pl-PL" sz="1000" dirty="0"/>
          </a:p>
        </p:txBody>
      </p:sp>
      <p:cxnSp>
        <p:nvCxnSpPr>
          <p:cNvPr id="10" name="Łącznik prosty 9"/>
          <p:cNvCxnSpPr/>
          <p:nvPr/>
        </p:nvCxnSpPr>
        <p:spPr>
          <a:xfrm>
            <a:off x="684213" y="5486400"/>
            <a:ext cx="1428750" cy="0"/>
          </a:xfrm>
          <a:prstGeom prst="line">
            <a:avLst/>
          </a:prstGeom>
        </p:spPr>
        <p:style>
          <a:lnRef idx="1">
            <a:schemeClr val="accent1"/>
          </a:lnRef>
          <a:fillRef idx="0">
            <a:schemeClr val="accent1"/>
          </a:fillRef>
          <a:effectRef idx="0">
            <a:schemeClr val="accent1"/>
          </a:effectRef>
          <a:fontRef idx="minor">
            <a:schemeClr val="tx1"/>
          </a:fontRef>
        </p:style>
      </p:cxnSp>
      <p:sp>
        <p:nvSpPr>
          <p:cNvPr id="4100" name="Symbol zastępczy zawartości 2"/>
          <p:cNvSpPr>
            <a:spLocks noGrp="1"/>
          </p:cNvSpPr>
          <p:nvPr>
            <p:ph idx="4294967295"/>
          </p:nvPr>
        </p:nvSpPr>
        <p:spPr bwMode="auto">
          <a:xfrm>
            <a:off x="0" y="1143000"/>
            <a:ext cx="8829675" cy="1828800"/>
          </a:xfrm>
          <a:prstGeom prst="rect">
            <a:avLst/>
          </a:prstGeom>
          <a:noFill/>
          <a:ln>
            <a:miter lim="800000"/>
            <a:headEnd/>
            <a:tailEnd/>
          </a:ln>
        </p:spPr>
        <p:txBody>
          <a:bodyPr anchor="ctr"/>
          <a:lstStyle/>
          <a:p>
            <a:pPr marL="173038" indent="-173038" algn="just">
              <a:buFontTx/>
              <a:buNone/>
            </a:pPr>
            <a:r>
              <a:rPr lang="pl-PL" altLang="pl-PL" sz="1800" dirty="0" smtClean="0"/>
              <a:t>	Wzrost udziału handlu elektronicznego (e-handel/e-commerce) w handlu ogółem w Polsce i na świecie wywołał potrzebę dostępu </a:t>
            </a:r>
            <a:r>
              <a:rPr lang="pl-PL" altLang="pl-PL" sz="1800" dirty="0" err="1" smtClean="0"/>
              <a:t>online</a:t>
            </a:r>
            <a:r>
              <a:rPr lang="pl-PL" altLang="pl-PL" sz="1800" dirty="0" smtClean="0"/>
              <a:t> do usług logistycznych wśród dostawców i odbiorców na rynku. </a:t>
            </a:r>
          </a:p>
          <a:p>
            <a:pPr marL="173038" indent="-173038" algn="just">
              <a:buFontTx/>
              <a:buNone/>
            </a:pPr>
            <a:endParaRPr lang="pl-PL" altLang="pl-PL" sz="1800" dirty="0" smtClean="0"/>
          </a:p>
          <a:p>
            <a:pPr marL="173038" indent="-173038" algn="just">
              <a:buFontTx/>
              <a:buNone/>
            </a:pPr>
            <a:r>
              <a:rPr lang="pl-PL" altLang="pl-PL" sz="1800" dirty="0" smtClean="0"/>
              <a:t>	Wykorzystanie narzędzi elektronicznej wymiany danych przyczyniła się do rozwoju koncepcji zintegrowanego łańcucha dostaw. </a:t>
            </a:r>
          </a:p>
        </p:txBody>
      </p:sp>
      <p:sp>
        <p:nvSpPr>
          <p:cNvPr id="4102" name="Text Box 6"/>
          <p:cNvSpPr txBox="1">
            <a:spLocks noChangeArrowheads="1"/>
          </p:cNvSpPr>
          <p:nvPr/>
        </p:nvSpPr>
        <p:spPr bwMode="auto">
          <a:xfrm>
            <a:off x="152400" y="533400"/>
            <a:ext cx="7162800" cy="369888"/>
          </a:xfrm>
          <a:prstGeom prst="rect">
            <a:avLst/>
          </a:prstGeom>
          <a:noFill/>
          <a:ln w="9525">
            <a:noFill/>
            <a:miter lim="800000"/>
            <a:headEnd/>
            <a:tailEnd/>
          </a:ln>
        </p:spPr>
        <p:txBody>
          <a:bodyPr>
            <a:spAutoFit/>
          </a:bodyPr>
          <a:lstStyle/>
          <a:p>
            <a:pPr>
              <a:spcBef>
                <a:spcPct val="50000"/>
              </a:spcBef>
            </a:pPr>
            <a:r>
              <a:rPr lang="pl-PL" altLang="pl-PL" dirty="0" smtClean="0"/>
              <a:t>E-LOGISTYKA</a:t>
            </a:r>
            <a:endParaRPr lang="pl-PL" altLang="pl-PL" dirty="0"/>
          </a:p>
        </p:txBody>
      </p:sp>
      <p:pic>
        <p:nvPicPr>
          <p:cNvPr id="4107" name="Picture 11" descr="http://www.telconet.pl/sites/default/files/styles/large/public/art_11_obraz.jpg?itok=kz1ZX64U"/>
          <p:cNvPicPr>
            <a:picLocks noChangeAspect="1" noChangeArrowheads="1"/>
          </p:cNvPicPr>
          <p:nvPr/>
        </p:nvPicPr>
        <p:blipFill>
          <a:blip r:embed="rId3" cstate="print"/>
          <a:srcRect/>
          <a:stretch>
            <a:fillRect/>
          </a:stretch>
        </p:blipFill>
        <p:spPr bwMode="auto">
          <a:xfrm>
            <a:off x="5105400" y="2667000"/>
            <a:ext cx="3733800" cy="2839245"/>
          </a:xfrm>
          <a:prstGeom prst="rect">
            <a:avLst/>
          </a:prstGeom>
          <a:noFill/>
        </p:spPr>
      </p:pic>
    </p:spTree>
    <p:extLst>
      <p:ext uri="{BB962C8B-B14F-4D97-AF65-F5344CB8AC3E}">
        <p14:creationId xmlns:p14="http://schemas.microsoft.com/office/powerpoint/2010/main" val="520087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stokąt 8"/>
          <p:cNvSpPr>
            <a:spLocks noChangeArrowheads="1"/>
          </p:cNvSpPr>
          <p:nvPr/>
        </p:nvSpPr>
        <p:spPr bwMode="auto">
          <a:xfrm>
            <a:off x="611188" y="5773579"/>
            <a:ext cx="7993062" cy="246221"/>
          </a:xfrm>
          <a:prstGeom prst="rect">
            <a:avLst/>
          </a:prstGeom>
          <a:noFill/>
          <a:ln w="9525">
            <a:noFill/>
            <a:miter lim="800000"/>
            <a:headEnd/>
            <a:tailEnd/>
          </a:ln>
        </p:spPr>
        <p:txBody>
          <a:bodyPr>
            <a:spAutoFit/>
          </a:bodyPr>
          <a:lstStyle/>
          <a:p>
            <a:pPr algn="just"/>
            <a:r>
              <a:rPr lang="pl-PL" altLang="pl-PL" sz="1000" dirty="0" smtClean="0"/>
              <a:t>Śliwczyński B., Planowanie logistyczne, Instytut Logistyki i Magazynowania, Poznań 2008, s. 76-77</a:t>
            </a:r>
            <a:endParaRPr lang="pl-PL" altLang="pl-PL" sz="1000" dirty="0"/>
          </a:p>
        </p:txBody>
      </p:sp>
      <p:cxnSp>
        <p:nvCxnSpPr>
          <p:cNvPr id="10" name="Łącznik prosty 9"/>
          <p:cNvCxnSpPr/>
          <p:nvPr/>
        </p:nvCxnSpPr>
        <p:spPr>
          <a:xfrm>
            <a:off x="684213" y="5735479"/>
            <a:ext cx="1428750" cy="0"/>
          </a:xfrm>
          <a:prstGeom prst="line">
            <a:avLst/>
          </a:prstGeom>
        </p:spPr>
        <p:style>
          <a:lnRef idx="1">
            <a:schemeClr val="accent1"/>
          </a:lnRef>
          <a:fillRef idx="0">
            <a:schemeClr val="accent1"/>
          </a:fillRef>
          <a:effectRef idx="0">
            <a:schemeClr val="accent1"/>
          </a:effectRef>
          <a:fontRef idx="minor">
            <a:schemeClr val="tx1"/>
          </a:fontRef>
        </p:style>
      </p:cxnSp>
      <p:sp>
        <p:nvSpPr>
          <p:cNvPr id="4100" name="Symbol zastępczy zawartości 2"/>
          <p:cNvSpPr>
            <a:spLocks noGrp="1"/>
          </p:cNvSpPr>
          <p:nvPr>
            <p:ph idx="4294967295"/>
          </p:nvPr>
        </p:nvSpPr>
        <p:spPr bwMode="auto">
          <a:xfrm>
            <a:off x="0" y="1143000"/>
            <a:ext cx="8829675" cy="1905000"/>
          </a:xfrm>
          <a:prstGeom prst="rect">
            <a:avLst/>
          </a:prstGeom>
          <a:noFill/>
          <a:ln>
            <a:miter lim="800000"/>
            <a:headEnd/>
            <a:tailEnd/>
          </a:ln>
        </p:spPr>
        <p:txBody>
          <a:bodyPr anchor="ctr"/>
          <a:lstStyle/>
          <a:p>
            <a:pPr marL="173038" indent="-173038" algn="just">
              <a:buFontTx/>
              <a:buNone/>
            </a:pPr>
            <a:r>
              <a:rPr lang="pl-PL" altLang="pl-PL" sz="1800" dirty="0" smtClean="0"/>
              <a:t>	</a:t>
            </a:r>
            <a:r>
              <a:rPr lang="pl-PL" altLang="pl-PL" sz="1800" b="1" dirty="0" smtClean="0"/>
              <a:t>Zintegrowany łańcuch dostaw </a:t>
            </a:r>
            <a:r>
              <a:rPr lang="pl-PL" altLang="pl-PL" sz="1800" dirty="0" smtClean="0"/>
              <a:t>należy rozumieć jako koncepcję skoordynowanej i wspólnie planowanej współpracy biznesowej partnerów w łańcuchu dostaw. Integracja dotyczy nie tylko przepływu rzeczowego i finansowego, ale przede wszystkim </a:t>
            </a:r>
            <a:r>
              <a:rPr lang="pl-PL" altLang="pl-PL" sz="1800" b="1" dirty="0" smtClean="0"/>
              <a:t>informacyjnego</a:t>
            </a:r>
            <a:r>
              <a:rPr lang="pl-PL" altLang="pl-PL" sz="1800" dirty="0" smtClean="0"/>
              <a:t>. </a:t>
            </a:r>
            <a:r>
              <a:rPr lang="pl-PL" altLang="pl-PL" sz="1800" b="1" dirty="0" smtClean="0"/>
              <a:t>Integracja informacyjna </a:t>
            </a:r>
            <a:r>
              <a:rPr lang="pl-PL" altLang="pl-PL" sz="1800" dirty="0" smtClean="0"/>
              <a:t>w łańcuchu dostaw umożliwia zapewnienie wymaganej satysfakcji wspólnego </a:t>
            </a:r>
            <a:r>
              <a:rPr lang="pl-PL" altLang="pl-PL" sz="1800" dirty="0" err="1" smtClean="0"/>
              <a:t>klienta</a:t>
            </a:r>
            <a:r>
              <a:rPr lang="pl-PL" altLang="pl-PL" sz="1800" dirty="0" smtClean="0"/>
              <a:t> docelowego, co wpływa pozytywnie na efektywność procesów w każdym ze współpracujących przedsiębiorstw.</a:t>
            </a:r>
          </a:p>
        </p:txBody>
      </p:sp>
      <p:sp>
        <p:nvSpPr>
          <p:cNvPr id="4102" name="Text Box 6"/>
          <p:cNvSpPr txBox="1">
            <a:spLocks noChangeArrowheads="1"/>
          </p:cNvSpPr>
          <p:nvPr/>
        </p:nvSpPr>
        <p:spPr bwMode="auto">
          <a:xfrm>
            <a:off x="152400" y="533400"/>
            <a:ext cx="7162800" cy="369888"/>
          </a:xfrm>
          <a:prstGeom prst="rect">
            <a:avLst/>
          </a:prstGeom>
          <a:noFill/>
          <a:ln w="9525">
            <a:noFill/>
            <a:miter lim="800000"/>
            <a:headEnd/>
            <a:tailEnd/>
          </a:ln>
        </p:spPr>
        <p:txBody>
          <a:bodyPr>
            <a:spAutoFit/>
          </a:bodyPr>
          <a:lstStyle/>
          <a:p>
            <a:pPr>
              <a:spcBef>
                <a:spcPct val="50000"/>
              </a:spcBef>
            </a:pPr>
            <a:r>
              <a:rPr lang="pl-PL" altLang="pl-PL" dirty="0" smtClean="0"/>
              <a:t>E-LOGISTYKA</a:t>
            </a:r>
            <a:endParaRPr lang="pl-PL" altLang="pl-PL" dirty="0"/>
          </a:p>
        </p:txBody>
      </p:sp>
      <p:sp>
        <p:nvSpPr>
          <p:cNvPr id="8" name="Symbol zastępczy zawartości 2"/>
          <p:cNvSpPr>
            <a:spLocks noGrp="1"/>
          </p:cNvSpPr>
          <p:nvPr>
            <p:ph idx="4294967295"/>
          </p:nvPr>
        </p:nvSpPr>
        <p:spPr bwMode="auto">
          <a:xfrm>
            <a:off x="0" y="3124200"/>
            <a:ext cx="8829675" cy="457200"/>
          </a:xfrm>
          <a:prstGeom prst="rect">
            <a:avLst/>
          </a:prstGeom>
          <a:noFill/>
          <a:ln>
            <a:miter lim="800000"/>
            <a:headEnd/>
            <a:tailEnd/>
          </a:ln>
        </p:spPr>
        <p:txBody>
          <a:bodyPr anchor="ctr"/>
          <a:lstStyle/>
          <a:p>
            <a:pPr marL="173038" indent="-173038" algn="just">
              <a:buFontTx/>
              <a:buNone/>
            </a:pPr>
            <a:r>
              <a:rPr lang="pl-PL" altLang="pl-PL" sz="1800" dirty="0" smtClean="0"/>
              <a:t>	Proces integracji w łańcuchu dostaw obejmuje:</a:t>
            </a:r>
          </a:p>
        </p:txBody>
      </p:sp>
      <p:sp>
        <p:nvSpPr>
          <p:cNvPr id="9" name="Symbol zastępczy zawartości 2"/>
          <p:cNvSpPr txBox="1">
            <a:spLocks/>
          </p:cNvSpPr>
          <p:nvPr/>
        </p:nvSpPr>
        <p:spPr bwMode="auto">
          <a:xfrm>
            <a:off x="0" y="3538537"/>
            <a:ext cx="9144000" cy="7286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integrację planowania i koordynację działań na poziomie strategicznym, taktycznym i operacyjnym,</a:t>
            </a:r>
            <a:endParaRPr lang="pl-PL" kern="0" dirty="0">
              <a:latin typeface="+mn-lt"/>
            </a:endParaRPr>
          </a:p>
        </p:txBody>
      </p:sp>
      <p:sp>
        <p:nvSpPr>
          <p:cNvPr id="11" name="Symbol zastępczy zawartości 2"/>
          <p:cNvSpPr txBox="1">
            <a:spLocks/>
          </p:cNvSpPr>
          <p:nvPr/>
        </p:nvSpPr>
        <p:spPr bwMode="auto">
          <a:xfrm>
            <a:off x="0" y="4114800"/>
            <a:ext cx="9144000" cy="7286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integrację działań i powiązanie planów funkcjonalnych produkcji, sprzedaży, logistyki, finansów, marketingu itp.,</a:t>
            </a:r>
            <a:endParaRPr lang="pl-PL" kern="0" dirty="0">
              <a:latin typeface="+mn-lt"/>
            </a:endParaRPr>
          </a:p>
        </p:txBody>
      </p:sp>
      <p:sp>
        <p:nvSpPr>
          <p:cNvPr id="12" name="Symbol zastępczy zawartości 2"/>
          <p:cNvSpPr txBox="1">
            <a:spLocks/>
          </p:cNvSpPr>
          <p:nvPr/>
        </p:nvSpPr>
        <p:spPr bwMode="auto">
          <a:xfrm>
            <a:off x="0" y="4681537"/>
            <a:ext cx="9144000" cy="728663"/>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integrację działań w łańcuchu dostaw – od zaopatrzenia, poprzez procesy produkcyjne, aż po realizację dystrybucji na docelowy rynek,</a:t>
            </a:r>
            <a:endParaRPr lang="pl-PL" kern="0" dirty="0">
              <a:latin typeface="+mn-lt"/>
            </a:endParaRPr>
          </a:p>
        </p:txBody>
      </p:sp>
      <p:sp>
        <p:nvSpPr>
          <p:cNvPr id="13" name="Symbol zastępczy zawartości 2"/>
          <p:cNvSpPr txBox="1">
            <a:spLocks/>
          </p:cNvSpPr>
          <p:nvPr/>
        </p:nvSpPr>
        <p:spPr bwMode="auto">
          <a:xfrm>
            <a:off x="0" y="5257801"/>
            <a:ext cx="9144000" cy="3810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kern="0" dirty="0" smtClean="0">
                <a:latin typeface="+mn-lt"/>
              </a:rPr>
              <a:t>integrację planowania z wynikami kontroli planów.</a:t>
            </a:r>
            <a:endParaRPr lang="pl-PL" kern="0" dirty="0">
              <a:latin typeface="+mn-lt"/>
            </a:endParaRPr>
          </a:p>
        </p:txBody>
      </p:sp>
    </p:spTree>
    <p:extLst>
      <p:ext uri="{BB962C8B-B14F-4D97-AF65-F5344CB8AC3E}">
        <p14:creationId xmlns:p14="http://schemas.microsoft.com/office/powerpoint/2010/main" val="4879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0" y="1143000"/>
            <a:ext cx="8829675" cy="1828800"/>
          </a:xfrm>
          <a:prstGeom prst="rect">
            <a:avLst/>
          </a:prstGeom>
          <a:noFill/>
          <a:ln>
            <a:miter lim="800000"/>
            <a:headEnd/>
            <a:tailEnd/>
          </a:ln>
        </p:spPr>
        <p:txBody>
          <a:bodyPr anchor="ctr"/>
          <a:lstStyle/>
          <a:p>
            <a:pPr marL="173038" indent="-173038" algn="just">
              <a:buFontTx/>
              <a:buNone/>
            </a:pPr>
            <a:r>
              <a:rPr lang="pl-PL" altLang="pl-PL" sz="1800" dirty="0" smtClean="0"/>
              <a:t>	</a:t>
            </a:r>
            <a:r>
              <a:rPr lang="pl-PL" altLang="pl-PL" sz="1800" b="1" dirty="0" smtClean="0">
                <a:effectLst>
                  <a:outerShdw blurRad="38100" dist="38100" dir="2700000" algn="tl">
                    <a:srgbClr val="000000">
                      <a:alpha val="43137"/>
                    </a:srgbClr>
                  </a:outerShdw>
                </a:effectLst>
              </a:rPr>
              <a:t>E-Logistyka</a:t>
            </a:r>
            <a:r>
              <a:rPr lang="pl-PL" altLang="pl-PL" sz="1800" dirty="0" smtClean="0"/>
              <a:t> polega na wykorzystaniu systemów i narzędzi teleinformatycznych oraz sieci Internet jako głównego medium komunikacyjnego do obsługi procesów logistycznych.</a:t>
            </a:r>
          </a:p>
        </p:txBody>
      </p:sp>
      <p:sp>
        <p:nvSpPr>
          <p:cNvPr id="4102" name="Text Box 6"/>
          <p:cNvSpPr txBox="1">
            <a:spLocks noChangeArrowheads="1"/>
          </p:cNvSpPr>
          <p:nvPr/>
        </p:nvSpPr>
        <p:spPr bwMode="auto">
          <a:xfrm>
            <a:off x="152400" y="533400"/>
            <a:ext cx="7162800" cy="369888"/>
          </a:xfrm>
          <a:prstGeom prst="rect">
            <a:avLst/>
          </a:prstGeom>
          <a:noFill/>
          <a:ln w="9525">
            <a:noFill/>
            <a:miter lim="800000"/>
            <a:headEnd/>
            <a:tailEnd/>
          </a:ln>
        </p:spPr>
        <p:txBody>
          <a:bodyPr>
            <a:spAutoFit/>
          </a:bodyPr>
          <a:lstStyle/>
          <a:p>
            <a:pPr>
              <a:spcBef>
                <a:spcPct val="50000"/>
              </a:spcBef>
            </a:pPr>
            <a:r>
              <a:rPr lang="pl-PL" altLang="pl-PL" dirty="0" smtClean="0"/>
              <a:t>E-LOGISTYKA</a:t>
            </a:r>
            <a:endParaRPr lang="pl-PL" altLang="pl-PL" dirty="0"/>
          </a:p>
        </p:txBody>
      </p:sp>
      <p:pic>
        <p:nvPicPr>
          <p:cNvPr id="4107" name="Picture 11" descr="http://www.telconet.pl/sites/default/files/styles/large/public/art_11_obraz.jpg?itok=kz1ZX64U"/>
          <p:cNvPicPr>
            <a:picLocks noChangeAspect="1" noChangeArrowheads="1"/>
          </p:cNvPicPr>
          <p:nvPr/>
        </p:nvPicPr>
        <p:blipFill>
          <a:blip r:embed="rId3" cstate="print"/>
          <a:srcRect/>
          <a:stretch>
            <a:fillRect/>
          </a:stretch>
        </p:blipFill>
        <p:spPr bwMode="auto">
          <a:xfrm>
            <a:off x="5105400" y="2667000"/>
            <a:ext cx="3733800" cy="2839245"/>
          </a:xfrm>
          <a:prstGeom prst="rect">
            <a:avLst/>
          </a:prstGeom>
          <a:noFill/>
        </p:spPr>
      </p:pic>
    </p:spTree>
    <p:extLst>
      <p:ext uri="{BB962C8B-B14F-4D97-AF65-F5344CB8AC3E}">
        <p14:creationId xmlns:p14="http://schemas.microsoft.com/office/powerpoint/2010/main" val="81056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0" y="762000"/>
            <a:ext cx="8829675" cy="4876800"/>
          </a:xfrm>
          <a:prstGeom prst="rect">
            <a:avLst/>
          </a:prstGeom>
          <a:noFill/>
          <a:ln>
            <a:miter lim="800000"/>
            <a:headEnd/>
            <a:tailEnd/>
          </a:ln>
        </p:spPr>
        <p:txBody>
          <a:bodyPr anchor="ctr"/>
          <a:lstStyle/>
          <a:p>
            <a:pPr algn="just">
              <a:buNone/>
            </a:pPr>
            <a:r>
              <a:rPr lang="pl-PL" sz="1800" dirty="0"/>
              <a:t>	</a:t>
            </a:r>
            <a:r>
              <a:rPr lang="pl-PL" sz="1800" b="1" dirty="0" smtClean="0"/>
              <a:t>Wg Światowej Organizacji Handlu </a:t>
            </a:r>
            <a:r>
              <a:rPr lang="pl-PL" sz="1800" dirty="0" smtClean="0"/>
              <a:t>- przez e-commerce należy rozumieć produkcję, reklamę, sprzedaż i dystrybucję produktów poprzez sieci teleinformatyczne. </a:t>
            </a:r>
          </a:p>
          <a:p>
            <a:pPr algn="just">
              <a:buNone/>
            </a:pPr>
            <a:endParaRPr lang="pl-PL" sz="1800" dirty="0" smtClean="0"/>
          </a:p>
          <a:p>
            <a:pPr algn="just">
              <a:buNone/>
            </a:pPr>
            <a:r>
              <a:rPr lang="pl-PL" sz="1800" dirty="0" smtClean="0"/>
              <a:t>	</a:t>
            </a:r>
            <a:r>
              <a:rPr lang="pl-PL" sz="1800" b="1" dirty="0" smtClean="0"/>
              <a:t>Wg Głównego Urzędu Statystycznego - </a:t>
            </a:r>
            <a:r>
              <a:rPr lang="pl-PL" sz="1800" dirty="0" smtClean="0"/>
              <a:t>e-commerce to ogół transakcji przeprowadzanych przez sieci, oparte na protokole IP i przez inne sieci komputerowe. Towary i usługi zamawiane są przez te sieci, ale płatność i ostateczna dostawa zamówionego towaru lub usługi może być dokonana w sieci lub poza siecią. Transakcje mogą być dokonywane pomiędzy przedsiębiorstwami, z osobami indywidualnymi, instytucjami rządowymi lub innymi organizacjami prywatnymi i publicznymi. </a:t>
            </a:r>
          </a:p>
          <a:p>
            <a:pPr algn="just">
              <a:buNone/>
            </a:pPr>
            <a:r>
              <a:rPr lang="pl-PL" sz="1800" dirty="0" smtClean="0"/>
              <a:t>	Zamówienia otrzymane przez telefon, telefaks lub e-mail nie są elementem e-handlu.</a:t>
            </a:r>
          </a:p>
          <a:p>
            <a:pPr algn="just">
              <a:buNone/>
            </a:pPr>
            <a:endParaRPr lang="pl-PL" altLang="pl-PL" sz="1800" dirty="0" smtClean="0"/>
          </a:p>
        </p:txBody>
      </p:sp>
      <p:sp>
        <p:nvSpPr>
          <p:cNvPr id="4102" name="Text Box 6"/>
          <p:cNvSpPr txBox="1">
            <a:spLocks noChangeArrowheads="1"/>
          </p:cNvSpPr>
          <p:nvPr/>
        </p:nvSpPr>
        <p:spPr bwMode="auto">
          <a:xfrm>
            <a:off x="152400" y="533400"/>
            <a:ext cx="7162800" cy="369888"/>
          </a:xfrm>
          <a:prstGeom prst="rect">
            <a:avLst/>
          </a:prstGeom>
          <a:noFill/>
          <a:ln w="9525">
            <a:noFill/>
            <a:miter lim="800000"/>
            <a:headEnd/>
            <a:tailEnd/>
          </a:ln>
        </p:spPr>
        <p:txBody>
          <a:bodyPr>
            <a:spAutoFit/>
          </a:bodyPr>
          <a:lstStyle/>
          <a:p>
            <a:pPr>
              <a:spcBef>
                <a:spcPct val="50000"/>
              </a:spcBef>
            </a:pPr>
            <a:r>
              <a:rPr lang="pl-PL" altLang="pl-PL" dirty="0" smtClean="0"/>
              <a:t>DEFINICJA</a:t>
            </a: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7014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500"/>
                                        <p:tgtEl>
                                          <p:spTgt spid="4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Effect transition="in" filter="fade">
                                      <p:cBhvr>
                                        <p:cTn id="17"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52400" y="1154668"/>
            <a:ext cx="8991600" cy="369332"/>
          </a:xfrm>
          <a:prstGeom prst="rect">
            <a:avLst/>
          </a:prstGeom>
          <a:noFill/>
          <a:ln w="9525">
            <a:noFill/>
            <a:miter lim="800000"/>
            <a:headEnd/>
            <a:tailEnd/>
          </a:ln>
        </p:spPr>
        <p:txBody>
          <a:bodyPr wrap="square">
            <a:spAutoFit/>
          </a:bodyPr>
          <a:lstStyle/>
          <a:p>
            <a:r>
              <a:rPr lang="pl-PL" dirty="0" smtClean="0"/>
              <a:t>WARTOŚĆ I PROGNOZA ROZWOJU E-HANDLU W POLSCE W LATACH 2010-2014</a:t>
            </a: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7416" name="Picture 8"/>
          <p:cNvPicPr>
            <a:picLocks noChangeAspect="1" noChangeArrowheads="1"/>
          </p:cNvPicPr>
          <p:nvPr/>
        </p:nvPicPr>
        <p:blipFill>
          <a:blip r:embed="rId3" cstate="print"/>
          <a:srcRect/>
          <a:stretch>
            <a:fillRect/>
          </a:stretch>
        </p:blipFill>
        <p:spPr bwMode="auto">
          <a:xfrm>
            <a:off x="1143000" y="1560446"/>
            <a:ext cx="6834188" cy="4383154"/>
          </a:xfrm>
          <a:prstGeom prst="rect">
            <a:avLst/>
          </a:prstGeom>
          <a:noFill/>
          <a:ln w="9525">
            <a:noFill/>
            <a:miter lim="800000"/>
            <a:headEnd/>
            <a:tailEnd/>
          </a:ln>
        </p:spPr>
      </p:pic>
      <p:sp>
        <p:nvSpPr>
          <p:cNvPr id="8" name="Text Box 6"/>
          <p:cNvSpPr txBox="1">
            <a:spLocks noChangeArrowheads="1"/>
          </p:cNvSpPr>
          <p:nvPr/>
        </p:nvSpPr>
        <p:spPr bwMode="auto">
          <a:xfrm>
            <a:off x="152400" y="533400"/>
            <a:ext cx="7162800" cy="369332"/>
          </a:xfrm>
          <a:prstGeom prst="rect">
            <a:avLst/>
          </a:prstGeom>
          <a:noFill/>
          <a:ln w="9525">
            <a:noFill/>
            <a:miter lim="800000"/>
            <a:headEnd/>
            <a:tailEnd/>
          </a:ln>
        </p:spPr>
        <p:txBody>
          <a:bodyPr>
            <a:spAutoFit/>
          </a:bodyPr>
          <a:lstStyle/>
          <a:p>
            <a:r>
              <a:rPr lang="pl-PL" altLang="pl-PL" dirty="0" smtClean="0"/>
              <a:t>E-COMMERCE W POLSCE</a:t>
            </a:r>
            <a:endParaRPr lang="pl-PL" altLang="pl-PL" dirty="0"/>
          </a:p>
        </p:txBody>
      </p:sp>
    </p:spTree>
    <p:extLst>
      <p:ext uri="{BB962C8B-B14F-4D97-AF65-F5344CB8AC3E}">
        <p14:creationId xmlns:p14="http://schemas.microsoft.com/office/powerpoint/2010/main" val="2236907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52400" y="697468"/>
            <a:ext cx="7162800" cy="369332"/>
          </a:xfrm>
          <a:prstGeom prst="rect">
            <a:avLst/>
          </a:prstGeom>
          <a:noFill/>
          <a:ln w="9525">
            <a:noFill/>
            <a:miter lim="800000"/>
            <a:headEnd/>
            <a:tailEnd/>
          </a:ln>
        </p:spPr>
        <p:txBody>
          <a:bodyPr>
            <a:spAutoFit/>
          </a:bodyPr>
          <a:lstStyle/>
          <a:p>
            <a:r>
              <a:rPr lang="pl-PL" altLang="pl-PL" dirty="0" smtClean="0"/>
              <a:t>Liczba sklepów internetowych w Polsce w latach 2007-2014 </a:t>
            </a:r>
            <a:endParaRPr lang="pl-PL" altLang="pl-PL" dirty="0"/>
          </a:p>
        </p:txBody>
      </p:sp>
      <p:pic>
        <p:nvPicPr>
          <p:cNvPr id="51201" name="Picture 1"/>
          <p:cNvPicPr>
            <a:picLocks noChangeAspect="1" noChangeArrowheads="1"/>
          </p:cNvPicPr>
          <p:nvPr/>
        </p:nvPicPr>
        <p:blipFill>
          <a:blip r:embed="rId3" cstate="print"/>
          <a:srcRect/>
          <a:stretch>
            <a:fillRect/>
          </a:stretch>
        </p:blipFill>
        <p:spPr bwMode="auto">
          <a:xfrm>
            <a:off x="228600" y="990600"/>
            <a:ext cx="4744708" cy="2971800"/>
          </a:xfrm>
          <a:prstGeom prst="rect">
            <a:avLst/>
          </a:prstGeom>
          <a:noFill/>
          <a:ln w="9525">
            <a:noFill/>
            <a:miter lim="800000"/>
            <a:headEnd/>
            <a:tailEnd/>
          </a:ln>
        </p:spPr>
      </p:pic>
      <p:pic>
        <p:nvPicPr>
          <p:cNvPr id="51202" name="Picture 2"/>
          <p:cNvPicPr>
            <a:picLocks noChangeAspect="1" noChangeArrowheads="1"/>
          </p:cNvPicPr>
          <p:nvPr/>
        </p:nvPicPr>
        <p:blipFill>
          <a:blip r:embed="rId4" cstate="print"/>
          <a:srcRect/>
          <a:stretch>
            <a:fillRect/>
          </a:stretch>
        </p:blipFill>
        <p:spPr bwMode="auto">
          <a:xfrm>
            <a:off x="4285793" y="3629025"/>
            <a:ext cx="4858207" cy="3228975"/>
          </a:xfrm>
          <a:prstGeom prst="rect">
            <a:avLst/>
          </a:prstGeom>
          <a:noFill/>
          <a:ln w="9525">
            <a:noFill/>
            <a:miter lim="800000"/>
            <a:headEnd/>
            <a:tailEnd/>
          </a:ln>
        </p:spPr>
      </p:pic>
      <p:sp>
        <p:nvSpPr>
          <p:cNvPr id="8" name="Text Box 6"/>
          <p:cNvSpPr txBox="1">
            <a:spLocks noChangeArrowheads="1"/>
          </p:cNvSpPr>
          <p:nvPr/>
        </p:nvSpPr>
        <p:spPr bwMode="auto">
          <a:xfrm>
            <a:off x="5105400" y="2971800"/>
            <a:ext cx="4191000" cy="646331"/>
          </a:xfrm>
          <a:prstGeom prst="rect">
            <a:avLst/>
          </a:prstGeom>
          <a:noFill/>
          <a:ln w="9525">
            <a:noFill/>
            <a:miter lim="800000"/>
            <a:headEnd/>
            <a:tailEnd/>
          </a:ln>
        </p:spPr>
        <p:txBody>
          <a:bodyPr wrap="square">
            <a:spAutoFit/>
          </a:bodyPr>
          <a:lstStyle/>
          <a:p>
            <a:r>
              <a:rPr lang="pl-PL" altLang="pl-PL" dirty="0" smtClean="0"/>
              <a:t>Rodzaje przesyłek w e-handlu </a:t>
            </a:r>
          </a:p>
          <a:p>
            <a:r>
              <a:rPr lang="pl-PL" altLang="pl-PL" dirty="0" smtClean="0"/>
              <a:t>i pozostałych branżach</a:t>
            </a:r>
          </a:p>
        </p:txBody>
      </p:sp>
      <p:sp>
        <p:nvSpPr>
          <p:cNvPr id="9" name="Text Box 6"/>
          <p:cNvSpPr txBox="1">
            <a:spLocks noChangeArrowheads="1"/>
          </p:cNvSpPr>
          <p:nvPr/>
        </p:nvSpPr>
        <p:spPr bwMode="auto">
          <a:xfrm>
            <a:off x="228600" y="316468"/>
            <a:ext cx="7162800" cy="369332"/>
          </a:xfrm>
          <a:prstGeom prst="rect">
            <a:avLst/>
          </a:prstGeom>
          <a:noFill/>
          <a:ln w="9525">
            <a:noFill/>
            <a:miter lim="800000"/>
            <a:headEnd/>
            <a:tailEnd/>
          </a:ln>
        </p:spPr>
        <p:txBody>
          <a:bodyPr>
            <a:spAutoFit/>
          </a:bodyPr>
          <a:lstStyle/>
          <a:p>
            <a:r>
              <a:rPr lang="pl-PL" altLang="pl-PL" dirty="0" smtClean="0"/>
              <a:t>E-COMMERCE W POLSCE</a:t>
            </a:r>
            <a:endParaRPr lang="pl-PL" altLang="pl-PL" dirty="0"/>
          </a:p>
        </p:txBody>
      </p:sp>
    </p:spTree>
    <p:extLst>
      <p:ext uri="{BB962C8B-B14F-4D97-AF65-F5344CB8AC3E}">
        <p14:creationId xmlns:p14="http://schemas.microsoft.com/office/powerpoint/2010/main" val="2062797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zawartości 2"/>
          <p:cNvSpPr>
            <a:spLocks noGrp="1"/>
          </p:cNvSpPr>
          <p:nvPr>
            <p:ph idx="4294967295"/>
          </p:nvPr>
        </p:nvSpPr>
        <p:spPr bwMode="auto">
          <a:xfrm>
            <a:off x="0" y="152400"/>
            <a:ext cx="9144000" cy="3657600"/>
          </a:xfrm>
          <a:prstGeom prst="rect">
            <a:avLst/>
          </a:prstGeom>
          <a:noFill/>
          <a:ln>
            <a:miter lim="800000"/>
            <a:headEnd/>
            <a:tailEnd/>
          </a:ln>
        </p:spPr>
        <p:txBody>
          <a:bodyPr anchor="ctr"/>
          <a:lstStyle/>
          <a:p>
            <a:pPr>
              <a:buFont typeface="Arial" pitchFamily="34" charset="0"/>
              <a:buChar char="•"/>
            </a:pPr>
            <a:r>
              <a:rPr lang="pl-PL" sz="1800" dirty="0" smtClean="0"/>
              <a:t>według danych Goldman Sachs / JP Morgan wzrost globalnej sprzedaży e-handlu wynosi ok. </a:t>
            </a:r>
            <a:r>
              <a:rPr lang="pl-PL" sz="1800" b="1" dirty="0" smtClean="0"/>
              <a:t>19% rocznie</a:t>
            </a:r>
            <a:r>
              <a:rPr lang="pl-PL" sz="1800" dirty="0" smtClean="0"/>
              <a:t>, </a:t>
            </a:r>
          </a:p>
          <a:p>
            <a:pPr>
              <a:buFont typeface="Arial" pitchFamily="34" charset="0"/>
              <a:buChar char="•"/>
            </a:pPr>
            <a:r>
              <a:rPr lang="pl-PL" sz="1800" dirty="0" smtClean="0"/>
              <a:t> w 2016 roku obroty e-handlowców mają wzrosnąć </a:t>
            </a:r>
            <a:r>
              <a:rPr lang="pl-PL" sz="1800" b="1" dirty="0" smtClean="0"/>
              <a:t>do 625 mld euro</a:t>
            </a:r>
            <a:r>
              <a:rPr lang="pl-PL" sz="1800" dirty="0" smtClean="0"/>
              <a:t>, </a:t>
            </a:r>
          </a:p>
          <a:p>
            <a:pPr>
              <a:buFont typeface="Arial" pitchFamily="34" charset="0"/>
              <a:buChar char="•"/>
            </a:pPr>
            <a:r>
              <a:rPr lang="pl-PL" sz="1800" dirty="0" smtClean="0"/>
              <a:t> </a:t>
            </a:r>
            <a:r>
              <a:rPr lang="pl-PL" sz="1800" b="1" dirty="0" smtClean="0"/>
              <a:t>rynek brytyjski </a:t>
            </a:r>
            <a:r>
              <a:rPr lang="pl-PL" sz="1800" dirty="0" smtClean="0"/>
              <a:t>jest największy w Europie - całkowity obrót wynosi 96,2 mld euro,</a:t>
            </a:r>
          </a:p>
          <a:p>
            <a:pPr>
              <a:buFont typeface="Arial" pitchFamily="34" charset="0"/>
              <a:buChar char="•"/>
            </a:pPr>
            <a:r>
              <a:rPr lang="pl-PL" sz="1800" dirty="0" smtClean="0"/>
              <a:t> średnia wartość koszyka zakupowego w UE wynosi </a:t>
            </a:r>
            <a:r>
              <a:rPr lang="pl-PL" sz="1800" b="1" dirty="0" smtClean="0"/>
              <a:t>1243 euro</a:t>
            </a:r>
            <a:r>
              <a:rPr lang="pl-PL" sz="1800" dirty="0" smtClean="0"/>
              <a:t>. </a:t>
            </a:r>
          </a:p>
          <a:p>
            <a:endParaRPr lang="pl-PL" altLang="pl-PL" sz="1800" dirty="0" smtClean="0"/>
          </a:p>
        </p:txBody>
      </p:sp>
      <p:sp>
        <p:nvSpPr>
          <p:cNvPr id="4102" name="Text Box 6"/>
          <p:cNvSpPr txBox="1">
            <a:spLocks noChangeArrowheads="1"/>
          </p:cNvSpPr>
          <p:nvPr/>
        </p:nvSpPr>
        <p:spPr bwMode="auto">
          <a:xfrm>
            <a:off x="152400" y="533400"/>
            <a:ext cx="7162800" cy="784830"/>
          </a:xfrm>
          <a:prstGeom prst="rect">
            <a:avLst/>
          </a:prstGeom>
          <a:noFill/>
          <a:ln w="9525">
            <a:noFill/>
            <a:miter lim="800000"/>
            <a:headEnd/>
            <a:tailEnd/>
          </a:ln>
        </p:spPr>
        <p:txBody>
          <a:bodyPr>
            <a:spAutoFit/>
          </a:bodyPr>
          <a:lstStyle/>
          <a:p>
            <a:pPr>
              <a:spcBef>
                <a:spcPct val="50000"/>
              </a:spcBef>
            </a:pPr>
            <a:r>
              <a:rPr lang="pl-PL" altLang="pl-PL" dirty="0" smtClean="0"/>
              <a:t>E-COMMERCE W EUROPIE</a:t>
            </a:r>
          </a:p>
          <a:p>
            <a:pPr>
              <a:spcBef>
                <a:spcPct val="50000"/>
              </a:spcBef>
            </a:pPr>
            <a:endParaRPr lang="pl-PL" altLang="pl-PL"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Text Box 6"/>
          <p:cNvSpPr txBox="1">
            <a:spLocks noChangeArrowheads="1"/>
          </p:cNvSpPr>
          <p:nvPr/>
        </p:nvSpPr>
        <p:spPr bwMode="auto">
          <a:xfrm>
            <a:off x="2286000" y="2667000"/>
            <a:ext cx="4800600" cy="353943"/>
          </a:xfrm>
          <a:prstGeom prst="rect">
            <a:avLst/>
          </a:prstGeom>
          <a:noFill/>
          <a:ln w="9525">
            <a:noFill/>
            <a:miter lim="800000"/>
            <a:headEnd/>
            <a:tailEnd/>
          </a:ln>
        </p:spPr>
        <p:txBody>
          <a:bodyPr wrap="square">
            <a:spAutoFit/>
          </a:bodyPr>
          <a:lstStyle/>
          <a:p>
            <a:r>
              <a:rPr lang="pl-PL" altLang="pl-PL" sz="1700" dirty="0" smtClean="0"/>
              <a:t>Wartość i prognoza rozwoju e-handlu w Europie</a:t>
            </a:r>
          </a:p>
        </p:txBody>
      </p:sp>
      <p:pic>
        <p:nvPicPr>
          <p:cNvPr id="7" name="Picture 2"/>
          <p:cNvPicPr>
            <a:picLocks noChangeAspect="1" noChangeArrowheads="1"/>
          </p:cNvPicPr>
          <p:nvPr/>
        </p:nvPicPr>
        <p:blipFill>
          <a:blip r:embed="rId3" cstate="print"/>
          <a:srcRect/>
          <a:stretch>
            <a:fillRect/>
          </a:stretch>
        </p:blipFill>
        <p:spPr bwMode="auto">
          <a:xfrm>
            <a:off x="2330419" y="2971800"/>
            <a:ext cx="4756181" cy="2990850"/>
          </a:xfrm>
          <a:prstGeom prst="rect">
            <a:avLst/>
          </a:prstGeom>
          <a:noFill/>
          <a:ln w="9525">
            <a:noFill/>
            <a:miter lim="800000"/>
            <a:headEnd/>
            <a:tailEnd/>
          </a:ln>
        </p:spPr>
      </p:pic>
    </p:spTree>
    <p:extLst>
      <p:ext uri="{BB962C8B-B14F-4D97-AF65-F5344CB8AC3E}">
        <p14:creationId xmlns:p14="http://schemas.microsoft.com/office/powerpoint/2010/main" val="22723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theme/theme1.xml><?xml version="1.0" encoding="utf-8"?>
<a:theme xmlns:a="http://schemas.openxmlformats.org/drawingml/2006/main" name="5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739</Words>
  <Application>Microsoft Office PowerPoint</Application>
  <PresentationFormat>Pokaz na ekranie (4:3)</PresentationFormat>
  <Paragraphs>148</Paragraphs>
  <Slides>19</Slides>
  <Notes>17</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19</vt:i4>
      </vt:variant>
    </vt:vector>
  </HeadingPairs>
  <TitlesOfParts>
    <vt:vector size="28" baseType="lpstr">
      <vt:lpstr>Arial</vt:lpstr>
      <vt:lpstr>Arial</vt:lpstr>
      <vt:lpstr>Calibri</vt:lpstr>
      <vt:lpstr>Symbol</vt:lpstr>
      <vt:lpstr>Times New Roman</vt:lpstr>
      <vt:lpstr>Wingdings</vt:lpstr>
      <vt:lpstr>Wingdings 3</vt:lpstr>
      <vt:lpstr>5_WSL_prezentacja_szablon (4)</vt:lpstr>
      <vt:lpstr>6_WSL_prezentacja_szablon (4)</vt:lpstr>
      <vt:lpstr>Projekt: „LOGISTYKA STAWIA NA TECHNIKA – podnoszenie kwalifikacji zawodowych uczniów zawodu technik logistyk poprawiające ich zdolności  do zdobycia zatrudnienia”   NUMER PROJEKTU: RPWP.08.03.01-30-0052/16</vt:lpstr>
      <vt:lpstr>Logistyka w e-commerce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dc:creator>
  <cp:lastModifiedBy>Adam Koliński</cp:lastModifiedBy>
  <cp:revision>34</cp:revision>
  <dcterms:created xsi:type="dcterms:W3CDTF">2017-03-23T20:52:47Z</dcterms:created>
  <dcterms:modified xsi:type="dcterms:W3CDTF">2018-08-24T10:15:56Z</dcterms:modified>
</cp:coreProperties>
</file>