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20"/>
  </p:notesMasterIdLst>
  <p:sldIdLst>
    <p:sldId id="263" r:id="rId3"/>
    <p:sldId id="264" r:id="rId4"/>
    <p:sldId id="308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81" r:id="rId18"/>
    <p:sldId id="26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2018-08-24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99635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51283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82469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898166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/>
              <a:t>Adam Koliński</a:t>
            </a: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3A68AA-E620-4941-ABEB-507D60896325}" type="slidenum">
              <a:rPr lang="pl-PL" altLang="pl-PL"/>
              <a:pPr algn="r" eaLnBrk="1" hangingPunct="1">
                <a:spcBef>
                  <a:spcPct val="0"/>
                </a:spcBef>
              </a:pPr>
              <a:t>15</a:t>
            </a:fld>
            <a:endParaRPr lang="pl-PL" altLang="pl-PL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139298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8415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81355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47453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49258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58426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10890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590786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41268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48583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pb.wsl.com.pl/index.php?go=prezentacje_czytaj&amp;d_id=3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10244" name="Object 1"/>
          <p:cNvGraphicFramePr>
            <a:graphicFrameLocks noChangeAspect="1"/>
          </p:cNvGraphicFramePr>
          <p:nvPr/>
        </p:nvGraphicFramePr>
        <p:xfrm>
          <a:off x="1447800" y="1371600"/>
          <a:ext cx="62626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4" imgW="7559802" imgH="4418076" progId="">
                  <p:embed/>
                </p:oleObj>
              </mc:Choice>
              <mc:Fallback>
                <p:oleObj r:id="rId4" imgW="7559802" imgH="4418076" progId="">
                  <p:embed/>
                  <p:pic>
                    <p:nvPicPr>
                      <p:cNvPr id="1024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62626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rostokąt 9"/>
          <p:cNvSpPr/>
          <p:nvPr/>
        </p:nvSpPr>
        <p:spPr>
          <a:xfrm>
            <a:off x="250825" y="5372100"/>
            <a:ext cx="86772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1000" dirty="0">
                <a:latin typeface="+mj-lt"/>
              </a:rPr>
              <a:t>A. Koliński, K. Kolińska, Controlling outsourcingu nowoczesnym rozwiązaniem stosowanym w logistyce, w: P. Golińska, M. Stajniak (red.), Technologie informacyjne w logistyce, Wydawnictwo Politechniki Poznańskiej, Poznań 2010, s. 58.</a:t>
            </a:r>
            <a:endParaRPr lang="pl-PL" sz="1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323850" y="5334000"/>
            <a:ext cx="1550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ZADANIA CONTROLLINGU LOGISTYKI</a:t>
            </a:r>
          </a:p>
        </p:txBody>
      </p:sp>
    </p:spTree>
    <p:extLst>
      <p:ext uri="{BB962C8B-B14F-4D97-AF65-F5344CB8AC3E}">
        <p14:creationId xmlns:p14="http://schemas.microsoft.com/office/powerpoint/2010/main" val="18897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"/>
          <p:cNvSpPr txBox="1">
            <a:spLocks noChangeArrowheads="1"/>
          </p:cNvSpPr>
          <p:nvPr/>
        </p:nvSpPr>
        <p:spPr bwMode="auto">
          <a:xfrm>
            <a:off x="34925" y="1285875"/>
            <a:ext cx="9109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pl-PL" altLang="pl-PL"/>
              <a:t>Należy wyróżnić następujące założenia controllingu logistyki, jako efektywnego narzędzia wspomagającego zarządzanie przedsiębiorstwem: </a:t>
            </a:r>
          </a:p>
        </p:txBody>
      </p:sp>
      <p:sp>
        <p:nvSpPr>
          <p:cNvPr id="11267" name="Prostokąt 18"/>
          <p:cNvSpPr>
            <a:spLocks noChangeArrowheads="1"/>
          </p:cNvSpPr>
          <p:nvPr/>
        </p:nvSpPr>
        <p:spPr bwMode="auto">
          <a:xfrm>
            <a:off x="611188" y="5668963"/>
            <a:ext cx="830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H. J. Vollmuth, Controlling: Planowanie, kontrola, zarządzanie, Agencja Wydawnicza Placet, Warszawa 2003, s. 17-20.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684213" y="5630863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zawartości 2"/>
          <p:cNvSpPr txBox="1">
            <a:spLocks/>
          </p:cNvSpPr>
          <p:nvPr/>
        </p:nvSpPr>
        <p:spPr bwMode="auto">
          <a:xfrm>
            <a:off x="230188" y="1989138"/>
            <a:ext cx="8913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b="1"/>
              <a:t>orientacja na cele </a:t>
            </a:r>
            <a:r>
              <a:rPr lang="pl-PL" altLang="pl-PL"/>
              <a:t>– doradcza forma controllingu, dotycząca wspierania zarządu przedsiębiorstwa przy formułowaniu i realizowaniu celów przedsiębiorstwa,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230188" y="2852738"/>
            <a:ext cx="8913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b="1"/>
              <a:t>orientacja na przyszłość </a:t>
            </a:r>
            <a:r>
              <a:rPr lang="pl-PL" altLang="pl-PL"/>
              <a:t>– controlling koncentruje swoje działania na przyszłości w celu dostarczenia dokładnych informacji dotyczących przyszłego rozwoju przedsiębiorstwa,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230188" y="3657600"/>
            <a:ext cx="8913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b="1"/>
              <a:t>orientacja na wąskie gardła </a:t>
            </a:r>
            <a:r>
              <a:rPr lang="pl-PL" altLang="pl-PL"/>
              <a:t>– jednym z podstawowych zadań controllingu jest odnalezienie wszelkich ograniczeń prowadzenia działalności gospodarczej,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30188" y="4437063"/>
            <a:ext cx="8913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b="1"/>
              <a:t>orientacja na rynek </a:t>
            </a:r>
            <a:r>
              <a:rPr lang="pl-PL" altLang="pl-PL"/>
              <a:t>– odpowiednie rozpoznanie potrzeb rynku może wpłynąć na znaczną poprawę pozycji konkurencyjnej przedsiębiorstwa,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 bwMode="auto">
          <a:xfrm>
            <a:off x="230188" y="5013325"/>
            <a:ext cx="8913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b="1"/>
              <a:t>orientacja na klienta </a:t>
            </a:r>
            <a:r>
              <a:rPr lang="pl-PL" altLang="pl-PL"/>
              <a:t>– przedsiębiorstwo może przetrwać na konkurencyjnym rynku tylko w sytuacji, gdy utrzyma wysoki poziom obsługi klienta.</a:t>
            </a:r>
          </a:p>
        </p:txBody>
      </p:sp>
      <p:sp>
        <p:nvSpPr>
          <p:cNvPr id="11275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ZADANIA CONTROLLINGU LOGISTYKI</a:t>
            </a:r>
          </a:p>
        </p:txBody>
      </p:sp>
    </p:spTree>
    <p:extLst>
      <p:ext uri="{BB962C8B-B14F-4D97-AF65-F5344CB8AC3E}">
        <p14:creationId xmlns:p14="http://schemas.microsoft.com/office/powerpoint/2010/main" val="16232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2"/>
          <p:cNvSpPr txBox="1">
            <a:spLocks noChangeArrowheads="1"/>
          </p:cNvSpPr>
          <p:nvPr/>
        </p:nvSpPr>
        <p:spPr bwMode="auto">
          <a:xfrm>
            <a:off x="323850" y="1196975"/>
            <a:ext cx="8785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pl-PL" altLang="pl-PL"/>
              <a:t>Stosowanie narzędzi controllingu logistyki w zarządzaniu przedsiębiorstwem ciągnie za sobą wiele korzyści:</a:t>
            </a:r>
          </a:p>
        </p:txBody>
      </p:sp>
      <p:sp>
        <p:nvSpPr>
          <p:cNvPr id="12291" name="Prostokąt 18"/>
          <p:cNvSpPr>
            <a:spLocks noChangeArrowheads="1"/>
          </p:cNvSpPr>
          <p:nvPr/>
        </p:nvSpPr>
        <p:spPr bwMode="auto">
          <a:xfrm>
            <a:off x="611188" y="5676900"/>
            <a:ext cx="7993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M. Sierpińska (red.), Controlling funkcyjny w przedsiębiorstwie, Oficyna Ekonomiczna, Kraków 2004, s. 127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684213" y="56388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zawartości 2"/>
          <p:cNvSpPr txBox="1">
            <a:spLocks/>
          </p:cNvSpPr>
          <p:nvPr/>
        </p:nvSpPr>
        <p:spPr bwMode="auto">
          <a:xfrm>
            <a:off x="230188" y="1989138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działalność logistyczna zostaje ukierunkowana pod względem strategicznym,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230188" y="2565400"/>
            <a:ext cx="89138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wspomaganie podejmowania decyzji prowadzących do realizacji celów stawianych przez przedsiębiorstwo,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230188" y="3214688"/>
            <a:ext cx="8913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wzrost wydajności działalności przedsiębiorstwa poprzez współpracę controllingu logistyki z innymi podsystemami controllingu przedsiębiorstwa,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230188" y="379095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wzrost efektywności zarządzania procesami logistycznymi,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30188" y="40798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wzrost znaczenia logistyki w ogólnej działalności gospodarczej przedsiębiorstwa.</a:t>
            </a:r>
          </a:p>
        </p:txBody>
      </p:sp>
      <p:sp>
        <p:nvSpPr>
          <p:cNvPr id="1229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ZADANIA CONTROLLINGU LOGISTYKI</a:t>
            </a:r>
          </a:p>
        </p:txBody>
      </p:sp>
    </p:spTree>
    <p:extLst>
      <p:ext uri="{BB962C8B-B14F-4D97-AF65-F5344CB8AC3E}">
        <p14:creationId xmlns:p14="http://schemas.microsoft.com/office/powerpoint/2010/main" val="27593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6"/>
          <p:cNvSpPr txBox="1">
            <a:spLocks noChangeArrowheads="1"/>
          </p:cNvSpPr>
          <p:nvPr/>
        </p:nvSpPr>
        <p:spPr bwMode="auto">
          <a:xfrm>
            <a:off x="8612188" y="2803525"/>
            <a:ext cx="282575" cy="1793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 sz="1400" b="1"/>
              <a:t>ODBIORCY</a:t>
            </a:r>
          </a:p>
        </p:txBody>
      </p:sp>
      <p:sp>
        <p:nvSpPr>
          <p:cNvPr id="13315" name="AutoShape 47"/>
          <p:cNvSpPr>
            <a:spLocks noChangeArrowheads="1"/>
          </p:cNvSpPr>
          <p:nvPr/>
        </p:nvSpPr>
        <p:spPr bwMode="auto">
          <a:xfrm>
            <a:off x="684213" y="3330575"/>
            <a:ext cx="3024187" cy="71437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400" b="1"/>
              <a:t>Zaopatrzenie</a:t>
            </a:r>
            <a:endParaRPr lang="pl-PL" altLang="pl-PL" sz="1400" b="1" i="1"/>
          </a:p>
        </p:txBody>
      </p:sp>
      <p:sp>
        <p:nvSpPr>
          <p:cNvPr id="13316" name="AutoShape 48"/>
          <p:cNvSpPr>
            <a:spLocks noChangeArrowheads="1"/>
          </p:cNvSpPr>
          <p:nvPr/>
        </p:nvSpPr>
        <p:spPr bwMode="auto">
          <a:xfrm>
            <a:off x="2482850" y="3595688"/>
            <a:ext cx="1081088" cy="433387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300" b="1" i="1"/>
              <a:t>magazyn</a:t>
            </a:r>
          </a:p>
          <a:p>
            <a:pPr algn="ctr">
              <a:lnSpc>
                <a:spcPct val="95000"/>
              </a:lnSpc>
            </a:pPr>
            <a:r>
              <a:rPr lang="pl-PL" altLang="pl-PL" sz="1300" b="1" i="1"/>
              <a:t>materiałowy</a:t>
            </a:r>
          </a:p>
        </p:txBody>
      </p:sp>
      <p:sp>
        <p:nvSpPr>
          <p:cNvPr id="13317" name="AutoShape 49"/>
          <p:cNvSpPr>
            <a:spLocks noChangeArrowheads="1"/>
          </p:cNvSpPr>
          <p:nvPr/>
        </p:nvSpPr>
        <p:spPr bwMode="auto">
          <a:xfrm>
            <a:off x="3917950" y="3379788"/>
            <a:ext cx="939800" cy="5810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endParaRPr lang="pl-PL" altLang="pl-PL" sz="1200" b="1"/>
          </a:p>
          <a:p>
            <a:pPr algn="ctr">
              <a:lnSpc>
                <a:spcPct val="95000"/>
              </a:lnSpc>
            </a:pPr>
            <a:r>
              <a:rPr lang="pl-PL" altLang="pl-PL" sz="1200" b="1"/>
              <a:t>Produkcja</a:t>
            </a:r>
          </a:p>
        </p:txBody>
      </p:sp>
      <p:sp>
        <p:nvSpPr>
          <p:cNvPr id="13318" name="AutoShape 50"/>
          <p:cNvSpPr>
            <a:spLocks noChangeArrowheads="1"/>
          </p:cNvSpPr>
          <p:nvPr/>
        </p:nvSpPr>
        <p:spPr bwMode="auto">
          <a:xfrm>
            <a:off x="5075238" y="3379788"/>
            <a:ext cx="936625" cy="5810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400" b="1"/>
              <a:t>Magazyn</a:t>
            </a:r>
          </a:p>
          <a:p>
            <a:pPr algn="ctr">
              <a:lnSpc>
                <a:spcPct val="95000"/>
              </a:lnSpc>
            </a:pPr>
            <a:r>
              <a:rPr lang="pl-PL" altLang="pl-PL" sz="1400" b="1"/>
              <a:t>wyrobów</a:t>
            </a:r>
          </a:p>
        </p:txBody>
      </p:sp>
      <p:sp>
        <p:nvSpPr>
          <p:cNvPr id="13319" name="AutoShape 51"/>
          <p:cNvSpPr>
            <a:spLocks noChangeArrowheads="1"/>
          </p:cNvSpPr>
          <p:nvPr/>
        </p:nvSpPr>
        <p:spPr bwMode="auto">
          <a:xfrm>
            <a:off x="6227763" y="3235325"/>
            <a:ext cx="2159000" cy="725488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400" b="1"/>
              <a:t>Dystrybucja</a:t>
            </a:r>
          </a:p>
        </p:txBody>
      </p:sp>
      <p:sp>
        <p:nvSpPr>
          <p:cNvPr id="13320" name="AutoShape 52"/>
          <p:cNvSpPr>
            <a:spLocks noChangeArrowheads="1"/>
          </p:cNvSpPr>
          <p:nvPr/>
        </p:nvSpPr>
        <p:spPr bwMode="auto">
          <a:xfrm>
            <a:off x="3573463" y="3379788"/>
            <a:ext cx="349250" cy="620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3321" name="AutoShape 53"/>
          <p:cNvSpPr>
            <a:spLocks noChangeArrowheads="1"/>
          </p:cNvSpPr>
          <p:nvPr/>
        </p:nvSpPr>
        <p:spPr bwMode="auto">
          <a:xfrm>
            <a:off x="4786313" y="3379788"/>
            <a:ext cx="350837" cy="620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3322" name="AutoShape 54"/>
          <p:cNvSpPr>
            <a:spLocks noChangeArrowheads="1"/>
          </p:cNvSpPr>
          <p:nvPr/>
        </p:nvSpPr>
        <p:spPr bwMode="auto">
          <a:xfrm>
            <a:off x="5938838" y="3379788"/>
            <a:ext cx="352425" cy="620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3323" name="AutoShape 55"/>
          <p:cNvSpPr>
            <a:spLocks noChangeArrowheads="1"/>
          </p:cNvSpPr>
          <p:nvPr/>
        </p:nvSpPr>
        <p:spPr bwMode="auto">
          <a:xfrm>
            <a:off x="395288" y="3379788"/>
            <a:ext cx="352425" cy="620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3324" name="AutoShape 56"/>
          <p:cNvSpPr>
            <a:spLocks noChangeArrowheads="1"/>
          </p:cNvSpPr>
          <p:nvPr/>
        </p:nvSpPr>
        <p:spPr bwMode="auto">
          <a:xfrm>
            <a:off x="8243888" y="3379788"/>
            <a:ext cx="4318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25" name="Text Box 57"/>
          <p:cNvSpPr txBox="1">
            <a:spLocks noChangeArrowheads="1"/>
          </p:cNvSpPr>
          <p:nvPr/>
        </p:nvSpPr>
        <p:spPr bwMode="auto">
          <a:xfrm>
            <a:off x="188913" y="2803525"/>
            <a:ext cx="279400" cy="194468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l-PL" altLang="pl-PL" sz="800" b="1"/>
          </a:p>
          <a:p>
            <a:pPr algn="ctr"/>
            <a:r>
              <a:rPr lang="pl-PL" altLang="pl-PL" sz="1400" b="1"/>
              <a:t>D</a:t>
            </a:r>
          </a:p>
          <a:p>
            <a:pPr algn="ctr"/>
            <a:r>
              <a:rPr lang="pl-PL" altLang="pl-PL" sz="1400" b="1"/>
              <a:t>O</a:t>
            </a:r>
          </a:p>
          <a:p>
            <a:pPr algn="ctr"/>
            <a:r>
              <a:rPr lang="pl-PL" altLang="pl-PL" sz="1400" b="1"/>
              <a:t>S</a:t>
            </a:r>
          </a:p>
          <a:p>
            <a:pPr algn="ctr"/>
            <a:r>
              <a:rPr lang="pl-PL" altLang="pl-PL" sz="1400" b="1"/>
              <a:t>T</a:t>
            </a:r>
          </a:p>
          <a:p>
            <a:pPr algn="ctr"/>
            <a:r>
              <a:rPr lang="pl-PL" altLang="pl-PL" sz="1400" b="1"/>
              <a:t>AWC</a:t>
            </a:r>
          </a:p>
          <a:p>
            <a:pPr algn="ctr"/>
            <a:r>
              <a:rPr lang="pl-PL" altLang="pl-PL" sz="1400" b="1"/>
              <a:t>Y</a:t>
            </a:r>
          </a:p>
        </p:txBody>
      </p:sp>
      <p:sp>
        <p:nvSpPr>
          <p:cNvPr id="13326" name="AutoShape 58"/>
          <p:cNvSpPr>
            <a:spLocks noChangeArrowheads="1"/>
          </p:cNvSpPr>
          <p:nvPr/>
        </p:nvSpPr>
        <p:spPr bwMode="auto">
          <a:xfrm>
            <a:off x="6300788" y="3668713"/>
            <a:ext cx="793750" cy="287337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200" b="1" i="1"/>
              <a:t>transport</a:t>
            </a:r>
          </a:p>
        </p:txBody>
      </p:sp>
      <p:sp>
        <p:nvSpPr>
          <p:cNvPr id="13327" name="AutoShape 59"/>
          <p:cNvSpPr>
            <a:spLocks noChangeArrowheads="1"/>
          </p:cNvSpPr>
          <p:nvPr/>
        </p:nvSpPr>
        <p:spPr bwMode="auto">
          <a:xfrm>
            <a:off x="7234238" y="3522663"/>
            <a:ext cx="1082675" cy="431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400" b="1" i="1"/>
              <a:t>magazyn</a:t>
            </a:r>
          </a:p>
          <a:p>
            <a:pPr algn="ctr">
              <a:lnSpc>
                <a:spcPct val="95000"/>
              </a:lnSpc>
            </a:pPr>
            <a:r>
              <a:rPr lang="pl-PL" altLang="pl-PL" sz="1400" b="1" i="1"/>
              <a:t>regionalny</a:t>
            </a:r>
          </a:p>
        </p:txBody>
      </p:sp>
      <p:sp>
        <p:nvSpPr>
          <p:cNvPr id="13328" name="AutoShape 60"/>
          <p:cNvSpPr>
            <a:spLocks noChangeArrowheads="1"/>
          </p:cNvSpPr>
          <p:nvPr/>
        </p:nvSpPr>
        <p:spPr bwMode="auto">
          <a:xfrm>
            <a:off x="755650" y="3740150"/>
            <a:ext cx="793750" cy="28733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400" b="1" i="1"/>
              <a:t>zakupy</a:t>
            </a:r>
          </a:p>
        </p:txBody>
      </p:sp>
      <p:sp>
        <p:nvSpPr>
          <p:cNvPr id="13329" name="AutoShape 61"/>
          <p:cNvSpPr>
            <a:spLocks noChangeArrowheads="1"/>
          </p:cNvSpPr>
          <p:nvPr/>
        </p:nvSpPr>
        <p:spPr bwMode="auto">
          <a:xfrm>
            <a:off x="1617663" y="3740150"/>
            <a:ext cx="793750" cy="28733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400" b="1" i="1"/>
              <a:t>dostawy</a:t>
            </a:r>
          </a:p>
        </p:txBody>
      </p:sp>
      <p:sp>
        <p:nvSpPr>
          <p:cNvPr id="13330" name="AutoShape 62"/>
          <p:cNvSpPr>
            <a:spLocks/>
          </p:cNvSpPr>
          <p:nvPr/>
        </p:nvSpPr>
        <p:spPr bwMode="auto">
          <a:xfrm>
            <a:off x="1909763" y="2082800"/>
            <a:ext cx="1582737" cy="576263"/>
          </a:xfrm>
          <a:prstGeom prst="borderCallout2">
            <a:avLst>
              <a:gd name="adj1" fmla="val 19833"/>
              <a:gd name="adj2" fmla="val -4815"/>
              <a:gd name="adj3" fmla="val 19833"/>
              <a:gd name="adj4" fmla="val -9329"/>
              <a:gd name="adj5" fmla="val 273829"/>
              <a:gd name="adj6" fmla="val -25676"/>
            </a:avLst>
          </a:prstGeom>
          <a:noFill/>
          <a:ln w="63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200" b="1"/>
              <a:t>Wskaźniki  pomiaru i oceny  podsystemu </a:t>
            </a:r>
          </a:p>
          <a:p>
            <a:pPr algn="ctr">
              <a:lnSpc>
                <a:spcPct val="95000"/>
              </a:lnSpc>
            </a:pPr>
            <a:r>
              <a:rPr lang="pl-PL" altLang="pl-PL" sz="1200" b="1" i="1"/>
              <a:t>zaopatrzenia</a:t>
            </a:r>
          </a:p>
        </p:txBody>
      </p:sp>
      <p:sp>
        <p:nvSpPr>
          <p:cNvPr id="13331" name="AutoShape 63"/>
          <p:cNvSpPr>
            <a:spLocks/>
          </p:cNvSpPr>
          <p:nvPr/>
        </p:nvSpPr>
        <p:spPr bwMode="auto">
          <a:xfrm>
            <a:off x="4427538" y="2082800"/>
            <a:ext cx="1584325" cy="576263"/>
          </a:xfrm>
          <a:prstGeom prst="borderCallout2">
            <a:avLst>
              <a:gd name="adj1" fmla="val 19833"/>
              <a:gd name="adj2" fmla="val -4810"/>
              <a:gd name="adj3" fmla="val 19833"/>
              <a:gd name="adj4" fmla="val -8417"/>
              <a:gd name="adj5" fmla="val 280440"/>
              <a:gd name="adj6" fmla="val -21644"/>
            </a:avLst>
          </a:prstGeom>
          <a:noFill/>
          <a:ln w="63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200" b="1"/>
              <a:t>Wskaźniki  pomiaru i oceny  podsystemu </a:t>
            </a:r>
          </a:p>
          <a:p>
            <a:pPr algn="ctr">
              <a:lnSpc>
                <a:spcPct val="95000"/>
              </a:lnSpc>
            </a:pPr>
            <a:r>
              <a:rPr lang="pl-PL" altLang="pl-PL" sz="1200" b="1" i="1"/>
              <a:t>produkcji</a:t>
            </a:r>
          </a:p>
        </p:txBody>
      </p:sp>
      <p:sp>
        <p:nvSpPr>
          <p:cNvPr id="13332" name="AutoShape 64"/>
          <p:cNvSpPr>
            <a:spLocks noChangeArrowheads="1"/>
          </p:cNvSpPr>
          <p:nvPr/>
        </p:nvSpPr>
        <p:spPr bwMode="auto">
          <a:xfrm>
            <a:off x="3132138" y="438150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200" b="1"/>
              <a:t>Obsługa</a:t>
            </a:r>
            <a:r>
              <a:rPr lang="pl-PL" altLang="pl-PL" sz="1400" b="1"/>
              <a:t> </a:t>
            </a:r>
            <a:r>
              <a:rPr lang="pl-PL" altLang="pl-PL" sz="1200" b="1"/>
              <a:t>klienta</a:t>
            </a:r>
          </a:p>
        </p:txBody>
      </p:sp>
      <p:sp>
        <p:nvSpPr>
          <p:cNvPr id="13333" name="Line 65"/>
          <p:cNvSpPr>
            <a:spLocks noChangeShapeType="1"/>
          </p:cNvSpPr>
          <p:nvPr/>
        </p:nvSpPr>
        <p:spPr bwMode="auto">
          <a:xfrm>
            <a:off x="4500563" y="4532313"/>
            <a:ext cx="41036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34" name="Line 66"/>
          <p:cNvSpPr>
            <a:spLocks noChangeShapeType="1"/>
          </p:cNvSpPr>
          <p:nvPr/>
        </p:nvSpPr>
        <p:spPr bwMode="auto">
          <a:xfrm>
            <a:off x="468313" y="4532313"/>
            <a:ext cx="2663825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35" name="Line 67"/>
          <p:cNvSpPr>
            <a:spLocks noChangeShapeType="1"/>
          </p:cNvSpPr>
          <p:nvPr/>
        </p:nvSpPr>
        <p:spPr bwMode="auto">
          <a:xfrm>
            <a:off x="2484438" y="4027488"/>
            <a:ext cx="863600" cy="360362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36" name="Line 68"/>
          <p:cNvSpPr>
            <a:spLocks noChangeShapeType="1"/>
          </p:cNvSpPr>
          <p:nvPr/>
        </p:nvSpPr>
        <p:spPr bwMode="auto">
          <a:xfrm>
            <a:off x="4211638" y="3956050"/>
            <a:ext cx="0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37" name="Line 69"/>
          <p:cNvSpPr>
            <a:spLocks noChangeShapeType="1"/>
          </p:cNvSpPr>
          <p:nvPr/>
        </p:nvSpPr>
        <p:spPr bwMode="auto">
          <a:xfrm flipH="1">
            <a:off x="4427538" y="3956050"/>
            <a:ext cx="936625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38" name="Line 70"/>
          <p:cNvSpPr>
            <a:spLocks noChangeShapeType="1"/>
          </p:cNvSpPr>
          <p:nvPr/>
        </p:nvSpPr>
        <p:spPr bwMode="auto">
          <a:xfrm flipH="1">
            <a:off x="4500563" y="3956050"/>
            <a:ext cx="2736850" cy="50323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39" name="AutoShape 71"/>
          <p:cNvSpPr>
            <a:spLocks/>
          </p:cNvSpPr>
          <p:nvPr/>
        </p:nvSpPr>
        <p:spPr bwMode="auto">
          <a:xfrm>
            <a:off x="6443663" y="1219200"/>
            <a:ext cx="1584325" cy="576263"/>
          </a:xfrm>
          <a:prstGeom prst="borderCallout2">
            <a:avLst>
              <a:gd name="adj1" fmla="val 19833"/>
              <a:gd name="adj2" fmla="val 104810"/>
              <a:gd name="adj3" fmla="val 19833"/>
              <a:gd name="adj4" fmla="val 107417"/>
              <a:gd name="adj5" fmla="val 398069"/>
              <a:gd name="adj6" fmla="val 116634"/>
            </a:avLst>
          </a:prstGeom>
          <a:noFill/>
          <a:ln w="63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200" b="1"/>
              <a:t>Wskaźniki  pomiaru i oceny  podsystemu </a:t>
            </a:r>
          </a:p>
          <a:p>
            <a:pPr algn="ctr">
              <a:lnSpc>
                <a:spcPct val="95000"/>
              </a:lnSpc>
            </a:pPr>
            <a:r>
              <a:rPr lang="pl-PL" altLang="pl-PL" sz="1200" b="1" i="1"/>
              <a:t>dystrybucji</a:t>
            </a:r>
          </a:p>
        </p:txBody>
      </p:sp>
      <p:sp>
        <p:nvSpPr>
          <p:cNvPr id="13340" name="AutoShape 72"/>
          <p:cNvSpPr>
            <a:spLocks/>
          </p:cNvSpPr>
          <p:nvPr/>
        </p:nvSpPr>
        <p:spPr bwMode="auto">
          <a:xfrm>
            <a:off x="6300788" y="2011363"/>
            <a:ext cx="1584325" cy="960437"/>
          </a:xfrm>
          <a:prstGeom prst="borderCallout2">
            <a:avLst>
              <a:gd name="adj1" fmla="val 14431"/>
              <a:gd name="adj2" fmla="val -4810"/>
              <a:gd name="adj3" fmla="val 14431"/>
              <a:gd name="adj4" fmla="val -7616"/>
              <a:gd name="adj5" fmla="val 149926"/>
              <a:gd name="adj6" fmla="val -28856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200" b="1"/>
              <a:t>Wskaźniki  pomiaru i oceny  podsystemu </a:t>
            </a:r>
          </a:p>
          <a:p>
            <a:pPr algn="ctr">
              <a:lnSpc>
                <a:spcPct val="95000"/>
              </a:lnSpc>
            </a:pPr>
            <a:r>
              <a:rPr lang="pl-PL" altLang="pl-PL" sz="1200" b="1" i="1"/>
              <a:t>magazyn  i  gospodarka magazynowa</a:t>
            </a:r>
          </a:p>
        </p:txBody>
      </p:sp>
      <p:sp>
        <p:nvSpPr>
          <p:cNvPr id="13341" name="Line 73"/>
          <p:cNvSpPr>
            <a:spLocks noChangeShapeType="1"/>
          </p:cNvSpPr>
          <p:nvPr/>
        </p:nvSpPr>
        <p:spPr bwMode="auto">
          <a:xfrm flipH="1">
            <a:off x="3421063" y="2947988"/>
            <a:ext cx="2590800" cy="7191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42" name="Line 74"/>
          <p:cNvSpPr>
            <a:spLocks noChangeShapeType="1"/>
          </p:cNvSpPr>
          <p:nvPr/>
        </p:nvSpPr>
        <p:spPr bwMode="auto">
          <a:xfrm>
            <a:off x="6011863" y="2947988"/>
            <a:ext cx="1296987" cy="647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43" name="AutoShape 75"/>
          <p:cNvSpPr>
            <a:spLocks/>
          </p:cNvSpPr>
          <p:nvPr/>
        </p:nvSpPr>
        <p:spPr bwMode="auto">
          <a:xfrm>
            <a:off x="7380288" y="4819650"/>
            <a:ext cx="1584325" cy="576263"/>
          </a:xfrm>
          <a:prstGeom prst="borderCallout2">
            <a:avLst>
              <a:gd name="adj1" fmla="val 19833"/>
              <a:gd name="adj2" fmla="val -4810"/>
              <a:gd name="adj3" fmla="val 19833"/>
              <a:gd name="adj4" fmla="val -15532"/>
              <a:gd name="adj5" fmla="val -110745"/>
              <a:gd name="adj6" fmla="val -54912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200" b="1"/>
              <a:t>Wskaźniki  pomiaru i oceny  podsystemu </a:t>
            </a:r>
          </a:p>
          <a:p>
            <a:pPr algn="ctr">
              <a:lnSpc>
                <a:spcPct val="95000"/>
              </a:lnSpc>
            </a:pPr>
            <a:r>
              <a:rPr lang="pl-PL" altLang="pl-PL" sz="1200" b="1" i="1"/>
              <a:t>transportu</a:t>
            </a:r>
          </a:p>
        </p:txBody>
      </p:sp>
      <p:sp>
        <p:nvSpPr>
          <p:cNvPr id="13344" name="AutoShape 76"/>
          <p:cNvSpPr>
            <a:spLocks/>
          </p:cNvSpPr>
          <p:nvPr/>
        </p:nvSpPr>
        <p:spPr bwMode="auto">
          <a:xfrm>
            <a:off x="468313" y="4748213"/>
            <a:ext cx="2122487" cy="576262"/>
          </a:xfrm>
          <a:prstGeom prst="borderCallout2">
            <a:avLst>
              <a:gd name="adj1" fmla="val 44417"/>
              <a:gd name="adj2" fmla="val 103935"/>
              <a:gd name="adj3" fmla="val 46653"/>
              <a:gd name="adj4" fmla="val 122407"/>
              <a:gd name="adj5" fmla="val -10690"/>
              <a:gd name="adj6" fmla="val 158106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pl-PL" altLang="pl-PL" sz="1200" b="1"/>
              <a:t>Wskaźniki  pomiaru i oceny  podsystemu </a:t>
            </a:r>
          </a:p>
          <a:p>
            <a:pPr algn="ctr">
              <a:lnSpc>
                <a:spcPct val="95000"/>
              </a:lnSpc>
            </a:pPr>
            <a:r>
              <a:rPr lang="pl-PL" altLang="pl-PL" sz="1200" b="1" i="1"/>
              <a:t>obsługi zamówień i klienta</a:t>
            </a:r>
          </a:p>
        </p:txBody>
      </p:sp>
      <p:sp>
        <p:nvSpPr>
          <p:cNvPr id="13345" name="Prostokąt 38"/>
          <p:cNvSpPr>
            <a:spLocks noChangeArrowheads="1"/>
          </p:cNvSpPr>
          <p:nvPr/>
        </p:nvSpPr>
        <p:spPr bwMode="auto">
          <a:xfrm>
            <a:off x="431800" y="5694363"/>
            <a:ext cx="8664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Opracowano na podstawie: B. Śliwczyński, Controlling w zarządzaniu logistyką, Wyższa Szkoła Logistyki, Poznań 2007, s. 85</a:t>
            </a:r>
          </a:p>
        </p:txBody>
      </p:sp>
      <p:cxnSp>
        <p:nvCxnSpPr>
          <p:cNvPr id="40" name="Łącznik prosty 39"/>
          <p:cNvCxnSpPr/>
          <p:nvPr/>
        </p:nvCxnSpPr>
        <p:spPr>
          <a:xfrm>
            <a:off x="504825" y="5656263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8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ANALIZA PROCESÓW I KLUCZOWYCH WSKAŹNIKÓW</a:t>
            </a:r>
          </a:p>
        </p:txBody>
      </p:sp>
    </p:spTree>
    <p:extLst>
      <p:ext uri="{BB962C8B-B14F-4D97-AF65-F5344CB8AC3E}">
        <p14:creationId xmlns:p14="http://schemas.microsoft.com/office/powerpoint/2010/main" val="5629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2"/>
          <p:cNvSpPr txBox="1">
            <a:spLocks noChangeArrowheads="1"/>
          </p:cNvSpPr>
          <p:nvPr/>
        </p:nvSpPr>
        <p:spPr bwMode="auto">
          <a:xfrm>
            <a:off x="323850" y="1196975"/>
            <a:ext cx="87852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pl-PL" altLang="pl-PL"/>
              <a:t>Główne cele opracowania systemu wskaźników logistycznych w przedsiębiorstwie:</a:t>
            </a:r>
          </a:p>
        </p:txBody>
      </p:sp>
      <p:sp>
        <p:nvSpPr>
          <p:cNvPr id="2" name="Symbol zastępczy zawartości 2"/>
          <p:cNvSpPr txBox="1">
            <a:spLocks/>
          </p:cNvSpPr>
          <p:nvPr/>
        </p:nvSpPr>
        <p:spPr bwMode="auto">
          <a:xfrm>
            <a:off x="230188" y="170021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optymalne rozwiązanie celu logistycznego lub konfliktu,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230188" y="2060575"/>
            <a:ext cx="8913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wczesne rozpoznawanie odchyleń, szans i ryzyka,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230188" y="2420938"/>
            <a:ext cx="8913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systematyczne poszukiwanie słabych miejsc i ich przyczyn,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230188" y="278130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wyzwalanie potencjału racjonalizacyjnego,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30188" y="314166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ocena pracowników i wyników pracy,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230188" y="350202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czytelny pomiar wyników przedsiębiorstwa i ocena stanu.</a:t>
            </a:r>
          </a:p>
        </p:txBody>
      </p:sp>
      <p:sp>
        <p:nvSpPr>
          <p:cNvPr id="14346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 MIERNIKÓW CONTROLLINGU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3850" y="1196975"/>
            <a:ext cx="87852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pl-PL" altLang="pl-PL"/>
              <a:t>Podział wskaźników: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 bwMode="auto">
          <a:xfrm>
            <a:off x="230188" y="1625600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Wskaźniki / mierniki  strukturalne  i  ramowe - opierają się na identyfikacji poziomu, udziału w całości i  struktury przepływu strumieni rzeczowych i informacyjnych,</a:t>
            </a: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 bwMode="auto">
          <a:xfrm>
            <a:off x="228600" y="2540000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Wskaźniki / mierniki  produktywności - podstawą odniesienia są zadania realizowane w podsystemach i prezentują efekt działania w porównaniu z nakładem,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228600" y="3454400"/>
            <a:ext cx="8229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Wskaźniki / mierniki  gospodarności - podstawę analizy stanowią parametry wartościowe (głównie koszty i kapitał) oraz ich relacje w stosunku do wyników działań logistycznych (zamówień, zapasów, obrotu),</a:t>
            </a:r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 bwMode="auto">
          <a:xfrm>
            <a:off x="228600" y="4673600"/>
            <a:ext cx="8229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498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/>
              <a:t>Wskaźniki / mierniki  jakości - służą do oceny poziomu obsługi (klienta i zamówienia / wewnętrznego i zewnętrznego) oraz oceny poziomu  wykonania zadań związanych z przepływem rzeczowym.</a:t>
            </a:r>
          </a:p>
        </p:txBody>
      </p:sp>
    </p:spTree>
    <p:extLst>
      <p:ext uri="{BB962C8B-B14F-4D97-AF65-F5344CB8AC3E}">
        <p14:creationId xmlns:p14="http://schemas.microsoft.com/office/powerpoint/2010/main" val="35924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 animBg="1"/>
      <p:bldP spid="2" grpId="1"/>
      <p:bldP spid="3" grpId="0" animBg="1"/>
      <p:bldP spid="3" grpId="1"/>
      <p:bldP spid="4" grpId="0" animBg="1"/>
      <p:bldP spid="4" grpId="1"/>
      <p:bldP spid="5" grpId="0" animBg="1"/>
      <p:bldP spid="5" grpId="1"/>
      <p:bldP spid="6" grpId="0" animBg="1"/>
      <p:bldP spid="6" grpId="1"/>
      <p:bldP spid="9" grpId="0" animBg="1"/>
      <p:bldP spid="9" grpId="1"/>
      <p:bldP spid="13" grpId="0"/>
      <p:bldP spid="14" grpId="0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2"/>
          <p:cNvSpPr txBox="1">
            <a:spLocks noChangeArrowheads="1"/>
          </p:cNvSpPr>
          <p:nvPr/>
        </p:nvSpPr>
        <p:spPr bwMode="auto">
          <a:xfrm>
            <a:off x="8499475" y="3468688"/>
            <a:ext cx="282575" cy="1793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ODBIORCY</a:t>
            </a:r>
          </a:p>
        </p:txBody>
      </p:sp>
      <p:sp>
        <p:nvSpPr>
          <p:cNvPr id="19459" name="AutoShape 13"/>
          <p:cNvSpPr>
            <a:spLocks noChangeArrowheads="1"/>
          </p:cNvSpPr>
          <p:nvPr/>
        </p:nvSpPr>
        <p:spPr bwMode="auto">
          <a:xfrm>
            <a:off x="571500" y="3995738"/>
            <a:ext cx="3024188" cy="7143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Zaopatrzenie</a:t>
            </a:r>
            <a:endParaRPr lang="pl-PL" altLang="pl-PL" sz="1400" i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9460" name="AutoShape 14"/>
          <p:cNvSpPr>
            <a:spLocks noChangeArrowheads="1"/>
          </p:cNvSpPr>
          <p:nvPr/>
        </p:nvSpPr>
        <p:spPr bwMode="auto">
          <a:xfrm>
            <a:off x="2370138" y="4260850"/>
            <a:ext cx="1081087" cy="43338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300" i="1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300" i="1">
                <a:solidFill>
                  <a:schemeClr val="bg1"/>
                </a:solidFill>
                <a:latin typeface="Tahoma" panose="020B0604030504040204" pitchFamily="34" charset="0"/>
              </a:rPr>
              <a:t>materiałowy</a:t>
            </a:r>
          </a:p>
        </p:txBody>
      </p:sp>
      <p:sp>
        <p:nvSpPr>
          <p:cNvPr id="19461" name="AutoShape 15"/>
          <p:cNvSpPr>
            <a:spLocks noChangeArrowheads="1"/>
          </p:cNvSpPr>
          <p:nvPr/>
        </p:nvSpPr>
        <p:spPr bwMode="auto">
          <a:xfrm>
            <a:off x="3805238" y="4044950"/>
            <a:ext cx="939800" cy="5810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Produkcja</a:t>
            </a:r>
          </a:p>
        </p:txBody>
      </p:sp>
      <p:sp>
        <p:nvSpPr>
          <p:cNvPr id="19462" name="AutoShape 16"/>
          <p:cNvSpPr>
            <a:spLocks noChangeArrowheads="1"/>
          </p:cNvSpPr>
          <p:nvPr/>
        </p:nvSpPr>
        <p:spPr bwMode="auto">
          <a:xfrm>
            <a:off x="4962525" y="4044950"/>
            <a:ext cx="936625" cy="5810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wyrobów</a:t>
            </a:r>
          </a:p>
        </p:txBody>
      </p:sp>
      <p:sp>
        <p:nvSpPr>
          <p:cNvPr id="19463" name="AutoShape 17"/>
          <p:cNvSpPr>
            <a:spLocks noChangeArrowheads="1"/>
          </p:cNvSpPr>
          <p:nvPr/>
        </p:nvSpPr>
        <p:spPr bwMode="auto">
          <a:xfrm>
            <a:off x="6115050" y="3900488"/>
            <a:ext cx="2159000" cy="725487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Dystrybucja</a:t>
            </a:r>
          </a:p>
        </p:txBody>
      </p:sp>
      <p:sp>
        <p:nvSpPr>
          <p:cNvPr id="19464" name="AutoShape 18"/>
          <p:cNvSpPr>
            <a:spLocks noChangeArrowheads="1"/>
          </p:cNvSpPr>
          <p:nvPr/>
        </p:nvSpPr>
        <p:spPr bwMode="auto">
          <a:xfrm>
            <a:off x="3460750" y="4044950"/>
            <a:ext cx="349250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9465" name="AutoShape 19"/>
          <p:cNvSpPr>
            <a:spLocks noChangeArrowheads="1"/>
          </p:cNvSpPr>
          <p:nvPr/>
        </p:nvSpPr>
        <p:spPr bwMode="auto">
          <a:xfrm>
            <a:off x="4673600" y="4044950"/>
            <a:ext cx="350838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9466" name="AutoShape 20"/>
          <p:cNvSpPr>
            <a:spLocks noChangeArrowheads="1"/>
          </p:cNvSpPr>
          <p:nvPr/>
        </p:nvSpPr>
        <p:spPr bwMode="auto">
          <a:xfrm>
            <a:off x="5826125" y="4044950"/>
            <a:ext cx="352425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9467" name="AutoShape 21"/>
          <p:cNvSpPr>
            <a:spLocks noChangeArrowheads="1"/>
          </p:cNvSpPr>
          <p:nvPr/>
        </p:nvSpPr>
        <p:spPr bwMode="auto">
          <a:xfrm>
            <a:off x="282575" y="4044950"/>
            <a:ext cx="352425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9468" name="AutoShape 22"/>
          <p:cNvSpPr>
            <a:spLocks noChangeArrowheads="1"/>
          </p:cNvSpPr>
          <p:nvPr/>
        </p:nvSpPr>
        <p:spPr bwMode="auto">
          <a:xfrm>
            <a:off x="8131175" y="4044950"/>
            <a:ext cx="4318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69" name="Text Box 23"/>
          <p:cNvSpPr txBox="1">
            <a:spLocks noChangeArrowheads="1"/>
          </p:cNvSpPr>
          <p:nvPr/>
        </p:nvSpPr>
        <p:spPr bwMode="auto">
          <a:xfrm>
            <a:off x="76200" y="3468688"/>
            <a:ext cx="279400" cy="194468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 sz="80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D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S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T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A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W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C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Y</a:t>
            </a:r>
          </a:p>
        </p:txBody>
      </p:sp>
      <p:sp>
        <p:nvSpPr>
          <p:cNvPr id="19470" name="AutoShape 24"/>
          <p:cNvSpPr>
            <a:spLocks noChangeArrowheads="1"/>
          </p:cNvSpPr>
          <p:nvPr/>
        </p:nvSpPr>
        <p:spPr bwMode="auto">
          <a:xfrm>
            <a:off x="6188075" y="4333875"/>
            <a:ext cx="793750" cy="28733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19471" name="AutoShape 25"/>
          <p:cNvSpPr>
            <a:spLocks noChangeArrowheads="1"/>
          </p:cNvSpPr>
          <p:nvPr/>
        </p:nvSpPr>
        <p:spPr bwMode="auto">
          <a:xfrm>
            <a:off x="7121525" y="4187825"/>
            <a:ext cx="1082675" cy="431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regionalny</a:t>
            </a:r>
          </a:p>
        </p:txBody>
      </p:sp>
      <p:sp>
        <p:nvSpPr>
          <p:cNvPr id="19472" name="AutoShape 26"/>
          <p:cNvSpPr>
            <a:spLocks noChangeArrowheads="1"/>
          </p:cNvSpPr>
          <p:nvPr/>
        </p:nvSpPr>
        <p:spPr bwMode="auto">
          <a:xfrm>
            <a:off x="642938" y="4405313"/>
            <a:ext cx="793750" cy="287337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zakupy</a:t>
            </a:r>
          </a:p>
        </p:txBody>
      </p:sp>
      <p:sp>
        <p:nvSpPr>
          <p:cNvPr id="19473" name="AutoShape 27"/>
          <p:cNvSpPr>
            <a:spLocks noChangeArrowheads="1"/>
          </p:cNvSpPr>
          <p:nvPr/>
        </p:nvSpPr>
        <p:spPr bwMode="auto">
          <a:xfrm>
            <a:off x="1504950" y="4405313"/>
            <a:ext cx="793750" cy="287337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dostawy</a:t>
            </a:r>
          </a:p>
        </p:txBody>
      </p:sp>
      <p:sp>
        <p:nvSpPr>
          <p:cNvPr id="19474" name="AutoShape 28"/>
          <p:cNvSpPr>
            <a:spLocks noChangeArrowheads="1"/>
          </p:cNvSpPr>
          <p:nvPr/>
        </p:nvSpPr>
        <p:spPr bwMode="auto">
          <a:xfrm>
            <a:off x="3019425" y="5046663"/>
            <a:ext cx="1368425" cy="293687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Obsługa klienta</a:t>
            </a:r>
          </a:p>
        </p:txBody>
      </p:sp>
      <p:sp>
        <p:nvSpPr>
          <p:cNvPr id="19475" name="Line 29"/>
          <p:cNvSpPr>
            <a:spLocks noChangeShapeType="1"/>
          </p:cNvSpPr>
          <p:nvPr/>
        </p:nvSpPr>
        <p:spPr bwMode="auto">
          <a:xfrm>
            <a:off x="4387850" y="5197475"/>
            <a:ext cx="41036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76" name="Line 31"/>
          <p:cNvSpPr>
            <a:spLocks noChangeShapeType="1"/>
          </p:cNvSpPr>
          <p:nvPr/>
        </p:nvSpPr>
        <p:spPr bwMode="auto">
          <a:xfrm>
            <a:off x="2371725" y="4692650"/>
            <a:ext cx="863600" cy="3603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77" name="Line 32"/>
          <p:cNvSpPr>
            <a:spLocks noChangeShapeType="1"/>
          </p:cNvSpPr>
          <p:nvPr/>
        </p:nvSpPr>
        <p:spPr bwMode="auto">
          <a:xfrm>
            <a:off x="4098925" y="4621213"/>
            <a:ext cx="0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78" name="Line 33"/>
          <p:cNvSpPr>
            <a:spLocks noChangeShapeType="1"/>
          </p:cNvSpPr>
          <p:nvPr/>
        </p:nvSpPr>
        <p:spPr bwMode="auto">
          <a:xfrm flipH="1">
            <a:off x="4314825" y="4621213"/>
            <a:ext cx="936625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79" name="Line 34"/>
          <p:cNvSpPr>
            <a:spLocks noChangeShapeType="1"/>
          </p:cNvSpPr>
          <p:nvPr/>
        </p:nvSpPr>
        <p:spPr bwMode="auto">
          <a:xfrm flipH="1">
            <a:off x="4387850" y="4621213"/>
            <a:ext cx="2736850" cy="503237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80" name="Text Box 38"/>
          <p:cNvSpPr txBox="1">
            <a:spLocks noChangeArrowheads="1"/>
          </p:cNvSpPr>
          <p:nvPr/>
        </p:nvSpPr>
        <p:spPr bwMode="auto">
          <a:xfrm>
            <a:off x="1146175" y="890588"/>
            <a:ext cx="2378075" cy="2746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strukturalne i ramowe</a:t>
            </a:r>
          </a:p>
        </p:txBody>
      </p:sp>
      <p:sp>
        <p:nvSpPr>
          <p:cNvPr id="19481" name="AutoShape 39"/>
          <p:cNvSpPr>
            <a:spLocks/>
          </p:cNvSpPr>
          <p:nvPr/>
        </p:nvSpPr>
        <p:spPr bwMode="auto">
          <a:xfrm>
            <a:off x="3717925" y="5600700"/>
            <a:ext cx="3714750" cy="571500"/>
          </a:xfrm>
          <a:prstGeom prst="borderCallout2">
            <a:avLst>
              <a:gd name="adj1" fmla="val 21051"/>
              <a:gd name="adj2" fmla="val -2162"/>
              <a:gd name="adj3" fmla="val 21051"/>
              <a:gd name="adj4" fmla="val -7653"/>
              <a:gd name="adj5" fmla="val -166833"/>
              <a:gd name="adj6" fmla="val -66796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liczba załatwionych przesyłek na roboczogodzinę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czas przyjęcia towaru na przyjętą przesyłkę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stopień wykorzystania urządzeń wyładowczych</a:t>
            </a:r>
          </a:p>
        </p:txBody>
      </p:sp>
      <p:sp>
        <p:nvSpPr>
          <p:cNvPr id="19482" name="AutoShape 37"/>
          <p:cNvSpPr>
            <a:spLocks/>
          </p:cNvSpPr>
          <p:nvPr/>
        </p:nvSpPr>
        <p:spPr bwMode="auto">
          <a:xfrm>
            <a:off x="1146175" y="1165225"/>
            <a:ext cx="3313113" cy="2736850"/>
          </a:xfrm>
          <a:prstGeom prst="borderCallout2">
            <a:avLst>
              <a:gd name="adj1" fmla="val 4176"/>
              <a:gd name="adj2" fmla="val -2301"/>
              <a:gd name="adj3" fmla="val 4176"/>
              <a:gd name="adj4" fmla="val -4602"/>
              <a:gd name="adj5" fmla="val 111833"/>
              <a:gd name="adj6" fmla="val -13032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indent="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liczba zakupionych części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wolumen zakupionych materiałów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pozycje zamówień na miesiąc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liczba dostawców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kwota umów ramowych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struktura zamówień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liczba pozycji dostaw na dowód dostawy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liczba przychodzących towarów na okres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waga przychodzących towarów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liczba i waga dostaw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udział bezkodowych dokumentów dostaw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liczba zatrudnionych w realizacji zamówień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liczba zatrudnionych w przyjmowaniu towarów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zdolność środków rzeczowych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koszty zaopatrzenia</a:t>
            </a:r>
            <a:endParaRPr lang="pl-PL" altLang="pl-PL" sz="110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</a:rPr>
              <a:t>koszty całkowite przyjęcia towaru</a:t>
            </a:r>
          </a:p>
        </p:txBody>
      </p:sp>
      <p:sp>
        <p:nvSpPr>
          <p:cNvPr id="19483" name="Text Box 41"/>
          <p:cNvSpPr txBox="1">
            <a:spLocks noChangeArrowheads="1"/>
          </p:cNvSpPr>
          <p:nvPr/>
        </p:nvSpPr>
        <p:spPr bwMode="auto">
          <a:xfrm>
            <a:off x="3717925" y="5386388"/>
            <a:ext cx="2376488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produktywności</a:t>
            </a:r>
          </a:p>
        </p:txBody>
      </p:sp>
      <p:sp>
        <p:nvSpPr>
          <p:cNvPr id="19484" name="AutoShape 42"/>
          <p:cNvSpPr>
            <a:spLocks/>
          </p:cNvSpPr>
          <p:nvPr/>
        </p:nvSpPr>
        <p:spPr bwMode="auto">
          <a:xfrm>
            <a:off x="4746625" y="3252788"/>
            <a:ext cx="3527425" cy="542925"/>
          </a:xfrm>
          <a:prstGeom prst="borderCallout2">
            <a:avLst>
              <a:gd name="adj1" fmla="val 21051"/>
              <a:gd name="adj2" fmla="val -2162"/>
              <a:gd name="adj3" fmla="val 21051"/>
              <a:gd name="adj4" fmla="val -4995"/>
              <a:gd name="adj5" fmla="val 152630"/>
              <a:gd name="adj6" fmla="val -36454"/>
            </a:avLst>
          </a:prstGeom>
          <a:noFill/>
          <a:ln w="63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koszty przyjęcia towaru na przyjętą przesyłkę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 koszty zaopatrzenia na 1 zamówienie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 koszty zaopatrzenia w % do wolumenu zakupu</a:t>
            </a:r>
          </a:p>
        </p:txBody>
      </p:sp>
      <p:sp>
        <p:nvSpPr>
          <p:cNvPr id="19485" name="Text Box 43"/>
          <p:cNvSpPr txBox="1">
            <a:spLocks noChangeArrowheads="1"/>
          </p:cNvSpPr>
          <p:nvPr/>
        </p:nvSpPr>
        <p:spPr bwMode="auto">
          <a:xfrm>
            <a:off x="5397500" y="3036888"/>
            <a:ext cx="2374900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gospodarności</a:t>
            </a:r>
          </a:p>
        </p:txBody>
      </p:sp>
      <p:sp>
        <p:nvSpPr>
          <p:cNvPr id="19486" name="AutoShape 44"/>
          <p:cNvSpPr>
            <a:spLocks/>
          </p:cNvSpPr>
          <p:nvPr/>
        </p:nvSpPr>
        <p:spPr bwMode="auto">
          <a:xfrm>
            <a:off x="4819650" y="1885950"/>
            <a:ext cx="3816350" cy="1079500"/>
          </a:xfrm>
          <a:prstGeom prst="borderCallout2">
            <a:avLst>
              <a:gd name="adj1" fmla="val 10588"/>
              <a:gd name="adj2" fmla="val -1995"/>
              <a:gd name="adj3" fmla="val 10588"/>
              <a:gd name="adj4" fmla="val -4949"/>
              <a:gd name="adj5" fmla="val 197940"/>
              <a:gd name="adj6" fmla="val -37685"/>
            </a:avLst>
          </a:prstGeom>
          <a:noFill/>
          <a:ln w="63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czas zatrzymania towaru przy przyjęciu (przeciętny)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kwota błędnych dostaw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kwota reklamacji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kwota zwrotów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kwota opóźnionych dostaw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czas ponownego zaopatrzenia (przeciętny)</a:t>
            </a:r>
          </a:p>
        </p:txBody>
      </p:sp>
      <p:sp>
        <p:nvSpPr>
          <p:cNvPr id="19487" name="Text Box 45"/>
          <p:cNvSpPr txBox="1">
            <a:spLocks noChangeArrowheads="1"/>
          </p:cNvSpPr>
          <p:nvPr/>
        </p:nvSpPr>
        <p:spPr bwMode="auto">
          <a:xfrm>
            <a:off x="5468938" y="1670050"/>
            <a:ext cx="2376487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jakości</a:t>
            </a:r>
          </a:p>
        </p:txBody>
      </p:sp>
      <p:sp>
        <p:nvSpPr>
          <p:cNvPr id="19488" name="Line 30"/>
          <p:cNvSpPr>
            <a:spLocks noChangeShapeType="1"/>
          </p:cNvSpPr>
          <p:nvPr/>
        </p:nvSpPr>
        <p:spPr bwMode="auto">
          <a:xfrm>
            <a:off x="355600" y="5197475"/>
            <a:ext cx="2663825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394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 MIERNIKÓW CONTROLLINGU - PRZYKŁADY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8612188" y="3027363"/>
            <a:ext cx="282575" cy="1793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ODBIORCY</a:t>
            </a:r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684213" y="3554413"/>
            <a:ext cx="3024187" cy="71437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Zaopatrzenie</a:t>
            </a:r>
            <a:endParaRPr lang="pl-PL" altLang="pl-PL" sz="1400" i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>
            <a:off x="2482850" y="3819525"/>
            <a:ext cx="1081088" cy="43338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300" i="1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300" i="1">
                <a:solidFill>
                  <a:schemeClr val="bg1"/>
                </a:solidFill>
                <a:latin typeface="Tahoma" panose="020B0604030504040204" pitchFamily="34" charset="0"/>
              </a:rPr>
              <a:t>materiałowy</a:t>
            </a:r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3917950" y="3603625"/>
            <a:ext cx="939800" cy="58102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Produkcja</a:t>
            </a:r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auto">
          <a:xfrm>
            <a:off x="5075238" y="3603625"/>
            <a:ext cx="936625" cy="5810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wyrobów</a:t>
            </a:r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6227763" y="3459163"/>
            <a:ext cx="2159000" cy="725487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Dystrybucja</a:t>
            </a:r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3573463" y="3603625"/>
            <a:ext cx="349250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4786313" y="3603625"/>
            <a:ext cx="350837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5938838" y="3603625"/>
            <a:ext cx="352425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395288" y="3603625"/>
            <a:ext cx="352425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8243888" y="3603625"/>
            <a:ext cx="4318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88913" y="3027363"/>
            <a:ext cx="279400" cy="194468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 sz="80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D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S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T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A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W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C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Y</a:t>
            </a:r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6300788" y="3892550"/>
            <a:ext cx="793750" cy="28733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52" name="AutoShape 25"/>
          <p:cNvSpPr>
            <a:spLocks noChangeArrowheads="1"/>
          </p:cNvSpPr>
          <p:nvPr/>
        </p:nvSpPr>
        <p:spPr bwMode="auto">
          <a:xfrm>
            <a:off x="7234238" y="3746500"/>
            <a:ext cx="1082675" cy="431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regionalny</a:t>
            </a:r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755650" y="3963988"/>
            <a:ext cx="793750" cy="287337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zakupy</a:t>
            </a:r>
          </a:p>
        </p:txBody>
      </p:sp>
      <p:sp>
        <p:nvSpPr>
          <p:cNvPr id="54" name="AutoShape 27"/>
          <p:cNvSpPr>
            <a:spLocks noChangeArrowheads="1"/>
          </p:cNvSpPr>
          <p:nvPr/>
        </p:nvSpPr>
        <p:spPr bwMode="auto">
          <a:xfrm>
            <a:off x="1617663" y="3963988"/>
            <a:ext cx="793750" cy="287337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dostawy</a:t>
            </a:r>
          </a:p>
        </p:txBody>
      </p:sp>
      <p:sp>
        <p:nvSpPr>
          <p:cNvPr id="55" name="AutoShape 28"/>
          <p:cNvSpPr>
            <a:spLocks noChangeArrowheads="1"/>
          </p:cNvSpPr>
          <p:nvPr/>
        </p:nvSpPr>
        <p:spPr bwMode="auto">
          <a:xfrm>
            <a:off x="3132138" y="4605338"/>
            <a:ext cx="1368425" cy="293687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Obsługa klienta</a:t>
            </a: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>
            <a:off x="4500563" y="4756150"/>
            <a:ext cx="41036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7" name="Line 30"/>
          <p:cNvSpPr>
            <a:spLocks noChangeShapeType="1"/>
          </p:cNvSpPr>
          <p:nvPr/>
        </p:nvSpPr>
        <p:spPr bwMode="auto">
          <a:xfrm>
            <a:off x="468313" y="4649788"/>
            <a:ext cx="2663825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8" name="Line 31"/>
          <p:cNvSpPr>
            <a:spLocks noChangeShapeType="1"/>
          </p:cNvSpPr>
          <p:nvPr/>
        </p:nvSpPr>
        <p:spPr bwMode="auto">
          <a:xfrm>
            <a:off x="2484438" y="4251325"/>
            <a:ext cx="863600" cy="3603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>
            <a:off x="4211638" y="4179888"/>
            <a:ext cx="0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0" name="Line 33"/>
          <p:cNvSpPr>
            <a:spLocks noChangeShapeType="1"/>
          </p:cNvSpPr>
          <p:nvPr/>
        </p:nvSpPr>
        <p:spPr bwMode="auto">
          <a:xfrm flipH="1">
            <a:off x="4427538" y="4179888"/>
            <a:ext cx="936625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" name="Line 34"/>
          <p:cNvSpPr>
            <a:spLocks noChangeShapeType="1"/>
          </p:cNvSpPr>
          <p:nvPr/>
        </p:nvSpPr>
        <p:spPr bwMode="auto">
          <a:xfrm flipH="1">
            <a:off x="4500563" y="4179888"/>
            <a:ext cx="2736850" cy="503237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1042988" y="1122363"/>
            <a:ext cx="2378075" cy="2746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strukturalne i ramowe</a:t>
            </a:r>
          </a:p>
        </p:txBody>
      </p:sp>
      <p:sp>
        <p:nvSpPr>
          <p:cNvPr id="63" name="AutoShape 36"/>
          <p:cNvSpPr>
            <a:spLocks/>
          </p:cNvSpPr>
          <p:nvPr/>
        </p:nvSpPr>
        <p:spPr bwMode="auto">
          <a:xfrm>
            <a:off x="4716463" y="5187950"/>
            <a:ext cx="4319587" cy="758825"/>
          </a:xfrm>
          <a:prstGeom prst="borderCallout2">
            <a:avLst>
              <a:gd name="adj1" fmla="val 15065"/>
              <a:gd name="adj2" fmla="val -1764"/>
              <a:gd name="adj3" fmla="val 15065"/>
              <a:gd name="adj4" fmla="val -2537"/>
              <a:gd name="adj5" fmla="val -138912"/>
              <a:gd name="adj6" fmla="val -5991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średnia liczba wpływających zamówień na 1 pracownika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czas realizacji zamówienia na 1 zamówienie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średnia liczba kontraktów na 1 pracownika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średnia liczba procesów dyspozycyjnych na 1 pracownika</a:t>
            </a:r>
          </a:p>
        </p:txBody>
      </p:sp>
      <p:sp>
        <p:nvSpPr>
          <p:cNvPr id="64" name="AutoShape 38"/>
          <p:cNvSpPr>
            <a:spLocks/>
          </p:cNvSpPr>
          <p:nvPr/>
        </p:nvSpPr>
        <p:spPr bwMode="auto">
          <a:xfrm flipH="1">
            <a:off x="179388" y="1409700"/>
            <a:ext cx="4035425" cy="1728788"/>
          </a:xfrm>
          <a:prstGeom prst="borderCallout2">
            <a:avLst>
              <a:gd name="adj1" fmla="val 6611"/>
              <a:gd name="adj2" fmla="val -1894"/>
              <a:gd name="adj3" fmla="val 6611"/>
              <a:gd name="adj4" fmla="val -5120"/>
              <a:gd name="adj5" fmla="val 126630"/>
              <a:gd name="adj6" fmla="val -7833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indent="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liczba rozdysponowanych materiałów lub części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ogólna liczba dokumentów zamówień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przeciętna liczba pozycji na zamówienie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udział przetworzonych dokumentów zamówień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liczba wpływających zleceń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udział pozycji według listy w przyjętych zamówieniach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przeciętna wartość pozycji wpływających zamówień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liczba zatrudnionych w poszczególnych funkcjach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zdolność środków rzeczowych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koszty planowania i sterowania produkcją</a:t>
            </a: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5219700" y="4972050"/>
            <a:ext cx="2376488" cy="2159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produktywności</a:t>
            </a:r>
          </a:p>
        </p:txBody>
      </p:sp>
      <p:sp>
        <p:nvSpPr>
          <p:cNvPr id="66" name="AutoShape 40"/>
          <p:cNvSpPr>
            <a:spLocks/>
          </p:cNvSpPr>
          <p:nvPr/>
        </p:nvSpPr>
        <p:spPr bwMode="auto">
          <a:xfrm>
            <a:off x="531813" y="4938713"/>
            <a:ext cx="3527425" cy="758825"/>
          </a:xfrm>
          <a:prstGeom prst="borderCallout2">
            <a:avLst>
              <a:gd name="adj1" fmla="val 15065"/>
              <a:gd name="adj2" fmla="val 102162"/>
              <a:gd name="adj3" fmla="val 15065"/>
              <a:gd name="adj4" fmla="val 102699"/>
              <a:gd name="adj5" fmla="val -119245"/>
              <a:gd name="adj6" fmla="val 108551"/>
            </a:avLst>
          </a:prstGeom>
          <a:noFill/>
          <a:ln w="63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koszty obróbki pozycji wypływające ze zlecenia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koszty 1 procesu dyspozycyjnego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koszty obróbki 1 zlecenia produkcji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koszty kontroli na 1 zlecenie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684213" y="4722813"/>
            <a:ext cx="2376487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gospodarności</a:t>
            </a:r>
          </a:p>
        </p:txBody>
      </p:sp>
      <p:sp>
        <p:nvSpPr>
          <p:cNvPr id="68" name="AutoShape 42"/>
          <p:cNvSpPr>
            <a:spLocks/>
          </p:cNvSpPr>
          <p:nvPr/>
        </p:nvSpPr>
        <p:spPr bwMode="auto">
          <a:xfrm>
            <a:off x="4643438" y="977900"/>
            <a:ext cx="4251325" cy="2087563"/>
          </a:xfrm>
          <a:prstGeom prst="borderCallout2">
            <a:avLst>
              <a:gd name="adj1" fmla="val 5477"/>
              <a:gd name="adj2" fmla="val -1792"/>
              <a:gd name="adj3" fmla="val 5477"/>
              <a:gd name="adj4" fmla="val -2278"/>
              <a:gd name="adj5" fmla="val 127301"/>
              <a:gd name="adj6" fmla="val -7620"/>
            </a:avLst>
          </a:prstGeom>
          <a:noFill/>
          <a:ln w="63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udział zapasów w sumie bilansowej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kwota dostaw wadliwych lub reklamacji uwarunkowanych  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wadliwą dyspozycją towaru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udział zleceń w produkcji spowodowanych złą dyspozycją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koszty błędnych ilości uwarunkowane wadliwą dyspozycją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zapasy stałe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przeciętny zapas magazynowy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częstotliwość przeładunków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przeciętny okres trwania zatrzymań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struktura starych zapasów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udział nie dających się zużytkować stanów magazynowych w  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wartości sprzedaży</a:t>
            </a: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5581650" y="762000"/>
            <a:ext cx="2376488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jakości</a:t>
            </a: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8691563" y="3205163"/>
            <a:ext cx="282575" cy="1793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ODBIORCY</a:t>
            </a:r>
          </a:p>
        </p:txBody>
      </p:sp>
      <p:sp>
        <p:nvSpPr>
          <p:cNvPr id="71" name="AutoShape 13"/>
          <p:cNvSpPr>
            <a:spLocks noChangeArrowheads="1"/>
          </p:cNvSpPr>
          <p:nvPr/>
        </p:nvSpPr>
        <p:spPr bwMode="auto">
          <a:xfrm>
            <a:off x="763588" y="3732213"/>
            <a:ext cx="3024187" cy="71437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Zaopatrzenie</a:t>
            </a:r>
            <a:endParaRPr lang="pl-PL" altLang="pl-PL" sz="1400" i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2" name="AutoShape 14"/>
          <p:cNvSpPr>
            <a:spLocks noChangeArrowheads="1"/>
          </p:cNvSpPr>
          <p:nvPr/>
        </p:nvSpPr>
        <p:spPr bwMode="auto">
          <a:xfrm>
            <a:off x="2562225" y="3997325"/>
            <a:ext cx="1081088" cy="43338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300" i="1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300" i="1">
                <a:solidFill>
                  <a:schemeClr val="bg1"/>
                </a:solidFill>
                <a:latin typeface="Tahoma" panose="020B0604030504040204" pitchFamily="34" charset="0"/>
              </a:rPr>
              <a:t>materiałowy</a:t>
            </a:r>
          </a:p>
        </p:txBody>
      </p:sp>
      <p:sp>
        <p:nvSpPr>
          <p:cNvPr id="73" name="AutoShape 15"/>
          <p:cNvSpPr>
            <a:spLocks noChangeArrowheads="1"/>
          </p:cNvSpPr>
          <p:nvPr/>
        </p:nvSpPr>
        <p:spPr bwMode="auto">
          <a:xfrm>
            <a:off x="3997325" y="3781425"/>
            <a:ext cx="939800" cy="5810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Produkcja</a:t>
            </a:r>
          </a:p>
        </p:txBody>
      </p:sp>
      <p:sp>
        <p:nvSpPr>
          <p:cNvPr id="74" name="AutoShape 16"/>
          <p:cNvSpPr>
            <a:spLocks noChangeArrowheads="1"/>
          </p:cNvSpPr>
          <p:nvPr/>
        </p:nvSpPr>
        <p:spPr bwMode="auto">
          <a:xfrm>
            <a:off x="5154613" y="3781425"/>
            <a:ext cx="936625" cy="5810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wyrobów</a:t>
            </a:r>
          </a:p>
        </p:txBody>
      </p:sp>
      <p:sp>
        <p:nvSpPr>
          <p:cNvPr id="75" name="AutoShape 17"/>
          <p:cNvSpPr>
            <a:spLocks noChangeArrowheads="1"/>
          </p:cNvSpPr>
          <p:nvPr/>
        </p:nvSpPr>
        <p:spPr bwMode="auto">
          <a:xfrm>
            <a:off x="6307138" y="3636963"/>
            <a:ext cx="2159000" cy="725487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Dystrybucja</a:t>
            </a:r>
          </a:p>
        </p:txBody>
      </p:sp>
      <p:sp>
        <p:nvSpPr>
          <p:cNvPr id="76" name="AutoShape 18"/>
          <p:cNvSpPr>
            <a:spLocks noChangeArrowheads="1"/>
          </p:cNvSpPr>
          <p:nvPr/>
        </p:nvSpPr>
        <p:spPr bwMode="auto">
          <a:xfrm>
            <a:off x="3652838" y="3781425"/>
            <a:ext cx="349250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77" name="AutoShape 19"/>
          <p:cNvSpPr>
            <a:spLocks noChangeArrowheads="1"/>
          </p:cNvSpPr>
          <p:nvPr/>
        </p:nvSpPr>
        <p:spPr bwMode="auto">
          <a:xfrm>
            <a:off x="4865688" y="3781425"/>
            <a:ext cx="350837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78" name="AutoShape 20"/>
          <p:cNvSpPr>
            <a:spLocks noChangeArrowheads="1"/>
          </p:cNvSpPr>
          <p:nvPr/>
        </p:nvSpPr>
        <p:spPr bwMode="auto">
          <a:xfrm>
            <a:off x="6018213" y="3781425"/>
            <a:ext cx="352425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79" name="AutoShape 21"/>
          <p:cNvSpPr>
            <a:spLocks noChangeArrowheads="1"/>
          </p:cNvSpPr>
          <p:nvPr/>
        </p:nvSpPr>
        <p:spPr bwMode="auto">
          <a:xfrm>
            <a:off x="474663" y="3781425"/>
            <a:ext cx="352425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80" name="AutoShape 22"/>
          <p:cNvSpPr>
            <a:spLocks noChangeArrowheads="1"/>
          </p:cNvSpPr>
          <p:nvPr/>
        </p:nvSpPr>
        <p:spPr bwMode="auto">
          <a:xfrm>
            <a:off x="8323263" y="3781425"/>
            <a:ext cx="4318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285750" y="3121025"/>
            <a:ext cx="279400" cy="194468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 sz="80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D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S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T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A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W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C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Y</a:t>
            </a:r>
          </a:p>
        </p:txBody>
      </p:sp>
      <p:sp>
        <p:nvSpPr>
          <p:cNvPr id="82" name="AutoShape 24"/>
          <p:cNvSpPr>
            <a:spLocks noChangeArrowheads="1"/>
          </p:cNvSpPr>
          <p:nvPr/>
        </p:nvSpPr>
        <p:spPr bwMode="auto">
          <a:xfrm>
            <a:off x="6380163" y="4070350"/>
            <a:ext cx="793750" cy="28733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83" name="AutoShape 25"/>
          <p:cNvSpPr>
            <a:spLocks noChangeArrowheads="1"/>
          </p:cNvSpPr>
          <p:nvPr/>
        </p:nvSpPr>
        <p:spPr bwMode="auto">
          <a:xfrm>
            <a:off x="7313613" y="3924300"/>
            <a:ext cx="1082675" cy="431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regionalny</a:t>
            </a:r>
          </a:p>
        </p:txBody>
      </p:sp>
      <p:sp>
        <p:nvSpPr>
          <p:cNvPr id="84" name="AutoShape 26"/>
          <p:cNvSpPr>
            <a:spLocks noChangeArrowheads="1"/>
          </p:cNvSpPr>
          <p:nvPr/>
        </p:nvSpPr>
        <p:spPr bwMode="auto">
          <a:xfrm>
            <a:off x="835025" y="4141788"/>
            <a:ext cx="793750" cy="287337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zakupy</a:t>
            </a:r>
          </a:p>
        </p:txBody>
      </p:sp>
      <p:sp>
        <p:nvSpPr>
          <p:cNvPr id="85" name="AutoShape 27"/>
          <p:cNvSpPr>
            <a:spLocks noChangeArrowheads="1"/>
          </p:cNvSpPr>
          <p:nvPr/>
        </p:nvSpPr>
        <p:spPr bwMode="auto">
          <a:xfrm>
            <a:off x="1697038" y="4141788"/>
            <a:ext cx="793750" cy="287337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dostawy</a:t>
            </a:r>
          </a:p>
        </p:txBody>
      </p:sp>
      <p:sp>
        <p:nvSpPr>
          <p:cNvPr id="86" name="AutoShape 28"/>
          <p:cNvSpPr>
            <a:spLocks noChangeArrowheads="1"/>
          </p:cNvSpPr>
          <p:nvPr/>
        </p:nvSpPr>
        <p:spPr bwMode="auto">
          <a:xfrm>
            <a:off x="3211513" y="4783138"/>
            <a:ext cx="1368425" cy="293687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Obsługa klienta</a:t>
            </a:r>
          </a:p>
        </p:txBody>
      </p:sp>
      <p:sp>
        <p:nvSpPr>
          <p:cNvPr id="87" name="Line 29"/>
          <p:cNvSpPr>
            <a:spLocks noChangeShapeType="1"/>
          </p:cNvSpPr>
          <p:nvPr/>
        </p:nvSpPr>
        <p:spPr bwMode="auto">
          <a:xfrm>
            <a:off x="4579938" y="4933950"/>
            <a:ext cx="41036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8" name="Line 30"/>
          <p:cNvSpPr>
            <a:spLocks noChangeShapeType="1"/>
          </p:cNvSpPr>
          <p:nvPr/>
        </p:nvSpPr>
        <p:spPr bwMode="auto">
          <a:xfrm>
            <a:off x="547688" y="4933950"/>
            <a:ext cx="2663825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2563813" y="4429125"/>
            <a:ext cx="863600" cy="3603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4291013" y="4357688"/>
            <a:ext cx="0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H="1">
            <a:off x="4506913" y="4357688"/>
            <a:ext cx="936625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 flipH="1">
            <a:off x="4579938" y="4357688"/>
            <a:ext cx="2736850" cy="503237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3" name="Text Box 35"/>
          <p:cNvSpPr txBox="1">
            <a:spLocks noChangeArrowheads="1"/>
          </p:cNvSpPr>
          <p:nvPr/>
        </p:nvSpPr>
        <p:spPr bwMode="auto">
          <a:xfrm>
            <a:off x="1338263" y="1130300"/>
            <a:ext cx="2378075" cy="2746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strukturalne i ramowe</a:t>
            </a:r>
          </a:p>
        </p:txBody>
      </p:sp>
      <p:sp>
        <p:nvSpPr>
          <p:cNvPr id="94" name="AutoShape 36"/>
          <p:cNvSpPr>
            <a:spLocks/>
          </p:cNvSpPr>
          <p:nvPr/>
        </p:nvSpPr>
        <p:spPr bwMode="auto">
          <a:xfrm flipH="1">
            <a:off x="3138488" y="5364163"/>
            <a:ext cx="3527425" cy="542925"/>
          </a:xfrm>
          <a:prstGeom prst="borderCallout2">
            <a:avLst>
              <a:gd name="adj1" fmla="val 21051"/>
              <a:gd name="adj2" fmla="val -2162"/>
              <a:gd name="adj3" fmla="val 21051"/>
              <a:gd name="adj4" fmla="val -7519"/>
              <a:gd name="adj5" fmla="val -201463"/>
              <a:gd name="adj6" fmla="val -15977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produktywność realizacji wysyłki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produktywność realizacji zamówienia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czas transportu na 1 zamówienie transportowe</a:t>
            </a:r>
          </a:p>
        </p:txBody>
      </p:sp>
      <p:sp>
        <p:nvSpPr>
          <p:cNvPr id="95" name="AutoShape 38"/>
          <p:cNvSpPr>
            <a:spLocks/>
          </p:cNvSpPr>
          <p:nvPr/>
        </p:nvSpPr>
        <p:spPr bwMode="auto">
          <a:xfrm flipH="1">
            <a:off x="690563" y="1403350"/>
            <a:ext cx="3816350" cy="2217738"/>
          </a:xfrm>
          <a:prstGeom prst="borderCallout2">
            <a:avLst>
              <a:gd name="adj1" fmla="val 5287"/>
              <a:gd name="adj2" fmla="val -2000"/>
              <a:gd name="adj3" fmla="val 5287"/>
              <a:gd name="adj4" fmla="val -13106"/>
              <a:gd name="adj5" fmla="val 104847"/>
              <a:gd name="adj6" fmla="val -53579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indent="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liczba klientów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przeciętna sprzedaż na 1 klienta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liczba dostaw na jednostkę czasu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liczba szczebli magazynowania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liczba miejsc magazynowania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przeciętna odległość między szczeblami magazynowania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przeciętna odległość między magazynem a klientami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przeciętna  wielkość zamówienia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udział pracowników działu dystrybucji w liczbie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pracowników ogółem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koszty realizacji zamówienia klienta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koszty transportu zewnętrznego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koszty niedoborów</a:t>
            </a:r>
          </a:p>
        </p:txBody>
      </p:sp>
      <p:sp>
        <p:nvSpPr>
          <p:cNvPr id="96" name="Text Box 39"/>
          <p:cNvSpPr txBox="1">
            <a:spLocks noChangeArrowheads="1"/>
          </p:cNvSpPr>
          <p:nvPr/>
        </p:nvSpPr>
        <p:spPr bwMode="auto">
          <a:xfrm>
            <a:off x="3641725" y="5149850"/>
            <a:ext cx="2376488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produktywności</a:t>
            </a:r>
          </a:p>
        </p:txBody>
      </p:sp>
      <p:sp>
        <p:nvSpPr>
          <p:cNvPr id="97" name="AutoShape 40"/>
          <p:cNvSpPr>
            <a:spLocks/>
          </p:cNvSpPr>
          <p:nvPr/>
        </p:nvSpPr>
        <p:spPr bwMode="auto">
          <a:xfrm flipH="1">
            <a:off x="4725988" y="2481263"/>
            <a:ext cx="2806700" cy="1008062"/>
          </a:xfrm>
          <a:prstGeom prst="borderCallout2">
            <a:avLst>
              <a:gd name="adj1" fmla="val 11338"/>
              <a:gd name="adj2" fmla="val -2718"/>
              <a:gd name="adj3" fmla="val 11338"/>
              <a:gd name="adj4" fmla="val -3620"/>
              <a:gd name="adj5" fmla="val 115273"/>
              <a:gd name="adj6" fmla="val -13625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średni czas dostawy,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gotowość dostawcza,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procentowy udział wadliwych dostaw,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procentowy udział opóźnień,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procentowy udział reklamacji,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udział dostaw uzupełniających. </a:t>
            </a:r>
          </a:p>
        </p:txBody>
      </p:sp>
      <p:sp>
        <p:nvSpPr>
          <p:cNvPr id="98" name="Text Box 41"/>
          <p:cNvSpPr txBox="1">
            <a:spLocks noChangeArrowheads="1"/>
          </p:cNvSpPr>
          <p:nvPr/>
        </p:nvSpPr>
        <p:spPr bwMode="auto">
          <a:xfrm>
            <a:off x="5578475" y="685800"/>
            <a:ext cx="2089150" cy="2079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gospodarności</a:t>
            </a:r>
          </a:p>
        </p:txBody>
      </p:sp>
      <p:sp>
        <p:nvSpPr>
          <p:cNvPr id="99" name="AutoShape 42"/>
          <p:cNvSpPr>
            <a:spLocks/>
          </p:cNvSpPr>
          <p:nvPr/>
        </p:nvSpPr>
        <p:spPr bwMode="auto">
          <a:xfrm flipH="1">
            <a:off x="3857625" y="900113"/>
            <a:ext cx="3816350" cy="1225550"/>
          </a:xfrm>
          <a:prstGeom prst="borderCallout2">
            <a:avLst>
              <a:gd name="adj1" fmla="val 9324"/>
              <a:gd name="adj2" fmla="val -2000"/>
              <a:gd name="adj3" fmla="val 9324"/>
              <a:gd name="adj4" fmla="val -3204"/>
              <a:gd name="adj5" fmla="val 225773"/>
              <a:gd name="adj6" fmla="val -16394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przeciętne koszty realizacji zlecenia klienta,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udział kosztów realizacji zlecenia w sprzedaży,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koszty dystrybucji na zlecenie,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procentowy udział kosztów wysyłki,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częstotliwość przeładunku wyrobów gotowych,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koszty transportu na 1 zamówienie transportowe,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stosunek kosztów transportu własnego do obcego</a:t>
            </a:r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100" name="Text Box 43"/>
          <p:cNvSpPr txBox="1">
            <a:spLocks noChangeArrowheads="1"/>
          </p:cNvSpPr>
          <p:nvPr/>
        </p:nvSpPr>
        <p:spPr bwMode="auto">
          <a:xfrm flipH="1">
            <a:off x="5081588" y="2268538"/>
            <a:ext cx="2374900" cy="2159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jakości</a:t>
            </a:r>
          </a:p>
        </p:txBody>
      </p:sp>
      <p:sp>
        <p:nvSpPr>
          <p:cNvPr id="101" name="Text Box 12"/>
          <p:cNvSpPr txBox="1">
            <a:spLocks noChangeArrowheads="1"/>
          </p:cNvSpPr>
          <p:nvPr/>
        </p:nvSpPr>
        <p:spPr bwMode="auto">
          <a:xfrm>
            <a:off x="8612188" y="2606675"/>
            <a:ext cx="282575" cy="1793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ODBIORCY</a:t>
            </a:r>
          </a:p>
        </p:txBody>
      </p:sp>
      <p:sp>
        <p:nvSpPr>
          <p:cNvPr id="102" name="AutoShape 13"/>
          <p:cNvSpPr>
            <a:spLocks noChangeArrowheads="1"/>
          </p:cNvSpPr>
          <p:nvPr/>
        </p:nvSpPr>
        <p:spPr bwMode="auto">
          <a:xfrm>
            <a:off x="684213" y="3133725"/>
            <a:ext cx="3024187" cy="71437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Zaopatrzenie</a:t>
            </a:r>
            <a:endParaRPr lang="pl-PL" altLang="pl-PL" sz="1400" i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03" name="AutoShape 14"/>
          <p:cNvSpPr>
            <a:spLocks noChangeArrowheads="1"/>
          </p:cNvSpPr>
          <p:nvPr/>
        </p:nvSpPr>
        <p:spPr bwMode="auto">
          <a:xfrm>
            <a:off x="2482850" y="3398838"/>
            <a:ext cx="1081088" cy="433387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300" i="1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300" i="1">
                <a:solidFill>
                  <a:schemeClr val="bg1"/>
                </a:solidFill>
                <a:latin typeface="Tahoma" panose="020B0604030504040204" pitchFamily="34" charset="0"/>
              </a:rPr>
              <a:t>materiałowy</a:t>
            </a:r>
          </a:p>
        </p:txBody>
      </p:sp>
      <p:sp>
        <p:nvSpPr>
          <p:cNvPr id="104" name="AutoShape 15"/>
          <p:cNvSpPr>
            <a:spLocks noChangeArrowheads="1"/>
          </p:cNvSpPr>
          <p:nvPr/>
        </p:nvSpPr>
        <p:spPr bwMode="auto">
          <a:xfrm>
            <a:off x="3917950" y="3182938"/>
            <a:ext cx="939800" cy="5810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Produkcja</a:t>
            </a:r>
          </a:p>
        </p:txBody>
      </p:sp>
      <p:sp>
        <p:nvSpPr>
          <p:cNvPr id="105" name="AutoShape 16"/>
          <p:cNvSpPr>
            <a:spLocks noChangeArrowheads="1"/>
          </p:cNvSpPr>
          <p:nvPr/>
        </p:nvSpPr>
        <p:spPr bwMode="auto">
          <a:xfrm>
            <a:off x="5075238" y="3182938"/>
            <a:ext cx="936625" cy="5810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wyrobów</a:t>
            </a:r>
          </a:p>
        </p:txBody>
      </p:sp>
      <p:sp>
        <p:nvSpPr>
          <p:cNvPr id="106" name="AutoShape 17"/>
          <p:cNvSpPr>
            <a:spLocks noChangeArrowheads="1"/>
          </p:cNvSpPr>
          <p:nvPr/>
        </p:nvSpPr>
        <p:spPr bwMode="auto">
          <a:xfrm>
            <a:off x="6227763" y="3038475"/>
            <a:ext cx="2159000" cy="725488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Dystrybucja</a:t>
            </a:r>
          </a:p>
        </p:txBody>
      </p:sp>
      <p:sp>
        <p:nvSpPr>
          <p:cNvPr id="107" name="AutoShape 18"/>
          <p:cNvSpPr>
            <a:spLocks noChangeArrowheads="1"/>
          </p:cNvSpPr>
          <p:nvPr/>
        </p:nvSpPr>
        <p:spPr bwMode="auto">
          <a:xfrm>
            <a:off x="3573463" y="3182938"/>
            <a:ext cx="349250" cy="620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08" name="AutoShape 19"/>
          <p:cNvSpPr>
            <a:spLocks noChangeArrowheads="1"/>
          </p:cNvSpPr>
          <p:nvPr/>
        </p:nvSpPr>
        <p:spPr bwMode="auto">
          <a:xfrm>
            <a:off x="4786313" y="3182938"/>
            <a:ext cx="350837" cy="620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09" name="AutoShape 20"/>
          <p:cNvSpPr>
            <a:spLocks noChangeArrowheads="1"/>
          </p:cNvSpPr>
          <p:nvPr/>
        </p:nvSpPr>
        <p:spPr bwMode="auto">
          <a:xfrm>
            <a:off x="5938838" y="3182938"/>
            <a:ext cx="352425" cy="620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10" name="AutoShape 21"/>
          <p:cNvSpPr>
            <a:spLocks noChangeArrowheads="1"/>
          </p:cNvSpPr>
          <p:nvPr/>
        </p:nvSpPr>
        <p:spPr bwMode="auto">
          <a:xfrm>
            <a:off x="395288" y="3182938"/>
            <a:ext cx="352425" cy="620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11" name="AutoShape 22"/>
          <p:cNvSpPr>
            <a:spLocks noChangeArrowheads="1"/>
          </p:cNvSpPr>
          <p:nvPr/>
        </p:nvSpPr>
        <p:spPr bwMode="auto">
          <a:xfrm>
            <a:off x="8243888" y="3182938"/>
            <a:ext cx="4318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" name="Text Box 23"/>
          <p:cNvSpPr txBox="1">
            <a:spLocks noChangeArrowheads="1"/>
          </p:cNvSpPr>
          <p:nvPr/>
        </p:nvSpPr>
        <p:spPr bwMode="auto">
          <a:xfrm>
            <a:off x="188913" y="2606675"/>
            <a:ext cx="279400" cy="194468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 sz="80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D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S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T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A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W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C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Y</a:t>
            </a:r>
          </a:p>
        </p:txBody>
      </p:sp>
      <p:sp>
        <p:nvSpPr>
          <p:cNvPr id="113" name="AutoShape 24"/>
          <p:cNvSpPr>
            <a:spLocks noChangeArrowheads="1"/>
          </p:cNvSpPr>
          <p:nvPr/>
        </p:nvSpPr>
        <p:spPr bwMode="auto">
          <a:xfrm>
            <a:off x="6300788" y="3471863"/>
            <a:ext cx="793750" cy="287337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114" name="AutoShape 25"/>
          <p:cNvSpPr>
            <a:spLocks noChangeArrowheads="1"/>
          </p:cNvSpPr>
          <p:nvPr/>
        </p:nvSpPr>
        <p:spPr bwMode="auto">
          <a:xfrm>
            <a:off x="7234238" y="3325813"/>
            <a:ext cx="1082675" cy="431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regionalny</a:t>
            </a:r>
          </a:p>
        </p:txBody>
      </p:sp>
      <p:sp>
        <p:nvSpPr>
          <p:cNvPr id="115" name="AutoShape 26"/>
          <p:cNvSpPr>
            <a:spLocks noChangeArrowheads="1"/>
          </p:cNvSpPr>
          <p:nvPr/>
        </p:nvSpPr>
        <p:spPr bwMode="auto">
          <a:xfrm>
            <a:off x="755650" y="3543300"/>
            <a:ext cx="793750" cy="28733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zakupy</a:t>
            </a:r>
          </a:p>
        </p:txBody>
      </p:sp>
      <p:sp>
        <p:nvSpPr>
          <p:cNvPr id="116" name="AutoShape 27"/>
          <p:cNvSpPr>
            <a:spLocks noChangeArrowheads="1"/>
          </p:cNvSpPr>
          <p:nvPr/>
        </p:nvSpPr>
        <p:spPr bwMode="auto">
          <a:xfrm>
            <a:off x="1617663" y="3543300"/>
            <a:ext cx="793750" cy="28733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dostawy</a:t>
            </a:r>
          </a:p>
        </p:txBody>
      </p:sp>
      <p:sp>
        <p:nvSpPr>
          <p:cNvPr id="117" name="AutoShape 28"/>
          <p:cNvSpPr>
            <a:spLocks noChangeArrowheads="1"/>
          </p:cNvSpPr>
          <p:nvPr/>
        </p:nvSpPr>
        <p:spPr bwMode="auto">
          <a:xfrm>
            <a:off x="3132138" y="41846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Obsługa klienta</a:t>
            </a:r>
          </a:p>
        </p:txBody>
      </p:sp>
      <p:sp>
        <p:nvSpPr>
          <p:cNvPr id="118" name="Line 29"/>
          <p:cNvSpPr>
            <a:spLocks noChangeShapeType="1"/>
          </p:cNvSpPr>
          <p:nvPr/>
        </p:nvSpPr>
        <p:spPr bwMode="auto">
          <a:xfrm>
            <a:off x="4500563" y="4335463"/>
            <a:ext cx="41036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" name="Line 30"/>
          <p:cNvSpPr>
            <a:spLocks noChangeShapeType="1"/>
          </p:cNvSpPr>
          <p:nvPr/>
        </p:nvSpPr>
        <p:spPr bwMode="auto">
          <a:xfrm>
            <a:off x="468313" y="4335463"/>
            <a:ext cx="2663825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0" name="Line 31"/>
          <p:cNvSpPr>
            <a:spLocks noChangeShapeType="1"/>
          </p:cNvSpPr>
          <p:nvPr/>
        </p:nvSpPr>
        <p:spPr bwMode="auto">
          <a:xfrm>
            <a:off x="2484438" y="3830638"/>
            <a:ext cx="863600" cy="360362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1" name="Line 32"/>
          <p:cNvSpPr>
            <a:spLocks noChangeShapeType="1"/>
          </p:cNvSpPr>
          <p:nvPr/>
        </p:nvSpPr>
        <p:spPr bwMode="auto">
          <a:xfrm>
            <a:off x="4211638" y="3759200"/>
            <a:ext cx="0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" name="Line 33"/>
          <p:cNvSpPr>
            <a:spLocks noChangeShapeType="1"/>
          </p:cNvSpPr>
          <p:nvPr/>
        </p:nvSpPr>
        <p:spPr bwMode="auto">
          <a:xfrm flipH="1">
            <a:off x="4427538" y="3759200"/>
            <a:ext cx="936625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" name="Line 34"/>
          <p:cNvSpPr>
            <a:spLocks noChangeShapeType="1"/>
          </p:cNvSpPr>
          <p:nvPr/>
        </p:nvSpPr>
        <p:spPr bwMode="auto">
          <a:xfrm flipH="1">
            <a:off x="4500563" y="3759200"/>
            <a:ext cx="2736850" cy="50323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4" name="Text Box 35"/>
          <p:cNvSpPr txBox="1">
            <a:spLocks noChangeArrowheads="1"/>
          </p:cNvSpPr>
          <p:nvPr/>
        </p:nvSpPr>
        <p:spPr bwMode="auto">
          <a:xfrm flipH="1">
            <a:off x="508000" y="1028700"/>
            <a:ext cx="2376488" cy="2746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strukturalne i ramowe</a:t>
            </a:r>
          </a:p>
        </p:txBody>
      </p:sp>
      <p:sp>
        <p:nvSpPr>
          <p:cNvPr id="125" name="AutoShape 36"/>
          <p:cNvSpPr>
            <a:spLocks/>
          </p:cNvSpPr>
          <p:nvPr/>
        </p:nvSpPr>
        <p:spPr bwMode="auto">
          <a:xfrm flipH="1">
            <a:off x="177800" y="4635500"/>
            <a:ext cx="6697663" cy="1231900"/>
          </a:xfrm>
          <a:prstGeom prst="borderCallout2">
            <a:avLst>
              <a:gd name="adj1" fmla="val 9278"/>
              <a:gd name="adj2" fmla="val -1139"/>
              <a:gd name="adj3" fmla="val 9278"/>
              <a:gd name="adj4" fmla="val -2819"/>
              <a:gd name="adj5" fmla="val -91241"/>
              <a:gd name="adj6" fmla="val -2801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koszty transportu na 1 zlecenie transportowe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przeciętne koszty transportu na jednostkę ciężaru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koszty na tonokilometr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udział kosztów transportu w kosztach produkcji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przeciętne koszty zakładowe środków transportu (własnego)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przeciętne koszty konserwacji i utrzymania w sprawności środków transportu na jednostkę czasu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zaangażowanie kapitału w utrzymaniu zapasów</a:t>
            </a:r>
          </a:p>
        </p:txBody>
      </p:sp>
      <p:sp>
        <p:nvSpPr>
          <p:cNvPr id="126" name="AutoShape 38"/>
          <p:cNvSpPr>
            <a:spLocks/>
          </p:cNvSpPr>
          <p:nvPr/>
        </p:nvSpPr>
        <p:spPr bwMode="auto">
          <a:xfrm flipH="1">
            <a:off x="515938" y="1295400"/>
            <a:ext cx="3313112" cy="1439863"/>
          </a:xfrm>
          <a:prstGeom prst="borderCallout2">
            <a:avLst>
              <a:gd name="adj1" fmla="val 7935"/>
              <a:gd name="adj2" fmla="val -2301"/>
              <a:gd name="adj3" fmla="val 7935"/>
              <a:gd name="adj4" fmla="val -8338"/>
              <a:gd name="adj5" fmla="val 162718"/>
              <a:gd name="adj6" fmla="val -77194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indent="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wielkość masy wolumenu transportowego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zlecenie transportu na 1 przewóz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liczba przejechanych kilometrów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liczba napraw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stopień mechanizacji i automatyzacji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liczba pracowników transportu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zdolność transportowa pojazdów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koszty transportu</a:t>
            </a:r>
          </a:p>
        </p:txBody>
      </p:sp>
      <p:sp>
        <p:nvSpPr>
          <p:cNvPr id="127" name="Text Box 39"/>
          <p:cNvSpPr txBox="1">
            <a:spLocks noChangeArrowheads="1"/>
          </p:cNvSpPr>
          <p:nvPr/>
        </p:nvSpPr>
        <p:spPr bwMode="auto">
          <a:xfrm>
            <a:off x="3609975" y="1636713"/>
            <a:ext cx="2374900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  Mierniki  produktywności</a:t>
            </a:r>
          </a:p>
        </p:txBody>
      </p:sp>
      <p:sp>
        <p:nvSpPr>
          <p:cNvPr id="128" name="AutoShape 40"/>
          <p:cNvSpPr>
            <a:spLocks/>
          </p:cNvSpPr>
          <p:nvPr/>
        </p:nvSpPr>
        <p:spPr bwMode="auto">
          <a:xfrm flipH="1">
            <a:off x="3178175" y="1849438"/>
            <a:ext cx="3098800" cy="1081087"/>
          </a:xfrm>
          <a:prstGeom prst="borderCallout2">
            <a:avLst>
              <a:gd name="adj1" fmla="val 10569"/>
              <a:gd name="adj2" fmla="val -2463"/>
              <a:gd name="adj3" fmla="val 10569"/>
              <a:gd name="adj4" fmla="val -3796"/>
              <a:gd name="adj5" fmla="val 161083"/>
              <a:gd name="adj6" fmla="val -18403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marL="2667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czas transportu na 1 zlecenie transportowe,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stopień wykorzystania środków transportu,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wydajność środków transportu,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liczba kilometrów na 1 środek transportu,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liczba kilometrów na 1 kierowcę,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przeciętny czas naprawy. </a:t>
            </a:r>
          </a:p>
        </p:txBody>
      </p:sp>
      <p:sp>
        <p:nvSpPr>
          <p:cNvPr id="129" name="Text Box 41"/>
          <p:cNvSpPr txBox="1">
            <a:spLocks noChangeArrowheads="1"/>
          </p:cNvSpPr>
          <p:nvPr/>
        </p:nvSpPr>
        <p:spPr bwMode="auto">
          <a:xfrm>
            <a:off x="609600" y="4427538"/>
            <a:ext cx="2378075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  Mierniki  gospodarności</a:t>
            </a:r>
          </a:p>
        </p:txBody>
      </p:sp>
      <p:sp>
        <p:nvSpPr>
          <p:cNvPr id="130" name="AutoShape 42"/>
          <p:cNvSpPr>
            <a:spLocks/>
          </p:cNvSpPr>
          <p:nvPr/>
        </p:nvSpPr>
        <p:spPr bwMode="auto">
          <a:xfrm>
            <a:off x="6659563" y="1528763"/>
            <a:ext cx="2376487" cy="719137"/>
          </a:xfrm>
          <a:prstGeom prst="borderCallout2">
            <a:avLst>
              <a:gd name="adj1" fmla="val 15894"/>
              <a:gd name="adj2" fmla="val -3208"/>
              <a:gd name="adj3" fmla="val 15894"/>
              <a:gd name="adj4" fmla="val -3606"/>
              <a:gd name="adj5" fmla="val 279912"/>
              <a:gd name="adj6" fmla="val -8282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stopień obsługi,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dotrzymanie terminu,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częstotliwość wypadków,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częstotliwość uszkodzeń. </a:t>
            </a:r>
          </a:p>
        </p:txBody>
      </p:sp>
      <p:sp>
        <p:nvSpPr>
          <p:cNvPr id="131" name="Text Box 43"/>
          <p:cNvSpPr txBox="1">
            <a:spLocks noChangeArrowheads="1"/>
          </p:cNvSpPr>
          <p:nvPr/>
        </p:nvSpPr>
        <p:spPr bwMode="auto">
          <a:xfrm>
            <a:off x="6659563" y="1312863"/>
            <a:ext cx="2376487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  Mierniki  jakości</a:t>
            </a:r>
          </a:p>
        </p:txBody>
      </p:sp>
      <p:sp>
        <p:nvSpPr>
          <p:cNvPr id="132" name="Text Box 12"/>
          <p:cNvSpPr txBox="1">
            <a:spLocks noChangeArrowheads="1"/>
          </p:cNvSpPr>
          <p:nvPr/>
        </p:nvSpPr>
        <p:spPr bwMode="auto">
          <a:xfrm>
            <a:off x="8643938" y="2719388"/>
            <a:ext cx="282575" cy="1793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ODBIORCY</a:t>
            </a:r>
          </a:p>
        </p:txBody>
      </p:sp>
      <p:sp>
        <p:nvSpPr>
          <p:cNvPr id="133" name="AutoShape 13"/>
          <p:cNvSpPr>
            <a:spLocks noChangeArrowheads="1"/>
          </p:cNvSpPr>
          <p:nvPr/>
        </p:nvSpPr>
        <p:spPr bwMode="auto">
          <a:xfrm>
            <a:off x="715963" y="3246438"/>
            <a:ext cx="3024187" cy="71437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Zaopatrzenie</a:t>
            </a:r>
            <a:endParaRPr lang="pl-PL" altLang="pl-PL" sz="1400" i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34" name="AutoShape 14"/>
          <p:cNvSpPr>
            <a:spLocks noChangeArrowheads="1"/>
          </p:cNvSpPr>
          <p:nvPr/>
        </p:nvSpPr>
        <p:spPr bwMode="auto">
          <a:xfrm>
            <a:off x="2514600" y="3511550"/>
            <a:ext cx="1081088" cy="433388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300" i="1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300" i="1">
                <a:solidFill>
                  <a:schemeClr val="bg1"/>
                </a:solidFill>
                <a:latin typeface="Tahoma" panose="020B0604030504040204" pitchFamily="34" charset="0"/>
              </a:rPr>
              <a:t>materiałowy</a:t>
            </a:r>
          </a:p>
        </p:txBody>
      </p:sp>
      <p:sp>
        <p:nvSpPr>
          <p:cNvPr id="135" name="AutoShape 15"/>
          <p:cNvSpPr>
            <a:spLocks noChangeArrowheads="1"/>
          </p:cNvSpPr>
          <p:nvPr/>
        </p:nvSpPr>
        <p:spPr bwMode="auto">
          <a:xfrm>
            <a:off x="3949700" y="3295650"/>
            <a:ext cx="939800" cy="5810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Produkcja</a:t>
            </a:r>
          </a:p>
        </p:txBody>
      </p:sp>
      <p:sp>
        <p:nvSpPr>
          <p:cNvPr id="136" name="AutoShape 16"/>
          <p:cNvSpPr>
            <a:spLocks noChangeArrowheads="1"/>
          </p:cNvSpPr>
          <p:nvPr/>
        </p:nvSpPr>
        <p:spPr bwMode="auto">
          <a:xfrm>
            <a:off x="5106988" y="3295650"/>
            <a:ext cx="936625" cy="58102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wyrobów</a:t>
            </a:r>
          </a:p>
        </p:txBody>
      </p:sp>
      <p:sp>
        <p:nvSpPr>
          <p:cNvPr id="137" name="AutoShape 17"/>
          <p:cNvSpPr>
            <a:spLocks noChangeArrowheads="1"/>
          </p:cNvSpPr>
          <p:nvPr/>
        </p:nvSpPr>
        <p:spPr bwMode="auto">
          <a:xfrm>
            <a:off x="6259513" y="3151188"/>
            <a:ext cx="2159000" cy="725487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Dystrybucja</a:t>
            </a:r>
          </a:p>
        </p:txBody>
      </p:sp>
      <p:sp>
        <p:nvSpPr>
          <p:cNvPr id="138" name="AutoShape 18"/>
          <p:cNvSpPr>
            <a:spLocks noChangeArrowheads="1"/>
          </p:cNvSpPr>
          <p:nvPr/>
        </p:nvSpPr>
        <p:spPr bwMode="auto">
          <a:xfrm>
            <a:off x="3605213" y="3295650"/>
            <a:ext cx="349250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39" name="AutoShape 19"/>
          <p:cNvSpPr>
            <a:spLocks noChangeArrowheads="1"/>
          </p:cNvSpPr>
          <p:nvPr/>
        </p:nvSpPr>
        <p:spPr bwMode="auto">
          <a:xfrm>
            <a:off x="4818063" y="3295650"/>
            <a:ext cx="350837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40" name="AutoShape 20"/>
          <p:cNvSpPr>
            <a:spLocks noChangeArrowheads="1"/>
          </p:cNvSpPr>
          <p:nvPr/>
        </p:nvSpPr>
        <p:spPr bwMode="auto">
          <a:xfrm>
            <a:off x="5970588" y="3295650"/>
            <a:ext cx="352425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41" name="AutoShape 21"/>
          <p:cNvSpPr>
            <a:spLocks noChangeArrowheads="1"/>
          </p:cNvSpPr>
          <p:nvPr/>
        </p:nvSpPr>
        <p:spPr bwMode="auto">
          <a:xfrm>
            <a:off x="427038" y="3295650"/>
            <a:ext cx="352425" cy="62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/>
          <a:lstStyle/>
          <a:p>
            <a:endParaRPr lang="pl-PL"/>
          </a:p>
        </p:txBody>
      </p:sp>
      <p:sp>
        <p:nvSpPr>
          <p:cNvPr id="142" name="AutoShape 22"/>
          <p:cNvSpPr>
            <a:spLocks noChangeArrowheads="1"/>
          </p:cNvSpPr>
          <p:nvPr/>
        </p:nvSpPr>
        <p:spPr bwMode="auto">
          <a:xfrm>
            <a:off x="8275638" y="3295650"/>
            <a:ext cx="4318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3" name="Text Box 23"/>
          <p:cNvSpPr txBox="1">
            <a:spLocks noChangeArrowheads="1"/>
          </p:cNvSpPr>
          <p:nvPr/>
        </p:nvSpPr>
        <p:spPr bwMode="auto">
          <a:xfrm>
            <a:off x="214313" y="2676525"/>
            <a:ext cx="279400" cy="194468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 sz="80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D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S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T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A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W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C</a:t>
            </a:r>
          </a:p>
          <a:p>
            <a:pPr algn="ctr" eaLnBrk="1" hangingPunct="1"/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Y</a:t>
            </a:r>
          </a:p>
        </p:txBody>
      </p:sp>
      <p:sp>
        <p:nvSpPr>
          <p:cNvPr id="144" name="AutoShape 24"/>
          <p:cNvSpPr>
            <a:spLocks noChangeArrowheads="1"/>
          </p:cNvSpPr>
          <p:nvPr/>
        </p:nvSpPr>
        <p:spPr bwMode="auto">
          <a:xfrm>
            <a:off x="6332538" y="3584575"/>
            <a:ext cx="793750" cy="287338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145" name="AutoShape 25"/>
          <p:cNvSpPr>
            <a:spLocks noChangeArrowheads="1"/>
          </p:cNvSpPr>
          <p:nvPr/>
        </p:nvSpPr>
        <p:spPr bwMode="auto">
          <a:xfrm>
            <a:off x="7265988" y="3438525"/>
            <a:ext cx="1082675" cy="431800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magazyn</a:t>
            </a:r>
          </a:p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regionalny</a:t>
            </a:r>
          </a:p>
        </p:txBody>
      </p:sp>
      <p:sp>
        <p:nvSpPr>
          <p:cNvPr id="146" name="AutoShape 26"/>
          <p:cNvSpPr>
            <a:spLocks noChangeArrowheads="1"/>
          </p:cNvSpPr>
          <p:nvPr/>
        </p:nvSpPr>
        <p:spPr bwMode="auto">
          <a:xfrm>
            <a:off x="787400" y="3656013"/>
            <a:ext cx="793750" cy="287337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zakupy</a:t>
            </a:r>
          </a:p>
        </p:txBody>
      </p:sp>
      <p:sp>
        <p:nvSpPr>
          <p:cNvPr id="147" name="AutoShape 27"/>
          <p:cNvSpPr>
            <a:spLocks noChangeArrowheads="1"/>
          </p:cNvSpPr>
          <p:nvPr/>
        </p:nvSpPr>
        <p:spPr bwMode="auto">
          <a:xfrm>
            <a:off x="1649413" y="3656013"/>
            <a:ext cx="793750" cy="287337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 i="1">
                <a:solidFill>
                  <a:schemeClr val="bg1"/>
                </a:solidFill>
                <a:latin typeface="Tahoma" panose="020B0604030504040204" pitchFamily="34" charset="0"/>
              </a:rPr>
              <a:t>dostawy</a:t>
            </a:r>
          </a:p>
        </p:txBody>
      </p:sp>
      <p:sp>
        <p:nvSpPr>
          <p:cNvPr id="148" name="AutoShape 28"/>
          <p:cNvSpPr>
            <a:spLocks noChangeArrowheads="1"/>
          </p:cNvSpPr>
          <p:nvPr/>
        </p:nvSpPr>
        <p:spPr bwMode="auto">
          <a:xfrm>
            <a:off x="3163888" y="4297363"/>
            <a:ext cx="1368425" cy="293687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pl-PL" altLang="pl-PL" sz="1400">
                <a:solidFill>
                  <a:schemeClr val="bg1"/>
                </a:solidFill>
                <a:latin typeface="Tahoma" panose="020B0604030504040204" pitchFamily="34" charset="0"/>
              </a:rPr>
              <a:t>Obsługa klienta</a:t>
            </a:r>
          </a:p>
        </p:txBody>
      </p:sp>
      <p:sp>
        <p:nvSpPr>
          <p:cNvPr id="149" name="Line 29"/>
          <p:cNvSpPr>
            <a:spLocks noChangeShapeType="1"/>
          </p:cNvSpPr>
          <p:nvPr/>
        </p:nvSpPr>
        <p:spPr bwMode="auto">
          <a:xfrm>
            <a:off x="4532313" y="4448175"/>
            <a:ext cx="41036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0" name="Line 30"/>
          <p:cNvSpPr>
            <a:spLocks noChangeShapeType="1"/>
          </p:cNvSpPr>
          <p:nvPr/>
        </p:nvSpPr>
        <p:spPr bwMode="auto">
          <a:xfrm>
            <a:off x="500063" y="4448175"/>
            <a:ext cx="2663825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1" name="Line 31"/>
          <p:cNvSpPr>
            <a:spLocks noChangeShapeType="1"/>
          </p:cNvSpPr>
          <p:nvPr/>
        </p:nvSpPr>
        <p:spPr bwMode="auto">
          <a:xfrm>
            <a:off x="2516188" y="3943350"/>
            <a:ext cx="863600" cy="3603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2" name="Line 32"/>
          <p:cNvSpPr>
            <a:spLocks noChangeShapeType="1"/>
          </p:cNvSpPr>
          <p:nvPr/>
        </p:nvSpPr>
        <p:spPr bwMode="auto">
          <a:xfrm>
            <a:off x="4243388" y="3871913"/>
            <a:ext cx="0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3" name="Line 33"/>
          <p:cNvSpPr>
            <a:spLocks noChangeShapeType="1"/>
          </p:cNvSpPr>
          <p:nvPr/>
        </p:nvSpPr>
        <p:spPr bwMode="auto">
          <a:xfrm flipH="1">
            <a:off x="4459288" y="3871913"/>
            <a:ext cx="936625" cy="4318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4" name="Line 34"/>
          <p:cNvSpPr>
            <a:spLocks noChangeShapeType="1"/>
          </p:cNvSpPr>
          <p:nvPr/>
        </p:nvSpPr>
        <p:spPr bwMode="auto">
          <a:xfrm flipH="1">
            <a:off x="4532313" y="3871913"/>
            <a:ext cx="2736850" cy="503237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5" name="Text Box 35"/>
          <p:cNvSpPr txBox="1">
            <a:spLocks noChangeArrowheads="1"/>
          </p:cNvSpPr>
          <p:nvPr/>
        </p:nvSpPr>
        <p:spPr bwMode="auto">
          <a:xfrm flipH="1">
            <a:off x="635000" y="1125538"/>
            <a:ext cx="2376488" cy="2746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Mierniki  strukturalne i ramowe</a:t>
            </a:r>
          </a:p>
        </p:txBody>
      </p:sp>
      <p:sp>
        <p:nvSpPr>
          <p:cNvPr id="156" name="AutoShape 36"/>
          <p:cNvSpPr>
            <a:spLocks/>
          </p:cNvSpPr>
          <p:nvPr/>
        </p:nvSpPr>
        <p:spPr bwMode="auto">
          <a:xfrm flipH="1">
            <a:off x="4356100" y="5091113"/>
            <a:ext cx="3314700" cy="942975"/>
          </a:xfrm>
          <a:prstGeom prst="borderCallout2">
            <a:avLst>
              <a:gd name="adj1" fmla="val 12120"/>
              <a:gd name="adj2" fmla="val -2301"/>
              <a:gd name="adj3" fmla="val 12120"/>
              <a:gd name="adj4" fmla="val -5083"/>
              <a:gd name="adj5" fmla="val -133167"/>
              <a:gd name="adj6" fmla="val -16056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przeciętne koszty powierzchni składowej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koszty na jednostkę rozchodu magazynowego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koszty magazynowania zapasów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koszty utrzymania magazynów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koszty kompletowania na 1 zamówienie</a:t>
            </a:r>
          </a:p>
        </p:txBody>
      </p:sp>
      <p:sp>
        <p:nvSpPr>
          <p:cNvPr id="157" name="AutoShape 38"/>
          <p:cNvSpPr>
            <a:spLocks/>
          </p:cNvSpPr>
          <p:nvPr/>
        </p:nvSpPr>
        <p:spPr bwMode="auto">
          <a:xfrm flipH="1">
            <a:off x="642938" y="1390650"/>
            <a:ext cx="3592512" cy="1749425"/>
          </a:xfrm>
          <a:prstGeom prst="borderCallout2">
            <a:avLst>
              <a:gd name="adj1" fmla="val 6532"/>
              <a:gd name="adj2" fmla="val -2125"/>
              <a:gd name="adj3" fmla="val 6532"/>
              <a:gd name="adj4" fmla="val -5352"/>
              <a:gd name="adj5" fmla="val 112560"/>
              <a:gd name="adj6" fmla="val -39440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indent="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przeciętny poziom  zapasów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liczba różnych jednostek opakowań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przeciętna ilość zmagazynowanych towarów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wolumen  przychodów i rozchodów magazynowych,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struktura wpływających zamówień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udział powierzchniowy magazynowanych towarów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liczba kompletowanych pozycji na 1 zamówienie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liczba osób zatrudnionych w magazynie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wydajność  infrastruktury magazynowej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koszty magazynowania</a:t>
            </a:r>
          </a:p>
        </p:txBody>
      </p:sp>
      <p:sp>
        <p:nvSpPr>
          <p:cNvPr id="158" name="Text Box 39"/>
          <p:cNvSpPr txBox="1">
            <a:spLocks noChangeArrowheads="1"/>
          </p:cNvSpPr>
          <p:nvPr/>
        </p:nvSpPr>
        <p:spPr bwMode="auto">
          <a:xfrm>
            <a:off x="5364163" y="1525588"/>
            <a:ext cx="2374900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  Mierniki  produktywności</a:t>
            </a:r>
          </a:p>
        </p:txBody>
      </p:sp>
      <p:sp>
        <p:nvSpPr>
          <p:cNvPr id="159" name="AutoShape 40"/>
          <p:cNvSpPr>
            <a:spLocks/>
          </p:cNvSpPr>
          <p:nvPr/>
        </p:nvSpPr>
        <p:spPr bwMode="auto">
          <a:xfrm>
            <a:off x="5364163" y="1738313"/>
            <a:ext cx="3600450" cy="938212"/>
          </a:xfrm>
          <a:prstGeom prst="borderCallout2">
            <a:avLst>
              <a:gd name="adj1" fmla="val 12181"/>
              <a:gd name="adj2" fmla="val -2116"/>
              <a:gd name="adj3" fmla="val 12181"/>
              <a:gd name="adj4" fmla="val -6394"/>
              <a:gd name="adj5" fmla="val 202708"/>
              <a:gd name="adj6" fmla="val -54940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marL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stopień wykorzystania powierzchni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stopień wykorzystania pojemności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poziom wykorzystania zdolności magazynowych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liczba rozchodów magazynowych na 1 pracownika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czas kompletacji na 1 zamówienie</a:t>
            </a:r>
          </a:p>
        </p:txBody>
      </p:sp>
      <p:sp>
        <p:nvSpPr>
          <p:cNvPr id="160" name="Text Box 41"/>
          <p:cNvSpPr txBox="1">
            <a:spLocks noChangeArrowheads="1"/>
          </p:cNvSpPr>
          <p:nvPr/>
        </p:nvSpPr>
        <p:spPr bwMode="auto">
          <a:xfrm>
            <a:off x="4357688" y="4879975"/>
            <a:ext cx="2374900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  Mierniki  gospodarności</a:t>
            </a:r>
          </a:p>
        </p:txBody>
      </p:sp>
      <p:sp>
        <p:nvSpPr>
          <p:cNvPr id="161" name="AutoShape 42"/>
          <p:cNvSpPr>
            <a:spLocks/>
          </p:cNvSpPr>
          <p:nvPr/>
        </p:nvSpPr>
        <p:spPr bwMode="auto">
          <a:xfrm>
            <a:off x="500063" y="4891088"/>
            <a:ext cx="3095625" cy="1081087"/>
          </a:xfrm>
          <a:prstGeom prst="borderCallout2">
            <a:avLst>
              <a:gd name="adj1" fmla="val 10574"/>
              <a:gd name="adj2" fmla="val 102463"/>
              <a:gd name="adj3" fmla="val 10574"/>
              <a:gd name="adj4" fmla="val 115028"/>
              <a:gd name="adj5" fmla="val -121880"/>
              <a:gd name="adj6" fmla="val 154565"/>
            </a:avLst>
          </a:prstGeom>
          <a:solidFill>
            <a:schemeClr val="bg1"/>
          </a:solidFill>
          <a:ln w="6350">
            <a:solidFill>
              <a:srgbClr val="666699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marL="4445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latin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wartość błędnych dostaw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stopień utraconych możliwości sprzedaży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przeciętny czas zatrzymania towarów w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        procesie kompletowania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straty magazynowe w czasie </a:t>
            </a:r>
          </a:p>
          <a:p>
            <a:pPr eaLnBrk="1" hangingPunct="1"/>
            <a:r>
              <a:rPr lang="pl-PL" altLang="pl-PL" sz="1100">
                <a:latin typeface="Tahoma" panose="020B0604030504040204" pitchFamily="34" charset="0"/>
                <a:sym typeface="Symbol" panose="05050102010706020507" pitchFamily="18" charset="2"/>
              </a:rPr>
              <a:t>  struktura zapasów</a:t>
            </a:r>
          </a:p>
        </p:txBody>
      </p:sp>
      <p:sp>
        <p:nvSpPr>
          <p:cNvPr id="162" name="Text Box 43"/>
          <p:cNvSpPr txBox="1">
            <a:spLocks noChangeArrowheads="1"/>
          </p:cNvSpPr>
          <p:nvPr/>
        </p:nvSpPr>
        <p:spPr bwMode="auto">
          <a:xfrm>
            <a:off x="500063" y="4675188"/>
            <a:ext cx="2376487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l-PL" altLang="pl-PL" sz="1200">
                <a:solidFill>
                  <a:schemeClr val="bg1"/>
                </a:solidFill>
                <a:latin typeface="Tahoma" panose="020B0604030504040204" pitchFamily="34" charset="0"/>
              </a:rPr>
              <a:t>  Mierniki  jakości</a:t>
            </a:r>
          </a:p>
        </p:txBody>
      </p:sp>
    </p:spTree>
    <p:extLst>
      <p:ext uri="{BB962C8B-B14F-4D97-AF65-F5344CB8AC3E}">
        <p14:creationId xmlns:p14="http://schemas.microsoft.com/office/powerpoint/2010/main" val="20095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 nodeType="clickPar">
                      <p:stCondLst>
                        <p:cond delay="indefinite"/>
                      </p:stCondLst>
                      <p:childTnLst>
                        <p:par>
                          <p:cTn id="4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 nodeType="clickPar">
                      <p:stCondLst>
                        <p:cond delay="indefinite"/>
                      </p:stCondLst>
                      <p:childTnLst>
                        <p:par>
                          <p:cTn id="5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 nodeType="clickPar">
                      <p:stCondLst>
                        <p:cond delay="indefinite"/>
                      </p:stCondLst>
                      <p:childTnLst>
                        <p:par>
                          <p:cTn id="6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 nodeType="clickPar">
                      <p:stCondLst>
                        <p:cond delay="indefinite"/>
                      </p:stCondLst>
                      <p:childTnLst>
                        <p:par>
                          <p:cTn id="7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8" fill="hold" nodeType="clickPar">
                      <p:stCondLst>
                        <p:cond delay="indefinite"/>
                      </p:stCondLst>
                      <p:childTnLst>
                        <p:par>
                          <p:cTn id="8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8" grpId="1" animBg="1"/>
      <p:bldP spid="19459" grpId="0" animBg="1"/>
      <p:bldP spid="19459" grpId="1" animBg="1"/>
      <p:bldP spid="19460" grpId="0" animBg="1"/>
      <p:bldP spid="19460" grpId="1" animBg="1"/>
      <p:bldP spid="19461" grpId="0" animBg="1"/>
      <p:bldP spid="19461" grpId="1" animBg="1"/>
      <p:bldP spid="19462" grpId="0" animBg="1"/>
      <p:bldP spid="19462" grpId="1" animBg="1"/>
      <p:bldP spid="19463" grpId="0" animBg="1"/>
      <p:bldP spid="19463" grpId="1" animBg="1"/>
      <p:bldP spid="19469" grpId="0" animBg="1"/>
      <p:bldP spid="19469" grpId="1" animBg="1"/>
      <p:bldP spid="19470" grpId="0" animBg="1"/>
      <p:bldP spid="19470" grpId="1" animBg="1"/>
      <p:bldP spid="19471" grpId="0" animBg="1"/>
      <p:bldP spid="19471" grpId="1" animBg="1"/>
      <p:bldP spid="19472" grpId="0" animBg="1"/>
      <p:bldP spid="19472" grpId="1" animBg="1"/>
      <p:bldP spid="19473" grpId="0" animBg="1"/>
      <p:bldP spid="19473" grpId="1" animBg="1"/>
      <p:bldP spid="19474" grpId="0" animBg="1"/>
      <p:bldP spid="19474" grpId="1" animBg="1"/>
      <p:bldP spid="19480" grpId="0" animBg="1"/>
      <p:bldP spid="19480" grpId="1" animBg="1"/>
      <p:bldP spid="19481" grpId="0" animBg="1"/>
      <p:bldP spid="19481" grpId="1" animBg="1"/>
      <p:bldP spid="19482" grpId="0" animBg="1"/>
      <p:bldP spid="19482" grpId="1" animBg="1"/>
      <p:bldP spid="19483" grpId="0" animBg="1"/>
      <p:bldP spid="19483" grpId="1" animBg="1"/>
      <p:bldP spid="19484" grpId="0" animBg="1"/>
      <p:bldP spid="19484" grpId="1" animBg="1"/>
      <p:bldP spid="19485" grpId="0" animBg="1"/>
      <p:bldP spid="19485" grpId="1" animBg="1"/>
      <p:bldP spid="19486" grpId="0" animBg="1"/>
      <p:bldP spid="19486" grpId="1" animBg="1"/>
      <p:bldP spid="19487" grpId="0" animBg="1"/>
      <p:bldP spid="1948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Symbol zastępczy zawartości 46"/>
          <p:cNvSpPr txBox="1">
            <a:spLocks/>
          </p:cNvSpPr>
          <p:nvPr/>
        </p:nvSpPr>
        <p:spPr bwMode="auto">
          <a:xfrm>
            <a:off x="152400" y="1210383"/>
            <a:ext cx="865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Pod poniższymi linkami można znaleźć inne prezentacje, opracowane przez Wyższą Szkołę Logistyki, o podobnej tematyce: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pl-PL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pl-PL" b="1" dirty="0">
                <a:solidFill>
                  <a:srgbClr val="333333"/>
                </a:solidFill>
                <a:latin typeface="arial" panose="020B0604020202020204" pitchFamily="34" charset="0"/>
                <a:hlinkClick r:id="rId3"/>
              </a:rPr>
              <a:t>Wpływ logistyki na strategię rozwoju </a:t>
            </a:r>
            <a:r>
              <a:rPr lang="pl-PL" b="1" dirty="0" smtClean="0">
                <a:solidFill>
                  <a:srgbClr val="333333"/>
                </a:solidFill>
                <a:latin typeface="arial" panose="020B0604020202020204" pitchFamily="34" charset="0"/>
                <a:hlinkClick r:id="rId3"/>
              </a:rPr>
              <a:t>przedsiębiorstwa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dirty="0" smtClean="0"/>
              <a:t>TEMATY POKREWNE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863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01497" y="3808413"/>
            <a:ext cx="4446969" cy="113275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Kontrolowanie i ocena sprawności </a:t>
            </a:r>
            <a:r>
              <a:rPr lang="pl-PL" dirty="0" smtClean="0"/>
              <a:t>przepływów logistycznych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Autor: Adam Koliński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228600" y="1600200"/>
            <a:ext cx="8458200" cy="35764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pl-PL" altLang="pl-PL" sz="2000" dirty="0"/>
              <a:t>Głównym celem działalności gospodarczej każdej firmy jest generowanie zysków. W warunkach silnej konkurencyjności gospodarki, większość jednostek gospodarczych ogranicza swoją strategię jedynie do strategii przetrwania, czyli utrzymania się na rynku poprzez obniżanie kosztów oraz określanie celów krótkoterminowych. Jednak, w celu długotrwałego utrzymywania się na rynku, należy dokonywać monitorowania i kontrolowania sprawności przepływów informacyjnych i zasobowych w jednostce gospodarczej. Z pomocą przychodzą </a:t>
            </a:r>
            <a:r>
              <a:rPr lang="pl-PL" altLang="pl-PL" sz="2000" b="1" dirty="0"/>
              <a:t>narzędzia controllingu</a:t>
            </a:r>
            <a:r>
              <a:rPr lang="pl-PL" altLang="pl-PL" sz="2000" dirty="0"/>
              <a:t>, które w szybki sposób umożliwiają podejmowanie trafnych decyzji menedżerskich.</a:t>
            </a:r>
            <a:endParaRPr lang="pl-PL" altLang="pl-PL" sz="2000" dirty="0" smtClean="0"/>
          </a:p>
        </p:txBody>
      </p:sp>
      <p:sp>
        <p:nvSpPr>
          <p:cNvPr id="4099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933EA-B80F-46B3-A92D-9C35377A6CE5}" type="slidenum">
              <a:rPr lang="pl-PL" altLang="pl-PL"/>
              <a:pPr eaLnBrk="1" hangingPunct="1"/>
              <a:t>3</a:t>
            </a:fld>
            <a:endParaRPr lang="pl-PL" altLang="pl-PL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dirty="0" smtClean="0"/>
              <a:t>KONTROLOWANIE PRZEPŁYWÓW LOGISTYCZNYCH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389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228600" y="1600200"/>
            <a:ext cx="8458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eaLnBrk="1" hangingPunct="1">
              <a:buFontTx/>
              <a:buNone/>
            </a:pPr>
            <a:r>
              <a:rPr lang="pl-PL" altLang="pl-PL" sz="2000" b="1" smtClean="0"/>
              <a:t>Controlling w przedsiębiorstwie: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ISTOTA, CELE I ZADANIA CONTROLLINGU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0" y="2057400"/>
            <a:ext cx="9144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>
                <a:latin typeface="Arial" charset="0"/>
                <a:cs typeface="Arial" charset="0"/>
              </a:rPr>
              <a:t>proces sterowania zorientowany na wynik przedsiębiorstwa, realizowany poprzez: planowanie, kontrolę i sprawozdawczość,</a:t>
            </a:r>
            <a:endParaRPr lang="pl-PL" kern="0" dirty="0">
              <a:latin typeface="+mn-lt"/>
              <a:cs typeface="Arial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0" y="2667000"/>
            <a:ext cx="9144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>
                <a:latin typeface="Arial" charset="0"/>
                <a:cs typeface="Arial" charset="0"/>
              </a:rPr>
              <a:t>nowoczesna metoda kierowania przedsiębiorstwem, zbiór reguł mający pomagać w osiąganiu wyznaczonych celów,</a:t>
            </a:r>
            <a:endParaRPr lang="pl-PL" kern="0" dirty="0">
              <a:latin typeface="+mn-lt"/>
              <a:cs typeface="Arial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0" y="3276600"/>
            <a:ext cx="9144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>
                <a:latin typeface="Arial" charset="0"/>
                <a:cs typeface="Arial" charset="0"/>
              </a:rPr>
              <a:t>ogólna metoda, narzędzie, instrument zarządzania wspomagający tradycyjne funkcje zarządzania.</a:t>
            </a:r>
            <a:endParaRPr lang="pl-PL" kern="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ISTOTA, CELE I ZADANIA CONTROLLINGU</a:t>
            </a: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2362200" y="4049713"/>
            <a:ext cx="4495800" cy="914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2376488" y="1628775"/>
            <a:ext cx="428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" rIns="54000" bIns="1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PODSYSTEM   CONTROLLINGU</a:t>
            </a:r>
          </a:p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1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zasady, metody, techniki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685800" y="2449513"/>
            <a:ext cx="1981200" cy="1066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10800" rIns="0" bIns="1080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PLANOWANIE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1" u="none" strike="noStrike" kern="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ustalanie celów przedsiębiorstwa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6248400" y="2449513"/>
            <a:ext cx="2133600" cy="1066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10800" rIns="0" bIns="1080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STEROWANIE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1" u="none" strike="noStrike" kern="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przeprowadzenie działań korygujących</a:t>
            </a: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2971800" y="2449513"/>
            <a:ext cx="2895600" cy="1066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10800" rIns="0" bIns="10800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KONTROLOWANIE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1" u="none" strike="noStrike" kern="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porównanie stanu rzeczywistego z zamierzeniami, analiza odchyleń </a:t>
            </a:r>
          </a:p>
        </p:txBody>
      </p:sp>
      <p:sp>
        <p:nvSpPr>
          <p:cNvPr id="50" name="AutoShape 16"/>
          <p:cNvSpPr>
            <a:spLocks noChangeArrowheads="1"/>
          </p:cNvSpPr>
          <p:nvPr/>
        </p:nvSpPr>
        <p:spPr bwMode="auto">
          <a:xfrm flipV="1">
            <a:off x="1371600" y="2220913"/>
            <a:ext cx="304800" cy="228600"/>
          </a:xfrm>
          <a:prstGeom prst="triangle">
            <a:avLst>
              <a:gd name="adj" fmla="val 49477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utoShape 17"/>
          <p:cNvSpPr>
            <a:spLocks noChangeArrowheads="1"/>
          </p:cNvSpPr>
          <p:nvPr/>
        </p:nvSpPr>
        <p:spPr bwMode="auto">
          <a:xfrm>
            <a:off x="1676400" y="2220913"/>
            <a:ext cx="304800" cy="228600"/>
          </a:xfrm>
          <a:prstGeom prst="triangle">
            <a:avLst>
              <a:gd name="adj" fmla="val 49477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18"/>
          <p:cNvSpPr>
            <a:spLocks noChangeArrowheads="1"/>
          </p:cNvSpPr>
          <p:nvPr/>
        </p:nvSpPr>
        <p:spPr bwMode="auto">
          <a:xfrm flipV="1">
            <a:off x="4191000" y="2220913"/>
            <a:ext cx="304800" cy="228600"/>
          </a:xfrm>
          <a:prstGeom prst="triangle">
            <a:avLst>
              <a:gd name="adj" fmla="val 49477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utoShape 19"/>
          <p:cNvSpPr>
            <a:spLocks noChangeArrowheads="1"/>
          </p:cNvSpPr>
          <p:nvPr/>
        </p:nvSpPr>
        <p:spPr bwMode="auto">
          <a:xfrm>
            <a:off x="4495800" y="2220913"/>
            <a:ext cx="304800" cy="228600"/>
          </a:xfrm>
          <a:prstGeom prst="triangle">
            <a:avLst>
              <a:gd name="adj" fmla="val 49477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 flipV="1">
            <a:off x="7010400" y="2220913"/>
            <a:ext cx="304800" cy="228600"/>
          </a:xfrm>
          <a:prstGeom prst="triangle">
            <a:avLst>
              <a:gd name="adj" fmla="val 49477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utoShape 21"/>
          <p:cNvSpPr>
            <a:spLocks noChangeArrowheads="1"/>
          </p:cNvSpPr>
          <p:nvPr/>
        </p:nvSpPr>
        <p:spPr bwMode="auto">
          <a:xfrm>
            <a:off x="7315200" y="2220913"/>
            <a:ext cx="304800" cy="228600"/>
          </a:xfrm>
          <a:prstGeom prst="triangle">
            <a:avLst>
              <a:gd name="adj" fmla="val 49477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utoShape 22"/>
          <p:cNvSpPr>
            <a:spLocks noChangeArrowheads="1"/>
          </p:cNvSpPr>
          <p:nvPr/>
        </p:nvSpPr>
        <p:spPr bwMode="auto">
          <a:xfrm>
            <a:off x="5181600" y="2220913"/>
            <a:ext cx="1066800" cy="2286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616 h 21600"/>
              <a:gd name="T20" fmla="*/ 189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32" y="0"/>
                </a:moveTo>
                <a:lnTo>
                  <a:pt x="14464" y="4174"/>
                </a:lnTo>
                <a:lnTo>
                  <a:pt x="17164" y="4174"/>
                </a:lnTo>
                <a:lnTo>
                  <a:pt x="17164" y="19616"/>
                </a:lnTo>
                <a:lnTo>
                  <a:pt x="0" y="19616"/>
                </a:lnTo>
                <a:lnTo>
                  <a:pt x="0" y="21600"/>
                </a:lnTo>
                <a:lnTo>
                  <a:pt x="18900" y="21600"/>
                </a:lnTo>
                <a:lnTo>
                  <a:pt x="18900" y="4174"/>
                </a:lnTo>
                <a:lnTo>
                  <a:pt x="21600" y="4174"/>
                </a:lnTo>
                <a:lnTo>
                  <a:pt x="18032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23"/>
          <p:cNvSpPr>
            <a:spLocks noChangeArrowheads="1"/>
          </p:cNvSpPr>
          <p:nvPr/>
        </p:nvSpPr>
        <p:spPr bwMode="auto">
          <a:xfrm>
            <a:off x="2667000" y="2220913"/>
            <a:ext cx="304800" cy="2133600"/>
          </a:xfrm>
          <a:prstGeom prst="upArrow">
            <a:avLst>
              <a:gd name="adj1" fmla="val 33333"/>
              <a:gd name="adj2" fmla="val 143176"/>
            </a:avLst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714375" y="3536950"/>
            <a:ext cx="19875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Informacje otoczenia przedsiębiorstwa</a:t>
            </a:r>
            <a:endParaRPr kumimoji="0" lang="pl-PL" altLang="pl-PL" sz="1600" b="1" i="1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6203950" y="3502025"/>
            <a:ext cx="2154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Informacje wewnętrzne przedsiębiorstwa</a:t>
            </a:r>
            <a:endParaRPr kumimoji="0" lang="pl-PL" altLang="pl-PL" sz="1600" b="1" i="1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1908175" y="4581525"/>
            <a:ext cx="2286000" cy="533400"/>
          </a:xfrm>
          <a:prstGeom prst="rect">
            <a:avLst/>
          </a:prstGeom>
          <a:solidFill>
            <a:srgbClr val="2D2D8A"/>
          </a:solidFill>
          <a:ln w="25400" cap="flat" cmpd="sng" algn="ctr">
            <a:solidFill>
              <a:srgbClr val="2D2D8A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lIns="0" tIns="10800" rIns="0" bIns="10800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marketing, produkcja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logistyka, finanse ...</a:t>
            </a:r>
          </a:p>
        </p:txBody>
      </p:sp>
      <p:sp>
        <p:nvSpPr>
          <p:cNvPr id="61" name="Line 28"/>
          <p:cNvSpPr>
            <a:spLocks noChangeShapeType="1"/>
          </p:cNvSpPr>
          <p:nvPr/>
        </p:nvSpPr>
        <p:spPr bwMode="auto">
          <a:xfrm>
            <a:off x="719138" y="2203450"/>
            <a:ext cx="72739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611188" y="5600700"/>
            <a:ext cx="7993062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B. Śliwczyński, Controlling w zarządzaniu logistyką, Wyższa Szkoła Logistyki, Poznań 2007</a:t>
            </a:r>
            <a:endParaRPr lang="pl-PL" sz="1000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63" name="Łącznik prosty 62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6361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/>
      <p:bldP spid="59" grpId="0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ISTOTA, CELE I ZADANIA CONTROLLINGU</a:t>
            </a: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 bwMode="auto">
          <a:xfrm>
            <a:off x="457200" y="1600200"/>
            <a:ext cx="822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Controlling a kontrola:</a:t>
            </a:r>
          </a:p>
        </p:txBody>
      </p:sp>
      <p:sp>
        <p:nvSpPr>
          <p:cNvPr id="39" name="Symbol zastępczy zawartości 2"/>
          <p:cNvSpPr txBox="1">
            <a:spLocks/>
          </p:cNvSpPr>
          <p:nvPr/>
        </p:nvSpPr>
        <p:spPr bwMode="auto">
          <a:xfrm>
            <a:off x="0" y="213360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" charset="0"/>
              </a:rPr>
              <a:t>ustalenie wielkości do kontroli,</a:t>
            </a:r>
            <a:endParaRPr lang="pl-PL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40" name="Symbol zastępczy zawartości 2"/>
          <p:cNvSpPr txBox="1">
            <a:spLocks/>
          </p:cNvSpPr>
          <p:nvPr/>
        </p:nvSpPr>
        <p:spPr bwMode="auto">
          <a:xfrm>
            <a:off x="0" y="251460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" charset="0"/>
              </a:rPr>
              <a:t>określanie wielkości planowanych i osiągniętych,</a:t>
            </a:r>
            <a:endParaRPr lang="pl-PL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41" name="Symbol zastępczy zawartości 2"/>
          <p:cNvSpPr txBox="1">
            <a:spLocks/>
          </p:cNvSpPr>
          <p:nvPr/>
        </p:nvSpPr>
        <p:spPr bwMode="auto">
          <a:xfrm>
            <a:off x="0" y="289560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" charset="0"/>
              </a:rPr>
              <a:t>porównanie obu wielkości,</a:t>
            </a:r>
            <a:endParaRPr lang="pl-PL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42" name="Symbol zastępczy zawartości 2"/>
          <p:cNvSpPr txBox="1">
            <a:spLocks/>
          </p:cNvSpPr>
          <p:nvPr/>
        </p:nvSpPr>
        <p:spPr bwMode="auto">
          <a:xfrm>
            <a:off x="0" y="327660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" charset="0"/>
              </a:rPr>
              <a:t>analiza przyczyn powstania odchylenia,</a:t>
            </a:r>
            <a:endParaRPr lang="pl-PL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43" name="Symbol zastępczy zawartości 2"/>
          <p:cNvSpPr txBox="1">
            <a:spLocks/>
          </p:cNvSpPr>
          <p:nvPr/>
        </p:nvSpPr>
        <p:spPr bwMode="auto">
          <a:xfrm>
            <a:off x="0" y="3657600"/>
            <a:ext cx="9144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" charset="0"/>
              </a:rPr>
              <a:t>propozycja środków korygujących osiągnięcie celu (</a:t>
            </a:r>
            <a:r>
              <a:rPr lang="pl-PL" dirty="0" err="1">
                <a:solidFill>
                  <a:srgbClr val="000000"/>
                </a:solidFill>
                <a:latin typeface="Arial" charset="0"/>
                <a:cs typeface="Arial" charset="0"/>
              </a:rPr>
              <a:t>feedback</a:t>
            </a:r>
            <a:r>
              <a:rPr lang="pl-PL" dirty="0">
                <a:solidFill>
                  <a:srgbClr val="000000"/>
                </a:solidFill>
                <a:latin typeface="Arial" charset="0"/>
                <a:cs typeface="Arial" charset="0"/>
              </a:rPr>
              <a:t>) </a:t>
            </a:r>
            <a:br>
              <a:rPr lang="pl-PL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pl-PL" dirty="0">
                <a:solidFill>
                  <a:srgbClr val="000000"/>
                </a:solidFill>
                <a:latin typeface="Arial" charset="0"/>
                <a:cs typeface="Arial" charset="0"/>
              </a:rPr>
              <a:t>bądź środków korygujących cel (</a:t>
            </a:r>
            <a:r>
              <a:rPr lang="pl-PL" dirty="0" err="1">
                <a:solidFill>
                  <a:srgbClr val="000000"/>
                </a:solidFill>
                <a:latin typeface="Arial" charset="0"/>
                <a:cs typeface="Arial" charset="0"/>
              </a:rPr>
              <a:t>feedforward</a:t>
            </a:r>
            <a:r>
              <a:rPr lang="pl-PL" dirty="0">
                <a:solidFill>
                  <a:srgbClr val="000000"/>
                </a:solidFill>
                <a:latin typeface="Arial" charset="0"/>
                <a:cs typeface="Arial" charset="0"/>
              </a:rPr>
              <a:t>).</a:t>
            </a:r>
            <a:endParaRPr lang="pl-PL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44" name="Nawias klamrowy zamykający 43"/>
          <p:cNvSpPr/>
          <p:nvPr/>
        </p:nvSpPr>
        <p:spPr>
          <a:xfrm>
            <a:off x="5715000" y="2133600"/>
            <a:ext cx="609600" cy="1143000"/>
          </a:xfrm>
          <a:prstGeom prst="rightBrace">
            <a:avLst>
              <a:gd name="adj1" fmla="val 8333"/>
              <a:gd name="adj2" fmla="val 50920"/>
            </a:avLst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pole tekstowe 44"/>
          <p:cNvSpPr txBox="1">
            <a:spLocks noChangeArrowheads="1"/>
          </p:cNvSpPr>
          <p:nvPr/>
        </p:nvSpPr>
        <p:spPr bwMode="auto">
          <a:xfrm>
            <a:off x="6324600" y="2401888"/>
            <a:ext cx="2171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Kontrola w wąskim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znaczeniu</a:t>
            </a:r>
          </a:p>
        </p:txBody>
      </p:sp>
      <p:sp>
        <p:nvSpPr>
          <p:cNvPr id="46" name="Nawias klamrowy zamykający 45"/>
          <p:cNvSpPr/>
          <p:nvPr/>
        </p:nvSpPr>
        <p:spPr>
          <a:xfrm>
            <a:off x="6057900" y="2133600"/>
            <a:ext cx="609600" cy="1524000"/>
          </a:xfrm>
          <a:prstGeom prst="rightBrace">
            <a:avLst>
              <a:gd name="adj1" fmla="val 8333"/>
              <a:gd name="adj2" fmla="val 50920"/>
            </a:avLst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pole tekstowe 46"/>
          <p:cNvSpPr txBox="1">
            <a:spLocks noChangeArrowheads="1"/>
          </p:cNvSpPr>
          <p:nvPr/>
        </p:nvSpPr>
        <p:spPr bwMode="auto">
          <a:xfrm>
            <a:off x="6667500" y="2590800"/>
            <a:ext cx="2325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Kontrola w szerokim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znaczeniu</a:t>
            </a:r>
          </a:p>
        </p:txBody>
      </p:sp>
      <p:sp>
        <p:nvSpPr>
          <p:cNvPr id="48" name="Nawias klamrowy zamykający 47"/>
          <p:cNvSpPr/>
          <p:nvPr/>
        </p:nvSpPr>
        <p:spPr>
          <a:xfrm>
            <a:off x="6865938" y="2133600"/>
            <a:ext cx="609600" cy="2133600"/>
          </a:xfrm>
          <a:prstGeom prst="rightBrace">
            <a:avLst>
              <a:gd name="adj1" fmla="val 8333"/>
              <a:gd name="adj2" fmla="val 50920"/>
            </a:avLst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pole tekstowe 48"/>
          <p:cNvSpPr txBox="1">
            <a:spLocks noChangeArrowheads="1"/>
          </p:cNvSpPr>
          <p:nvPr/>
        </p:nvSpPr>
        <p:spPr bwMode="auto">
          <a:xfrm>
            <a:off x="7475538" y="2895600"/>
            <a:ext cx="1287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</a:p>
        </p:txBody>
      </p:sp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609600" y="1141549"/>
          <a:ext cx="3929090" cy="4421051"/>
        </p:xfrm>
        <a:graphic>
          <a:graphicData uri="http://schemas.openxmlformats.org/drawingml/2006/table">
            <a:tbl>
              <a:tblPr/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Controlling</a:t>
                      </a:r>
                      <a:endParaRPr lang="pl-PL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650">
                <a:tc row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Zorientowanie na przyszłość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Koordynowanie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Nadzorowanie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Doradzanie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Wspomaganie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merytoryczne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9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Proponowanie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rozwiązania i zastosowania środków zaradczych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9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pieranie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się na doświadczeniach zewnętrznych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1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Inspirowanie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6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Przestrzeganie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1" name="Tabela 50"/>
          <p:cNvGraphicFramePr>
            <a:graphicFrameLocks noGrp="1"/>
          </p:cNvGraphicFramePr>
          <p:nvPr/>
        </p:nvGraphicFramePr>
        <p:xfrm>
          <a:off x="4538690" y="1141549"/>
          <a:ext cx="4000528" cy="4421051"/>
        </p:xfrm>
        <a:graphic>
          <a:graphicData uri="http://schemas.openxmlformats.org/drawingml/2006/table">
            <a:tbl>
              <a:tblPr/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Kontrola</a:t>
                      </a:r>
                      <a:endParaRPr lang="pl-PL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650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Zorientowanie na przeszłość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Stwierdzanie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wystąpienia błędów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nioskowanie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naprawy błędów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zukanie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winnych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Wnioskowanie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pokrycia szkód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9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nioskowanie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nałożenia kar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9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nioskowanie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zmian personalnych i organizacyjnych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7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kierowanie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spraw do właściwych organów administracji lub ścigania</a:t>
                      </a:r>
                      <a:endParaRPr lang="pl-PL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3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5" grpId="0"/>
      <p:bldP spid="45" grpId="1"/>
      <p:bldP spid="45" grpId="2"/>
      <p:bldP spid="46" grpId="0" animBg="1"/>
      <p:bldP spid="46" grpId="1" animBg="1"/>
      <p:bldP spid="46" grpId="2" animBg="1"/>
      <p:bldP spid="47" grpId="0"/>
      <p:bldP spid="47" grpId="1"/>
      <p:bldP spid="47" grpId="2"/>
      <p:bldP spid="48" grpId="0" animBg="1"/>
      <p:bldP spid="48" grpId="1" animBg="1"/>
      <p:bldP spid="48" grpId="2" animBg="1"/>
      <p:bldP spid="49" grpId="0"/>
      <p:bldP spid="49" grpId="1"/>
      <p:bldP spid="4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57200" y="14128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eaLnBrk="1" hangingPunct="1">
              <a:buFontTx/>
              <a:buNone/>
            </a:pPr>
            <a:r>
              <a:rPr lang="pl-PL" altLang="pl-PL" sz="2000" b="1" smtClean="0"/>
              <a:t>Controlling a zarządzanie:</a:t>
            </a:r>
          </a:p>
        </p:txBody>
      </p:sp>
      <p:sp>
        <p:nvSpPr>
          <p:cNvPr id="9" name="Prostokąt 8"/>
          <p:cNvSpPr/>
          <p:nvPr/>
        </p:nvSpPr>
        <p:spPr>
          <a:xfrm>
            <a:off x="611188" y="5524500"/>
            <a:ext cx="79930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1000" dirty="0">
                <a:latin typeface="+mj-lt"/>
              </a:rPr>
              <a:t>M. Sierpińska, B. Niedbała, Controlling operacyjny w przedsiębiorstwie : centra odpowiedzialności w teorii i praktyce PWN, Warszawa 2003, str. 17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684213" y="54864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828800" y="1946275"/>
          <a:ext cx="6100763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7270623" imgH="4210812" progId="">
                  <p:embed/>
                </p:oleObj>
              </mc:Choice>
              <mc:Fallback>
                <p:oleObj r:id="rId4" imgW="7270623" imgH="4210812" progId="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46275"/>
                        <a:ext cx="6100763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ISTOTA, CELE I ZADANIA CONTROLLINGU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spcBef>
                <a:spcPct val="20000"/>
              </a:spcBef>
              <a:defRPr/>
            </a:pPr>
            <a:r>
              <a:rPr lang="pl-PL" sz="2000" b="1" kern="0">
                <a:latin typeface="+mn-lt"/>
                <a:cs typeface="+mn-cs"/>
              </a:rPr>
              <a:t>Controlling a rachunkowość: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11188" y="5524500"/>
            <a:ext cx="79930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1000" dirty="0">
                <a:latin typeface="+mj-lt"/>
              </a:rPr>
              <a:t>M. Sierpińska, B. Niedbała, Controlling operacyjny w przedsiębiorstwie : centra odpowiedzialności w teorii i praktyce PWN, Warszawa 2003, str. 20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684213" y="54864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785938" y="1458913"/>
          <a:ext cx="5429250" cy="402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6" imgW="6305169" imgH="4678680" progId="">
                  <p:embed/>
                </p:oleObj>
              </mc:Choice>
              <mc:Fallback>
                <p:oleObj r:id="rId6" imgW="6305169" imgH="4678680" progId="">
                  <p:embed/>
                  <p:pic>
                    <p:nvPicPr>
                      <p:cNvPr id="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458913"/>
                        <a:ext cx="5429250" cy="402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9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  <p:bldP spid="2051" grpId="1" build="p"/>
      <p:bldP spid="9" grpId="0"/>
      <p:bldP spid="9" grpId="1"/>
      <p:bldP spid="8" grpId="0" build="p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57200" y="1700213"/>
            <a:ext cx="8229600" cy="1500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l-PL" altLang="pl-PL" sz="2000" b="1" smtClean="0"/>
              <a:t>	Controlling operacyjny </a:t>
            </a:r>
            <a:r>
              <a:rPr lang="pl-PL" altLang="pl-PL" sz="2000" smtClean="0"/>
              <a:t>– czyli sterowanie zyskiem przedsiębiorstwa w krótkim okresie, ma za zadanie wykorzystanie czynników sukcesu określonych przez controlling strategiczny i ukierunkowany jest na osiąganie bieżących celów w obszarze generowania zysków.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ORGANIZACJA SYSTEMU CONTROLLINGU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457200" y="3276600"/>
            <a:ext cx="82296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sz="2000" b="1" kern="0" dirty="0">
                <a:latin typeface="+mn-lt"/>
                <a:cs typeface="+mn-cs"/>
              </a:rPr>
              <a:t>	Controlling strategiczny </a:t>
            </a:r>
            <a:r>
              <a:rPr lang="pl-PL" sz="2000" kern="0" dirty="0">
                <a:latin typeface="+mn-lt"/>
                <a:cs typeface="+mn-cs"/>
              </a:rPr>
              <a:t>– polega na zapewnianiu długotrwałej egzystencji i rozwoju przedsiębiorstwa oraz tworzeniu nowego potencjału zysku, przez odpowiednie adaptowanie do otoczenia.</a:t>
            </a:r>
          </a:p>
        </p:txBody>
      </p:sp>
    </p:spTree>
    <p:extLst>
      <p:ext uri="{BB962C8B-B14F-4D97-AF65-F5344CB8AC3E}">
        <p14:creationId xmlns:p14="http://schemas.microsoft.com/office/powerpoint/2010/main" val="2809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850" y="765175"/>
            <a:ext cx="6408738" cy="1584325"/>
            <a:chOff x="1701" y="1162"/>
            <a:chExt cx="4037" cy="998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3289" y="1162"/>
              <a:ext cx="771" cy="227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Dyrekcja</a:t>
              </a:r>
            </a:p>
          </p:txBody>
        </p:sp>
        <p:sp>
          <p:nvSpPr>
            <p:cNvPr id="9244" name="Line 4"/>
            <p:cNvSpPr>
              <a:spLocks noChangeShapeType="1"/>
            </p:cNvSpPr>
            <p:nvPr/>
          </p:nvSpPr>
          <p:spPr bwMode="auto">
            <a:xfrm>
              <a:off x="3651" y="1389"/>
              <a:ext cx="1" cy="453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5" name="Line 5"/>
            <p:cNvSpPr>
              <a:spLocks noChangeShapeType="1"/>
            </p:cNvSpPr>
            <p:nvPr/>
          </p:nvSpPr>
          <p:spPr bwMode="auto">
            <a:xfrm>
              <a:off x="3652" y="1569"/>
              <a:ext cx="86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4196" y="1479"/>
              <a:ext cx="1179" cy="182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Controlling </a:t>
              </a:r>
            </a:p>
          </p:txBody>
        </p:sp>
        <p:sp>
          <p:nvSpPr>
            <p:cNvPr id="9247" name="Line 7"/>
            <p:cNvSpPr>
              <a:spLocks noChangeShapeType="1"/>
            </p:cNvSpPr>
            <p:nvPr/>
          </p:nvSpPr>
          <p:spPr bwMode="auto">
            <a:xfrm>
              <a:off x="2200" y="1842"/>
              <a:ext cx="2495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8" name="Line 8"/>
            <p:cNvSpPr>
              <a:spLocks noChangeShapeType="1"/>
            </p:cNvSpPr>
            <p:nvPr/>
          </p:nvSpPr>
          <p:spPr bwMode="auto">
            <a:xfrm>
              <a:off x="2200" y="1842"/>
              <a:ext cx="0" cy="136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701" y="1977"/>
              <a:ext cx="907" cy="182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Logistyka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745" y="1978"/>
              <a:ext cx="907" cy="182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Produkcja</a:t>
              </a:r>
            </a:p>
          </p:txBody>
        </p:sp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>
              <a:off x="4241" y="1842"/>
              <a:ext cx="0" cy="136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2" name="Line 12"/>
            <p:cNvSpPr>
              <a:spLocks noChangeShapeType="1"/>
            </p:cNvSpPr>
            <p:nvPr/>
          </p:nvSpPr>
          <p:spPr bwMode="auto">
            <a:xfrm>
              <a:off x="3153" y="1842"/>
              <a:ext cx="0" cy="136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3" name="Line 13"/>
            <p:cNvSpPr>
              <a:spLocks noChangeShapeType="1"/>
            </p:cNvSpPr>
            <p:nvPr/>
          </p:nvSpPr>
          <p:spPr bwMode="auto">
            <a:xfrm>
              <a:off x="5285" y="1842"/>
              <a:ext cx="0" cy="136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831" y="1978"/>
              <a:ext cx="907" cy="182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Finanse</a:t>
              </a:r>
            </a:p>
          </p:txBody>
        </p:sp>
        <p:sp>
          <p:nvSpPr>
            <p:cNvPr id="9255" name="Line 15"/>
            <p:cNvSpPr>
              <a:spLocks noChangeShapeType="1"/>
            </p:cNvSpPr>
            <p:nvPr/>
          </p:nvSpPr>
          <p:spPr bwMode="auto">
            <a:xfrm>
              <a:off x="4696" y="1840"/>
              <a:ext cx="272" cy="2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6" name="Line 16"/>
            <p:cNvSpPr>
              <a:spLocks noChangeShapeType="1"/>
            </p:cNvSpPr>
            <p:nvPr/>
          </p:nvSpPr>
          <p:spPr bwMode="auto">
            <a:xfrm>
              <a:off x="4968" y="1840"/>
              <a:ext cx="317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3788" y="1978"/>
              <a:ext cx="907" cy="182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Sprzedaż</a:t>
              </a:r>
            </a:p>
          </p:txBody>
        </p:sp>
      </p:grpSp>
      <p:sp>
        <p:nvSpPr>
          <p:cNvPr id="11268" name="Rectangle 18"/>
          <p:cNvSpPr>
            <a:spLocks noChangeArrowheads="1"/>
          </p:cNvSpPr>
          <p:nvPr/>
        </p:nvSpPr>
        <p:spPr bwMode="auto">
          <a:xfrm>
            <a:off x="146050" y="2420938"/>
            <a:ext cx="87836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l-PL" altLang="pl-PL" sz="1600" b="1"/>
              <a:t>Pozycja  sztabowa  controllingu </a:t>
            </a:r>
            <a:r>
              <a:rPr lang="pl-PL" altLang="pl-PL" sz="1600"/>
              <a:t>–  zapewnia efektywną koordynację i zgodność różnych obszarów działania przedsiębiorstwa.  Sprawuje funkcje doradcze i koordynacyjne, przygotowuje podjęcie decyzji – bez kompetencji do wydawania decyzji i zarządzeń. Brak możliwości wydawania decyzji powoduje często brak skuteczności  sterowania operacyjnego w przedsiębiorstwie. </a:t>
            </a:r>
          </a:p>
        </p:txBody>
      </p:sp>
      <p:sp>
        <p:nvSpPr>
          <p:cNvPr id="11269" name="Rectangle 33"/>
          <p:cNvSpPr>
            <a:spLocks noChangeArrowheads="1"/>
          </p:cNvSpPr>
          <p:nvPr/>
        </p:nvSpPr>
        <p:spPr bwMode="auto">
          <a:xfrm>
            <a:off x="146050" y="4724400"/>
            <a:ext cx="8712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l-PL" altLang="pl-PL" sz="1600" b="1"/>
              <a:t>Pozycja liniowa controllingu </a:t>
            </a:r>
            <a:r>
              <a:rPr lang="pl-PL" altLang="pl-PL" sz="1600"/>
              <a:t>–  controller działa na tym samym szczeblu co inni kierownicy funkcyjni. Wymagane są  uprawnienia do zbierania i  organizowania informacji oraz udzielania wskazówek i projektowania mechanizmów planowania, kontroli i sterowania w przypadku odchyleń. </a:t>
            </a:r>
          </a:p>
        </p:txBody>
      </p:sp>
      <p:grpSp>
        <p:nvGrpSpPr>
          <p:cNvPr id="3" name="Grupa 27"/>
          <p:cNvGrpSpPr>
            <a:grpSpLocks/>
          </p:cNvGrpSpPr>
          <p:nvPr/>
        </p:nvGrpSpPr>
        <p:grpSpPr bwMode="auto">
          <a:xfrm>
            <a:off x="360363" y="3429000"/>
            <a:ext cx="8496300" cy="1154113"/>
            <a:chOff x="360363" y="4003675"/>
            <a:chExt cx="8496300" cy="1154113"/>
          </a:xfrm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4968875" y="4003675"/>
              <a:ext cx="1223963" cy="360363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Dyrekcja</a:t>
              </a:r>
            </a:p>
          </p:txBody>
        </p:sp>
        <p:sp>
          <p:nvSpPr>
            <p:cNvPr id="9229" name="Line 20"/>
            <p:cNvSpPr>
              <a:spLocks noChangeShapeType="1"/>
            </p:cNvSpPr>
            <p:nvPr/>
          </p:nvSpPr>
          <p:spPr bwMode="auto">
            <a:xfrm>
              <a:off x="5545138" y="4364038"/>
              <a:ext cx="0" cy="287337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AutoShape 21"/>
            <p:cNvSpPr>
              <a:spLocks noChangeArrowheads="1"/>
            </p:cNvSpPr>
            <p:nvPr/>
          </p:nvSpPr>
          <p:spPr bwMode="auto">
            <a:xfrm>
              <a:off x="3816350" y="4868863"/>
              <a:ext cx="1584325" cy="288925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Controlling </a:t>
              </a:r>
            </a:p>
          </p:txBody>
        </p:sp>
        <p:sp>
          <p:nvSpPr>
            <p:cNvPr id="9231" name="Line 22"/>
            <p:cNvSpPr>
              <a:spLocks noChangeShapeType="1"/>
            </p:cNvSpPr>
            <p:nvPr/>
          </p:nvSpPr>
          <p:spPr bwMode="auto">
            <a:xfrm flipV="1">
              <a:off x="1152525" y="4651375"/>
              <a:ext cx="6048375" cy="1588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32" name="Line 23"/>
            <p:cNvSpPr>
              <a:spLocks noChangeShapeType="1"/>
            </p:cNvSpPr>
            <p:nvPr/>
          </p:nvSpPr>
          <p:spPr bwMode="auto">
            <a:xfrm>
              <a:off x="1152525" y="4651375"/>
              <a:ext cx="0" cy="21590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360363" y="4865688"/>
              <a:ext cx="1439862" cy="288925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Logistyka</a:t>
              </a: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2017713" y="4867275"/>
              <a:ext cx="1439862" cy="288925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Produkcja</a:t>
              </a:r>
            </a:p>
          </p:txBody>
        </p:sp>
        <p:sp>
          <p:nvSpPr>
            <p:cNvPr id="9235" name="Line 26"/>
            <p:cNvSpPr>
              <a:spLocks noChangeShapeType="1"/>
            </p:cNvSpPr>
            <p:nvPr/>
          </p:nvSpPr>
          <p:spPr bwMode="auto">
            <a:xfrm>
              <a:off x="6480175" y="4651375"/>
              <a:ext cx="0" cy="21590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36" name="Line 27"/>
            <p:cNvSpPr>
              <a:spLocks noChangeShapeType="1"/>
            </p:cNvSpPr>
            <p:nvPr/>
          </p:nvSpPr>
          <p:spPr bwMode="auto">
            <a:xfrm>
              <a:off x="2665413" y="4651375"/>
              <a:ext cx="0" cy="21590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37" name="Line 28"/>
            <p:cNvSpPr>
              <a:spLocks noChangeShapeType="1"/>
            </p:cNvSpPr>
            <p:nvPr/>
          </p:nvSpPr>
          <p:spPr bwMode="auto">
            <a:xfrm>
              <a:off x="8137525" y="4651375"/>
              <a:ext cx="0" cy="21590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7416800" y="4867275"/>
              <a:ext cx="1439863" cy="288925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Finanse</a:t>
              </a:r>
            </a:p>
          </p:txBody>
        </p:sp>
        <p:sp>
          <p:nvSpPr>
            <p:cNvPr id="9239" name="Line 30"/>
            <p:cNvSpPr>
              <a:spLocks noChangeShapeType="1"/>
            </p:cNvSpPr>
            <p:nvPr/>
          </p:nvSpPr>
          <p:spPr bwMode="auto">
            <a:xfrm>
              <a:off x="7202488" y="4648200"/>
              <a:ext cx="431800" cy="3175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0" name="Line 31"/>
            <p:cNvSpPr>
              <a:spLocks noChangeShapeType="1"/>
            </p:cNvSpPr>
            <p:nvPr/>
          </p:nvSpPr>
          <p:spPr bwMode="auto">
            <a:xfrm>
              <a:off x="7634288" y="4648200"/>
              <a:ext cx="503237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5761038" y="4867275"/>
              <a:ext cx="1439862" cy="288925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Sprzedaż</a:t>
              </a:r>
            </a:p>
          </p:txBody>
        </p:sp>
        <p:sp>
          <p:nvSpPr>
            <p:cNvPr id="9242" name="Line 34"/>
            <p:cNvSpPr>
              <a:spLocks noChangeShapeType="1"/>
            </p:cNvSpPr>
            <p:nvPr/>
          </p:nvSpPr>
          <p:spPr bwMode="auto">
            <a:xfrm>
              <a:off x="4681538" y="4652963"/>
              <a:ext cx="0" cy="21590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271" name="Line 35"/>
          <p:cNvSpPr>
            <a:spLocks noChangeShapeType="1"/>
          </p:cNvSpPr>
          <p:nvPr/>
        </p:nvSpPr>
        <p:spPr bwMode="auto">
          <a:xfrm flipV="1">
            <a:off x="1403350" y="5516563"/>
            <a:ext cx="6048375" cy="3175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272" name="Rectangle 36"/>
          <p:cNvSpPr>
            <a:spLocks noChangeArrowheads="1"/>
          </p:cNvSpPr>
          <p:nvPr/>
        </p:nvSpPr>
        <p:spPr bwMode="auto">
          <a:xfrm>
            <a:off x="228600" y="5735638"/>
            <a:ext cx="8915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600" b="1" i="1"/>
              <a:t>Często w małych przedsiębiorstwach funkcje controllera pełni przedsiębiorca lub dyrektor. </a:t>
            </a:r>
          </a:p>
        </p:txBody>
      </p:sp>
      <p:sp>
        <p:nvSpPr>
          <p:cNvPr id="46" name="Prostokąt 45"/>
          <p:cNvSpPr/>
          <p:nvPr/>
        </p:nvSpPr>
        <p:spPr>
          <a:xfrm>
            <a:off x="1074738" y="6167438"/>
            <a:ext cx="41068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1000" dirty="0">
                <a:latin typeface="+mj-lt"/>
              </a:rPr>
              <a:t>B. Śliwczyński, Controlling w zarządzaniu logistyką, Wyższa Szkoła Logistyki, Poznań 2007</a:t>
            </a:r>
            <a:endParaRPr lang="pl-PL" sz="1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7" name="Łącznik prosty 46"/>
          <p:cNvCxnSpPr/>
          <p:nvPr/>
        </p:nvCxnSpPr>
        <p:spPr>
          <a:xfrm>
            <a:off x="1147763" y="6129338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 Box 6"/>
          <p:cNvSpPr txBox="1">
            <a:spLocks noChangeArrowheads="1"/>
          </p:cNvSpPr>
          <p:nvPr/>
        </p:nvSpPr>
        <p:spPr bwMode="auto">
          <a:xfrm>
            <a:off x="152400" y="3810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ORGANIZACJA SYSTEMU CONTROLLINGU</a:t>
            </a:r>
          </a:p>
        </p:txBody>
      </p:sp>
    </p:spTree>
    <p:extLst>
      <p:ext uri="{BB962C8B-B14F-4D97-AF65-F5344CB8AC3E}">
        <p14:creationId xmlns:p14="http://schemas.microsoft.com/office/powerpoint/2010/main" val="10374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2" grpId="0"/>
    </p:bldLst>
  </p:timing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1940</Words>
  <Application>Microsoft Office PowerPoint</Application>
  <PresentationFormat>Pokaz na ekranie (4:3)</PresentationFormat>
  <Paragraphs>432</Paragraphs>
  <Slides>17</Slides>
  <Notes>15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17</vt:i4>
      </vt:variant>
    </vt:vector>
  </HeadingPairs>
  <TitlesOfParts>
    <vt:vector size="27" baseType="lpstr">
      <vt:lpstr>Arial</vt:lpstr>
      <vt:lpstr>Arial</vt:lpstr>
      <vt:lpstr>Calibri</vt:lpstr>
      <vt:lpstr>Symbol</vt:lpstr>
      <vt:lpstr>Tahoma</vt:lpstr>
      <vt:lpstr>Times New Roman</vt:lpstr>
      <vt:lpstr>Wingdings</vt:lpstr>
      <vt:lpstr>Wingdings 3</vt:lpstr>
      <vt:lpstr>5_WSL_prezentacja_szablon (4)</vt:lpstr>
      <vt:lpstr>6_WSL_prezentacja_szablon (4)</vt:lpstr>
      <vt:lpstr>Projekt: „LOGISTYKA STAWIA NA TECHNIKA – podnoszenie kwalifikacji zawodowych uczniów zawodu technik logistyk poprawiające ich zdolności  do zdobycia zatrudnienia”   NUMER PROJEKTU: RPWP.08.03.01-30-0052/16</vt:lpstr>
      <vt:lpstr>Kontrolowanie i ocena sprawności przepływów logistycznych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Adam Koliński</cp:lastModifiedBy>
  <cp:revision>28</cp:revision>
  <dcterms:created xsi:type="dcterms:W3CDTF">2017-03-23T20:52:47Z</dcterms:created>
  <dcterms:modified xsi:type="dcterms:W3CDTF">2018-08-24T08:32:07Z</dcterms:modified>
</cp:coreProperties>
</file>