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  <p:sldMasterId id="2147483768" r:id="rId2"/>
  </p:sldMasterIdLst>
  <p:notesMasterIdLst>
    <p:notesMasterId r:id="rId33"/>
  </p:notesMasterIdLst>
  <p:sldIdLst>
    <p:sldId id="263" r:id="rId3"/>
    <p:sldId id="26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28" r:id="rId28"/>
    <p:sldId id="329" r:id="rId29"/>
    <p:sldId id="330" r:id="rId30"/>
    <p:sldId id="331" r:id="rId31"/>
    <p:sldId id="265" r:id="rId3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6" autoAdjust="0"/>
    <p:restoredTop sz="94660"/>
  </p:normalViewPr>
  <p:slideViewPr>
    <p:cSldViewPr snapToGrid="0">
      <p:cViewPr>
        <p:scale>
          <a:sx n="90" d="100"/>
          <a:sy n="90" d="100"/>
        </p:scale>
        <p:origin x="-1171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362EC-A68B-4398-BFCD-44A79805F291}" type="datetimeFigureOut">
              <a:rPr lang="pl-PL" smtClean="0"/>
              <a:t>2018-11-27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9CDC0-B9DA-4FAE-A762-02A7EE7282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3428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8B3DB-1853-4F64-B9E3-94379BE9D4C0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604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 - Wzó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WSL_prezentacja_SZABLON_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180400" y="3808800"/>
            <a:ext cx="3506400" cy="1492408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180400" y="5398480"/>
            <a:ext cx="3733200" cy="550800"/>
          </a:xfrm>
        </p:spPr>
        <p:txBody>
          <a:bodyPr>
            <a:normAutofit/>
          </a:bodyPr>
          <a:lstStyle>
            <a:lvl1pPr marL="0" indent="0" algn="l">
              <a:buNone/>
              <a:defRPr sz="1400" b="0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13176"/>
            <a:ext cx="4371975" cy="1601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upa 12"/>
          <p:cNvGrpSpPr/>
          <p:nvPr userDrawn="1"/>
        </p:nvGrpSpPr>
        <p:grpSpPr>
          <a:xfrm>
            <a:off x="0" y="5978755"/>
            <a:ext cx="9144000" cy="906629"/>
            <a:chOff x="0" y="5978755"/>
            <a:chExt cx="9144000" cy="906629"/>
          </a:xfrm>
        </p:grpSpPr>
        <p:pic>
          <p:nvPicPr>
            <p:cNvPr id="14" name="Obraz 13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8755"/>
              <a:ext cx="9144000" cy="906629"/>
            </a:xfrm>
            <a:prstGeom prst="rect">
              <a:avLst/>
            </a:prstGeom>
          </p:spPr>
        </p:pic>
        <p:pic>
          <p:nvPicPr>
            <p:cNvPr id="15" name="Picture 9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6093296"/>
              <a:ext cx="2194208" cy="74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1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904" y="6021288"/>
              <a:ext cx="1314450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Obraz 16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6216045"/>
              <a:ext cx="1975076" cy="432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973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B7594-302D-40BE-9E3B-10548735BB40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24B1E-CED2-4991-A881-423181A9BDDB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781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1800" b="0" baseline="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4453334" cy="585311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4D06E-48A2-4F4D-967B-640C795A4127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3F7A2-8D69-4730-BEB1-BF82A03BD0EA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830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1200" y="532800"/>
            <a:ext cx="7426800" cy="662400"/>
          </a:xfrm>
        </p:spPr>
        <p:txBody>
          <a:bodyPr/>
          <a:lstStyle>
            <a:lvl1pPr algn="l">
              <a:defRPr sz="1800" b="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51200" y="1988840"/>
            <a:ext cx="8424936" cy="3888432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51200" y="1602000"/>
            <a:ext cx="5486400" cy="38684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87ED7-64E6-45D9-8860-50ACB358525B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BBEF3-A0C1-4E11-AE93-5DF34313842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239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17CCC-0007-41DC-A92B-1A0E3527DAC1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FBC64-A6BB-454C-AE1F-A691CD754B32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684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51200" y="532800"/>
            <a:ext cx="7426800" cy="6624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51200" y="1602000"/>
            <a:ext cx="8229600" cy="4150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71934-3CC8-497D-ABE1-CB610967FC15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63CD9-19C7-4E68-A966-5FEDAEA37DE6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563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WSL_prezentacja_SZABLON_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553200" y="2548160"/>
            <a:ext cx="2209800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61-755 POZNAŃ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UL. E. ESTKOWSKIEGO 6 </a:t>
            </a:r>
          </a:p>
          <a:p>
            <a:pPr>
              <a:lnSpc>
                <a:spcPct val="110000"/>
              </a:lnSpc>
              <a:defRPr/>
            </a:pPr>
            <a:endParaRPr lang="pl-PL" sz="1200" dirty="0">
              <a:solidFill>
                <a:prstClr val="black"/>
              </a:solidFill>
              <a:cs typeface="Arial" charset="0"/>
            </a:endParaRP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Rektorat tel. 61 850 47 81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Dziekanat tel. 61 850 47 64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Księgowość tel. 61 850 47 79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Kadry tel. 61 850 47 71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 err="1">
                <a:solidFill>
                  <a:prstClr val="black"/>
                </a:solidFill>
                <a:cs typeface="Arial" charset="0"/>
              </a:rPr>
              <a:t>fax</a:t>
            </a:r>
            <a:r>
              <a:rPr lang="pl-PL" sz="1200" dirty="0">
                <a:solidFill>
                  <a:prstClr val="black"/>
                </a:solidFill>
                <a:cs typeface="Arial" charset="0"/>
              </a:rPr>
              <a:t> 61 850 47 89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 err="1">
                <a:solidFill>
                  <a:prstClr val="black"/>
                </a:solidFill>
                <a:cs typeface="Arial" charset="0"/>
              </a:rPr>
              <a:t>rektorat@wsl.com.pl</a:t>
            </a:r>
            <a:endParaRPr lang="pl-PL" sz="1200" dirty="0">
              <a:solidFill>
                <a:prstClr val="black"/>
              </a:solidFill>
              <a:cs typeface="Arial" charset="0"/>
            </a:endParaRPr>
          </a:p>
          <a:p>
            <a:pPr>
              <a:lnSpc>
                <a:spcPct val="110000"/>
              </a:lnSpc>
              <a:defRPr/>
            </a:pPr>
            <a:r>
              <a:rPr lang="pl-PL" sz="1200" dirty="0" err="1">
                <a:solidFill>
                  <a:prstClr val="black"/>
                </a:solidFill>
                <a:cs typeface="Arial" charset="0"/>
              </a:rPr>
              <a:t>www.wsl.com.pl</a:t>
            </a:r>
            <a:endParaRPr lang="pl-PL" sz="1200" dirty="0">
              <a:solidFill>
                <a:prstClr val="black"/>
              </a:solidFill>
              <a:cs typeface="Arial" charset="0"/>
            </a:endParaRPr>
          </a:p>
          <a:p>
            <a:pPr>
              <a:lnSpc>
                <a:spcPct val="110000"/>
              </a:lnSpc>
              <a:defRPr/>
            </a:pPr>
            <a:endParaRPr lang="pl-PL" sz="1200" dirty="0">
              <a:solidFill>
                <a:prstClr val="black"/>
              </a:solidFill>
              <a:cs typeface="Arial" charset="0"/>
            </a:endParaRPr>
          </a:p>
          <a:p>
            <a:pPr>
              <a:lnSpc>
                <a:spcPct val="110000"/>
              </a:lnSpc>
              <a:defRPr/>
            </a:pPr>
            <a:r>
              <a:rPr lang="pl-PL" sz="2400" dirty="0">
                <a:solidFill>
                  <a:prstClr val="black"/>
                </a:solidFill>
                <a:cs typeface="Arial" charset="0"/>
              </a:rPr>
              <a:t>DZIĘKUJĘ </a:t>
            </a:r>
            <a:br>
              <a:rPr lang="pl-PL" sz="2400" dirty="0">
                <a:solidFill>
                  <a:prstClr val="black"/>
                </a:solidFill>
                <a:cs typeface="Arial" charset="0"/>
              </a:rPr>
            </a:br>
            <a:r>
              <a:rPr lang="pl-PL" sz="2400" dirty="0">
                <a:solidFill>
                  <a:prstClr val="black"/>
                </a:solidFill>
                <a:cs typeface="Arial" charset="0"/>
              </a:rPr>
              <a:t>ZA UWAGĘ</a:t>
            </a:r>
          </a:p>
        </p:txBody>
      </p:sp>
      <p:sp>
        <p:nvSpPr>
          <p:cNvPr id="4" name="Symbol zastępczy daty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22268-7ED3-4F3A-B3A3-DD5CEE890B2E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a 6"/>
          <p:cNvGrpSpPr/>
          <p:nvPr userDrawn="1"/>
        </p:nvGrpSpPr>
        <p:grpSpPr>
          <a:xfrm>
            <a:off x="0" y="5978755"/>
            <a:ext cx="9144000" cy="906629"/>
            <a:chOff x="0" y="5978755"/>
            <a:chExt cx="9144000" cy="906629"/>
          </a:xfrm>
        </p:grpSpPr>
        <p:pic>
          <p:nvPicPr>
            <p:cNvPr id="8" name="Obraz 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8755"/>
              <a:ext cx="9144000" cy="90662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6093296"/>
              <a:ext cx="2194208" cy="74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1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904" y="6021288"/>
              <a:ext cx="1314450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Obraz 10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6216045"/>
              <a:ext cx="1975076" cy="432048"/>
            </a:xfrm>
            <a:prstGeom prst="rect">
              <a:avLst/>
            </a:prstGeom>
          </p:spPr>
        </p:pic>
      </p:grpSp>
      <p:pic>
        <p:nvPicPr>
          <p:cNvPr id="29698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3" y="2595784"/>
            <a:ext cx="3876675" cy="191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755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 - Wzó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WSL_prezentacja_SZABLON_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180400" y="3808800"/>
            <a:ext cx="3506400" cy="1492408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180400" y="5398480"/>
            <a:ext cx="3733200" cy="550800"/>
          </a:xfrm>
        </p:spPr>
        <p:txBody>
          <a:bodyPr>
            <a:normAutofit/>
          </a:bodyPr>
          <a:lstStyle>
            <a:lvl1pPr marL="0" indent="0" algn="l">
              <a:buNone/>
              <a:defRPr sz="1400" b="0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13176"/>
            <a:ext cx="4371975" cy="1601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upa 12"/>
          <p:cNvGrpSpPr/>
          <p:nvPr userDrawn="1"/>
        </p:nvGrpSpPr>
        <p:grpSpPr>
          <a:xfrm>
            <a:off x="0" y="5978755"/>
            <a:ext cx="9144000" cy="906629"/>
            <a:chOff x="0" y="5978755"/>
            <a:chExt cx="9144000" cy="906629"/>
          </a:xfrm>
        </p:grpSpPr>
        <p:pic>
          <p:nvPicPr>
            <p:cNvPr id="14" name="Obraz 13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8755"/>
              <a:ext cx="9144000" cy="906629"/>
            </a:xfrm>
            <a:prstGeom prst="rect">
              <a:avLst/>
            </a:prstGeom>
          </p:spPr>
        </p:pic>
        <p:pic>
          <p:nvPicPr>
            <p:cNvPr id="15" name="Picture 9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6093296"/>
              <a:ext cx="2194208" cy="74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1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904" y="6021288"/>
              <a:ext cx="1314450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Obraz 16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6216045"/>
              <a:ext cx="1975076" cy="432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186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E3225-C131-42BF-91EA-0DAC1C33EE7D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E9048-BAE1-482F-9659-B499D65C7024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337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ajd tytułowy - Wzó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WSL_prezentacja_SZABLON_1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180400" y="3808800"/>
            <a:ext cx="3506400" cy="1492408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180400" y="5398480"/>
            <a:ext cx="3733200" cy="550800"/>
          </a:xfrm>
        </p:spPr>
        <p:txBody>
          <a:bodyPr>
            <a:normAutofit/>
          </a:bodyPr>
          <a:lstStyle>
            <a:lvl1pPr marL="0" indent="0" algn="l">
              <a:buNone/>
              <a:defRPr sz="1400" b="0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5013176"/>
            <a:ext cx="3672408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a 5"/>
          <p:cNvGrpSpPr/>
          <p:nvPr userDrawn="1"/>
        </p:nvGrpSpPr>
        <p:grpSpPr>
          <a:xfrm>
            <a:off x="0" y="5978755"/>
            <a:ext cx="9144000" cy="906629"/>
            <a:chOff x="0" y="5978755"/>
            <a:chExt cx="9144000" cy="906629"/>
          </a:xfrm>
        </p:grpSpPr>
        <p:pic>
          <p:nvPicPr>
            <p:cNvPr id="7" name="Obraz 6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8755"/>
              <a:ext cx="9144000" cy="906629"/>
            </a:xfrm>
            <a:prstGeom prst="rect">
              <a:avLst/>
            </a:prstGeom>
          </p:spPr>
        </p:pic>
        <p:pic>
          <p:nvPicPr>
            <p:cNvPr id="8" name="Picture 9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6093296"/>
              <a:ext cx="2194208" cy="74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904" y="6021288"/>
              <a:ext cx="1314450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Obraz 9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6216045"/>
              <a:ext cx="1975076" cy="432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5329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ytuł i zawartość - Numerow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+mj-lt"/>
              <a:buAutoNum type="arabicPeriod"/>
              <a:defRPr/>
            </a:lvl1pPr>
            <a:lvl2pPr marL="800100" indent="-342900">
              <a:buFont typeface="+mj-lt"/>
              <a:buAutoNum type="alphaUcPeriod"/>
              <a:defRPr/>
            </a:lvl2pPr>
            <a:lvl3pPr marL="1257300" indent="-342900">
              <a:buFont typeface="+mj-lt"/>
              <a:buAutoNum type="alphaLcPeriod"/>
              <a:defRPr/>
            </a:lvl3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B6CAE-9F88-422A-BDFB-12DD2E281DAB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00D6E-3790-455C-8992-BC41814A0F42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08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E3225-C131-42BF-91EA-0DAC1C33EE7D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E9048-BAE1-482F-9659-B499D65C7024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3255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ytuł i zawartość - 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+mj-lt"/>
              <a:buNone/>
              <a:defRPr/>
            </a:lvl1pPr>
            <a:lvl2pPr marL="800100" indent="-342900">
              <a:buFont typeface="+mj-lt"/>
              <a:buAutoNum type="alphaUcPeriod"/>
              <a:defRPr/>
            </a:lvl2pPr>
            <a:lvl3pPr marL="1257300" indent="-342900">
              <a:buFont typeface="+mj-lt"/>
              <a:buAutoNum type="alphaLcPeriod"/>
              <a:defRPr/>
            </a:lvl3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81DBB-5089-4A4F-BD9C-8972A7174610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63F66-C03F-46A7-94F1-C169C5E1F7D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545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1200" y="532800"/>
            <a:ext cx="7426800" cy="662400"/>
          </a:xfrm>
        </p:spPr>
        <p:txBody>
          <a:bodyPr/>
          <a:lstStyle>
            <a:lvl1pPr algn="l">
              <a:defRPr sz="1800" b="0" cap="all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51200" y="1602000"/>
            <a:ext cx="8229600" cy="41508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4DA61-6038-4E93-A4D7-1E67318EDB42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1F7BE-6192-4660-B9B1-C447363AEAC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6506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51200" y="1600200"/>
            <a:ext cx="4276784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276808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05D6C-BE84-4AEF-B1CD-1099F9D47C1A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BDEF4-7D18-48FF-9747-C90C36B1F3E0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097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51200" y="1535113"/>
            <a:ext cx="4276800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51200" y="2174875"/>
            <a:ext cx="4276800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4" y="1535113"/>
            <a:ext cx="4276800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4" y="2174875"/>
            <a:ext cx="4276800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C9AA3-F033-470B-86E4-40606B591710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7A8D1-E4BC-4E09-9DBB-AA60B2AC196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428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2AF37-AF52-4FE7-97EB-F20D095F7678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5DFCE-8F5B-4413-9AE8-3939F930EF0C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8366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B7594-302D-40BE-9E3B-10548735BB40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24B1E-CED2-4991-A881-423181A9BDDB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5953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1800" b="0" baseline="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4453334" cy="585311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4D06E-48A2-4F4D-967B-640C795A4127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3F7A2-8D69-4730-BEB1-BF82A03BD0EA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8434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1200" y="532800"/>
            <a:ext cx="7426800" cy="662400"/>
          </a:xfrm>
        </p:spPr>
        <p:txBody>
          <a:bodyPr/>
          <a:lstStyle>
            <a:lvl1pPr algn="l">
              <a:defRPr sz="1800" b="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51200" y="1988840"/>
            <a:ext cx="8424936" cy="3888432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51200" y="1602000"/>
            <a:ext cx="5486400" cy="38684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87ED7-64E6-45D9-8860-50ACB358525B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BBEF3-A0C1-4E11-AE93-5DF34313842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5556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17CCC-0007-41DC-A92B-1A0E3527DAC1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FBC64-A6BB-454C-AE1F-A691CD754B32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1998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51200" y="532800"/>
            <a:ext cx="7426800" cy="6624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51200" y="1602000"/>
            <a:ext cx="8229600" cy="4150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71934-3CC8-497D-ABE1-CB610967FC15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63CD9-19C7-4E68-A966-5FEDAEA37DE6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45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ajd tytułowy - Wzó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WSL_prezentacja_SZABLON_1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180400" y="3808800"/>
            <a:ext cx="3506400" cy="1492408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180400" y="5398480"/>
            <a:ext cx="3733200" cy="550800"/>
          </a:xfrm>
        </p:spPr>
        <p:txBody>
          <a:bodyPr>
            <a:normAutofit/>
          </a:bodyPr>
          <a:lstStyle>
            <a:lvl1pPr marL="0" indent="0" algn="l">
              <a:buNone/>
              <a:defRPr sz="1400" b="0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5013176"/>
            <a:ext cx="3672408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a 5"/>
          <p:cNvGrpSpPr/>
          <p:nvPr userDrawn="1"/>
        </p:nvGrpSpPr>
        <p:grpSpPr>
          <a:xfrm>
            <a:off x="0" y="5978755"/>
            <a:ext cx="9144000" cy="906629"/>
            <a:chOff x="0" y="5978755"/>
            <a:chExt cx="9144000" cy="906629"/>
          </a:xfrm>
        </p:grpSpPr>
        <p:pic>
          <p:nvPicPr>
            <p:cNvPr id="7" name="Obraz 6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8755"/>
              <a:ext cx="9144000" cy="906629"/>
            </a:xfrm>
            <a:prstGeom prst="rect">
              <a:avLst/>
            </a:prstGeom>
          </p:spPr>
        </p:pic>
        <p:pic>
          <p:nvPicPr>
            <p:cNvPr id="8" name="Picture 9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6093296"/>
              <a:ext cx="2194208" cy="74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904" y="6021288"/>
              <a:ext cx="1314450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Obraz 9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6216045"/>
              <a:ext cx="1975076" cy="432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96185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WSL_prezentacja_SZABLON_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553200" y="2548160"/>
            <a:ext cx="2209800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61-755 POZNAŃ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UL. E. ESTKOWSKIEGO 6 </a:t>
            </a:r>
          </a:p>
          <a:p>
            <a:pPr>
              <a:lnSpc>
                <a:spcPct val="110000"/>
              </a:lnSpc>
              <a:defRPr/>
            </a:pPr>
            <a:endParaRPr lang="pl-PL" sz="1200" dirty="0">
              <a:solidFill>
                <a:prstClr val="black"/>
              </a:solidFill>
              <a:cs typeface="Arial" charset="0"/>
            </a:endParaRP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Rektorat tel. 61 850 47 81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Dziekanat tel. 61 850 47 64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Księgowość tel. 61 850 47 79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Kadry tel. 61 850 47 71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 err="1">
                <a:solidFill>
                  <a:prstClr val="black"/>
                </a:solidFill>
                <a:cs typeface="Arial" charset="0"/>
              </a:rPr>
              <a:t>fax</a:t>
            </a:r>
            <a:r>
              <a:rPr lang="pl-PL" sz="1200" dirty="0">
                <a:solidFill>
                  <a:prstClr val="black"/>
                </a:solidFill>
                <a:cs typeface="Arial" charset="0"/>
              </a:rPr>
              <a:t> 61 850 47 89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 err="1">
                <a:solidFill>
                  <a:prstClr val="black"/>
                </a:solidFill>
                <a:cs typeface="Arial" charset="0"/>
              </a:rPr>
              <a:t>rektorat@wsl.com.pl</a:t>
            </a:r>
            <a:endParaRPr lang="pl-PL" sz="1200" dirty="0">
              <a:solidFill>
                <a:prstClr val="black"/>
              </a:solidFill>
              <a:cs typeface="Arial" charset="0"/>
            </a:endParaRPr>
          </a:p>
          <a:p>
            <a:pPr>
              <a:lnSpc>
                <a:spcPct val="110000"/>
              </a:lnSpc>
              <a:defRPr/>
            </a:pPr>
            <a:r>
              <a:rPr lang="pl-PL" sz="1200" dirty="0" err="1">
                <a:solidFill>
                  <a:prstClr val="black"/>
                </a:solidFill>
                <a:cs typeface="Arial" charset="0"/>
              </a:rPr>
              <a:t>www.wsl.com.pl</a:t>
            </a:r>
            <a:endParaRPr lang="pl-PL" sz="1200" dirty="0">
              <a:solidFill>
                <a:prstClr val="black"/>
              </a:solidFill>
              <a:cs typeface="Arial" charset="0"/>
            </a:endParaRPr>
          </a:p>
          <a:p>
            <a:pPr>
              <a:lnSpc>
                <a:spcPct val="110000"/>
              </a:lnSpc>
              <a:defRPr/>
            </a:pPr>
            <a:endParaRPr lang="pl-PL" sz="1200" dirty="0">
              <a:solidFill>
                <a:prstClr val="black"/>
              </a:solidFill>
              <a:cs typeface="Arial" charset="0"/>
            </a:endParaRPr>
          </a:p>
          <a:p>
            <a:pPr>
              <a:lnSpc>
                <a:spcPct val="110000"/>
              </a:lnSpc>
              <a:defRPr/>
            </a:pPr>
            <a:r>
              <a:rPr lang="pl-PL" sz="2400" dirty="0">
                <a:solidFill>
                  <a:prstClr val="black"/>
                </a:solidFill>
                <a:cs typeface="Arial" charset="0"/>
              </a:rPr>
              <a:t>DZIĘKUJĘ </a:t>
            </a:r>
            <a:br>
              <a:rPr lang="pl-PL" sz="2400" dirty="0">
                <a:solidFill>
                  <a:prstClr val="black"/>
                </a:solidFill>
                <a:cs typeface="Arial" charset="0"/>
              </a:rPr>
            </a:br>
            <a:r>
              <a:rPr lang="pl-PL" sz="2400" dirty="0">
                <a:solidFill>
                  <a:prstClr val="black"/>
                </a:solidFill>
                <a:cs typeface="Arial" charset="0"/>
              </a:rPr>
              <a:t>ZA UWAGĘ</a:t>
            </a:r>
          </a:p>
        </p:txBody>
      </p:sp>
      <p:sp>
        <p:nvSpPr>
          <p:cNvPr id="4" name="Symbol zastępczy daty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22268-7ED3-4F3A-B3A3-DD5CEE890B2E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a 6"/>
          <p:cNvGrpSpPr/>
          <p:nvPr userDrawn="1"/>
        </p:nvGrpSpPr>
        <p:grpSpPr>
          <a:xfrm>
            <a:off x="0" y="5978755"/>
            <a:ext cx="9144000" cy="906629"/>
            <a:chOff x="0" y="5978755"/>
            <a:chExt cx="9144000" cy="906629"/>
          </a:xfrm>
        </p:grpSpPr>
        <p:pic>
          <p:nvPicPr>
            <p:cNvPr id="8" name="Obraz 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8755"/>
              <a:ext cx="9144000" cy="90662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6093296"/>
              <a:ext cx="2194208" cy="74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1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904" y="6021288"/>
              <a:ext cx="1314450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Obraz 10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6216045"/>
              <a:ext cx="1975076" cy="432048"/>
            </a:xfrm>
            <a:prstGeom prst="rect">
              <a:avLst/>
            </a:prstGeom>
          </p:spPr>
        </p:pic>
      </p:grpSp>
      <p:pic>
        <p:nvPicPr>
          <p:cNvPr id="29698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3" y="2595784"/>
            <a:ext cx="3876675" cy="191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2926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ytuł i zawartość - Numerow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+mj-lt"/>
              <a:buAutoNum type="arabicPeriod"/>
              <a:defRPr/>
            </a:lvl1pPr>
            <a:lvl2pPr marL="800100" indent="-342900">
              <a:buFont typeface="+mj-lt"/>
              <a:buAutoNum type="alphaUcPeriod"/>
              <a:defRPr/>
            </a:lvl2pPr>
            <a:lvl3pPr marL="1257300" indent="-342900">
              <a:buFont typeface="+mj-lt"/>
              <a:buAutoNum type="alphaLcPeriod"/>
              <a:defRPr/>
            </a:lvl3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B6CAE-9F88-422A-BDFB-12DD2E281DAB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00D6E-3790-455C-8992-BC41814A0F42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453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ytuł i zawartość - 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+mj-lt"/>
              <a:buNone/>
              <a:defRPr/>
            </a:lvl1pPr>
            <a:lvl2pPr marL="800100" indent="-342900">
              <a:buFont typeface="+mj-lt"/>
              <a:buAutoNum type="alphaUcPeriod"/>
              <a:defRPr/>
            </a:lvl2pPr>
            <a:lvl3pPr marL="1257300" indent="-342900">
              <a:buFont typeface="+mj-lt"/>
              <a:buAutoNum type="alphaLcPeriod"/>
              <a:defRPr/>
            </a:lvl3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81DBB-5089-4A4F-BD9C-8972A7174610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63F66-C03F-46A7-94F1-C169C5E1F7D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160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1200" y="532800"/>
            <a:ext cx="7426800" cy="662400"/>
          </a:xfrm>
        </p:spPr>
        <p:txBody>
          <a:bodyPr/>
          <a:lstStyle>
            <a:lvl1pPr algn="l">
              <a:defRPr sz="1800" b="0" cap="all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51200" y="1602000"/>
            <a:ext cx="8229600" cy="41508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4DA61-6038-4E93-A4D7-1E67318EDB42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1F7BE-6192-4660-B9B1-C447363AEAC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568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51200" y="1600200"/>
            <a:ext cx="4276784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276808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05D6C-BE84-4AEF-B1CD-1099F9D47C1A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BDEF4-7D18-48FF-9747-C90C36B1F3E0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066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51200" y="1535113"/>
            <a:ext cx="4276800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51200" y="2174875"/>
            <a:ext cx="4276800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4" y="1535113"/>
            <a:ext cx="4276800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4" y="2174875"/>
            <a:ext cx="4276800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C9AA3-F033-470B-86E4-40606B591710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7A8D1-E4BC-4E09-9DBB-AA60B2AC196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271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2AF37-AF52-4FE7-97EB-F20D095F7678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5DFCE-8F5B-4413-9AE8-3939F930EF0C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756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8.xml"/><Relationship Id="rId21" Type="http://schemas.openxmlformats.org/officeDocument/2006/relationships/image" Target="../media/image5.jpeg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 hidden="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846F8B-9047-4E7E-94BE-4A12289374A7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8" name="Picture 10" descr="WSL_prezentacja_SZABLONowe-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50813" y="533400"/>
            <a:ext cx="7427912" cy="6635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1030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150813" y="1601788"/>
            <a:ext cx="8229600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00800" y="209550"/>
            <a:ext cx="2135188" cy="474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FF996B9-476A-4E16-989B-AD33045C9FD2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  <p:grpSp>
        <p:nvGrpSpPr>
          <p:cNvPr id="12" name="Grupa 11"/>
          <p:cNvGrpSpPr/>
          <p:nvPr userDrawn="1"/>
        </p:nvGrpSpPr>
        <p:grpSpPr>
          <a:xfrm>
            <a:off x="0" y="5978755"/>
            <a:ext cx="9144000" cy="906629"/>
            <a:chOff x="0" y="5978755"/>
            <a:chExt cx="9144000" cy="906629"/>
          </a:xfrm>
        </p:grpSpPr>
        <p:pic>
          <p:nvPicPr>
            <p:cNvPr id="15" name="Obraz 14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8755"/>
              <a:ext cx="9144000" cy="906629"/>
            </a:xfrm>
            <a:prstGeom prst="rect">
              <a:avLst/>
            </a:prstGeom>
          </p:spPr>
        </p:pic>
        <p:pic>
          <p:nvPicPr>
            <p:cNvPr id="1033" name="Picture 9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6093296"/>
              <a:ext cx="2194208" cy="74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904" y="6021288"/>
              <a:ext cx="1314450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Obraz 10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6216045"/>
              <a:ext cx="1975076" cy="432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4520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ern="1200" cap="all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BAA29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BAA29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BAA29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 hidden="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846F8B-9047-4E7E-94BE-4A12289374A7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8" name="Picture 10" descr="WSL_prezentacja_SZABLONowe-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50813" y="533400"/>
            <a:ext cx="7427912" cy="6635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1030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150813" y="1601788"/>
            <a:ext cx="8229600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00800" y="209550"/>
            <a:ext cx="2135188" cy="474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FF996B9-476A-4E16-989B-AD33045C9FD2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  <p:grpSp>
        <p:nvGrpSpPr>
          <p:cNvPr id="12" name="Grupa 11"/>
          <p:cNvGrpSpPr/>
          <p:nvPr userDrawn="1"/>
        </p:nvGrpSpPr>
        <p:grpSpPr>
          <a:xfrm>
            <a:off x="0" y="5978755"/>
            <a:ext cx="9144000" cy="906629"/>
            <a:chOff x="0" y="5978755"/>
            <a:chExt cx="9144000" cy="906629"/>
          </a:xfrm>
        </p:grpSpPr>
        <p:pic>
          <p:nvPicPr>
            <p:cNvPr id="15" name="Obraz 14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8755"/>
              <a:ext cx="9144000" cy="906629"/>
            </a:xfrm>
            <a:prstGeom prst="rect">
              <a:avLst/>
            </a:prstGeom>
          </p:spPr>
        </p:pic>
        <p:pic>
          <p:nvPicPr>
            <p:cNvPr id="1033" name="Picture 9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6093296"/>
              <a:ext cx="2194208" cy="74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904" y="6021288"/>
              <a:ext cx="1314450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Obraz 10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6216045"/>
              <a:ext cx="1975076" cy="432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9732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ern="1200" cap="all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BAA29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BAA29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BAA29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9" y="3808413"/>
            <a:ext cx="8363272" cy="156480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1400" dirty="0"/>
              <a:t>Projekt: </a:t>
            </a:r>
            <a:r>
              <a:rPr lang="pl-PL" sz="1400" b="1" dirty="0"/>
              <a:t>„LOGISTYKA STAWIA NA TECHNIKA – podnoszenie kwalifikacji zawodowych uczniów zawodu technik logistyk poprawiające ich zdolności </a:t>
            </a:r>
            <a:br>
              <a:rPr lang="pl-PL" sz="1400" b="1" dirty="0"/>
            </a:br>
            <a:r>
              <a:rPr lang="pl-PL" sz="1400" b="1" dirty="0"/>
              <a:t>do zdobycia zatrudnienia” </a:t>
            </a: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/>
              <a:t>NUMER PROJEKTU: </a:t>
            </a:r>
            <a:r>
              <a:rPr lang="pl-PL" sz="1400" b="1" dirty="0"/>
              <a:t>RPWP.08.03.01-30-0052/16</a:t>
            </a:r>
          </a:p>
        </p:txBody>
      </p:sp>
    </p:spTree>
    <p:extLst>
      <p:ext uri="{BB962C8B-B14F-4D97-AF65-F5344CB8AC3E}">
        <p14:creationId xmlns:p14="http://schemas.microsoft.com/office/powerpoint/2010/main" val="148219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Klasa 3 </a:t>
            </a:r>
            <a:r>
              <a:rPr lang="pl-PL" dirty="0"/>
              <a:t>materiały ciekłe zapalne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0813" y="1601788"/>
            <a:ext cx="8806920" cy="4149725"/>
          </a:xfrm>
        </p:spPr>
        <p:txBody>
          <a:bodyPr/>
          <a:lstStyle/>
          <a:p>
            <a:pPr marL="0" indent="0">
              <a:buNone/>
            </a:pPr>
            <a:r>
              <a:rPr lang="pl-PL" sz="1500" b="1" dirty="0" smtClean="0"/>
              <a:t>ZNACZENIE KODÓW KLASYFIKACYJNYCH (WYBRANE):</a:t>
            </a:r>
          </a:p>
          <a:p>
            <a:pPr marL="0" indent="0">
              <a:buNone/>
            </a:pPr>
            <a:r>
              <a:rPr lang="pl-PL" b="1" dirty="0" smtClean="0"/>
              <a:t>F </a:t>
            </a:r>
            <a:r>
              <a:rPr lang="pl-PL" dirty="0" smtClean="0"/>
              <a:t>– materiały zapalne ciekłe, niestwarzające zagrożenia dodatkowego</a:t>
            </a:r>
          </a:p>
          <a:p>
            <a:pPr marL="0" indent="0">
              <a:buNone/>
            </a:pPr>
            <a:r>
              <a:rPr lang="pl-PL" b="1" dirty="0" smtClean="0"/>
              <a:t>FT</a:t>
            </a:r>
            <a:r>
              <a:rPr lang="pl-PL" dirty="0" smtClean="0"/>
              <a:t> – materiały zapalne ciekłe, trujące</a:t>
            </a:r>
          </a:p>
          <a:p>
            <a:pPr marL="0" indent="0">
              <a:buNone/>
            </a:pPr>
            <a:r>
              <a:rPr lang="pl-PL" b="1" dirty="0" smtClean="0"/>
              <a:t>	FT1</a:t>
            </a:r>
            <a:r>
              <a:rPr lang="pl-PL" dirty="0" smtClean="0"/>
              <a:t> </a:t>
            </a:r>
            <a:r>
              <a:rPr lang="pl-PL" dirty="0"/>
              <a:t>– materiały zapalne ciekłe, </a:t>
            </a:r>
            <a:r>
              <a:rPr lang="pl-PL" dirty="0" smtClean="0"/>
              <a:t>trujące</a:t>
            </a:r>
          </a:p>
          <a:p>
            <a:pPr marL="0" indent="0">
              <a:buNone/>
            </a:pPr>
            <a:r>
              <a:rPr lang="pl-PL" b="1" dirty="0" smtClean="0"/>
              <a:t>	FT2</a:t>
            </a:r>
            <a:r>
              <a:rPr lang="pl-PL" dirty="0" smtClean="0"/>
              <a:t> – pestycydy </a:t>
            </a:r>
          </a:p>
          <a:p>
            <a:pPr marL="0" indent="0">
              <a:buNone/>
            </a:pPr>
            <a:r>
              <a:rPr lang="pl-PL" b="1" dirty="0" smtClean="0"/>
              <a:t>FC</a:t>
            </a:r>
            <a:r>
              <a:rPr lang="pl-PL" dirty="0" smtClean="0"/>
              <a:t> – materiały zapalne ciekłe, żrące</a:t>
            </a:r>
          </a:p>
          <a:p>
            <a:pPr marL="0" indent="0">
              <a:buNone/>
            </a:pPr>
            <a:r>
              <a:rPr lang="pl-PL" b="1" dirty="0" smtClean="0"/>
              <a:t>FTC</a:t>
            </a:r>
            <a:r>
              <a:rPr lang="pl-PL" dirty="0" smtClean="0"/>
              <a:t> </a:t>
            </a:r>
            <a:r>
              <a:rPr lang="pl-PL" dirty="0"/>
              <a:t>– materiały zapalne ciekłe, </a:t>
            </a:r>
            <a:r>
              <a:rPr lang="pl-PL" dirty="0" err="1" smtClean="0"/>
              <a:t>trujące,żrące</a:t>
            </a:r>
            <a:endParaRPr lang="pl-PL" dirty="0" smtClean="0"/>
          </a:p>
          <a:p>
            <a:pPr marL="0" indent="0">
              <a:buNone/>
            </a:pPr>
            <a:r>
              <a:rPr lang="pl-PL" b="1" dirty="0" smtClean="0"/>
              <a:t>D</a:t>
            </a:r>
            <a:r>
              <a:rPr lang="pl-PL" dirty="0" smtClean="0"/>
              <a:t> – materiały wybuchowe ciekłe odczulone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E9048-BAE1-482F-9659-B499D65C702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70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Klasa 4.1 materiały stałe zapalne, materiały </a:t>
            </a:r>
            <a:r>
              <a:rPr lang="pl-PL" dirty="0" err="1" smtClean="0"/>
              <a:t>samoreaktywne</a:t>
            </a:r>
            <a:r>
              <a:rPr lang="pl-PL" dirty="0" smtClean="0"/>
              <a:t> i materiały wybuchowe stałe odczulone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E9048-BAE1-482F-9659-B499D65C702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pl-PL" dirty="0">
              <a:solidFill>
                <a:prstClr val="black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736423"/>
              </p:ext>
            </p:extLst>
          </p:nvPr>
        </p:nvGraphicFramePr>
        <p:xfrm>
          <a:off x="287864" y="1397000"/>
          <a:ext cx="8466668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1736"/>
                <a:gridCol w="1718733"/>
                <a:gridCol w="1718733"/>
                <a:gridCol w="1718733"/>
                <a:gridCol w="1718733"/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Zagrożenie główne</a:t>
                      </a:r>
                      <a:endParaRPr lang="pl-PL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pl-PL" dirty="0" smtClean="0"/>
                        <a:t>materiały i przedmioty</a:t>
                      </a:r>
                      <a:r>
                        <a:rPr lang="pl-PL" baseline="0" dirty="0" smtClean="0"/>
                        <a:t> zapalne, materiały wybuchowe odczulone oraz materiały </a:t>
                      </a:r>
                      <a:r>
                        <a:rPr lang="pl-PL" baseline="0" dirty="0" err="1" smtClean="0"/>
                        <a:t>samoreaktywne</a:t>
                      </a:r>
                      <a:r>
                        <a:rPr lang="pl-PL" baseline="0" dirty="0" smtClean="0"/>
                        <a:t> ciekłe lub stałe.</a:t>
                      </a:r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Zagrożenia dodatkowe</a:t>
                      </a:r>
                      <a:endParaRPr lang="pl-PL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pl-PL" dirty="0" smtClean="0"/>
                        <a:t>działanie trujące, żrące lub właściwości wybuchowe</a:t>
                      </a:r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Oznaczenia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 smtClean="0"/>
                    </a:p>
                    <a:p>
                      <a:endParaRPr lang="pl-PL" dirty="0" smtClean="0"/>
                    </a:p>
                    <a:p>
                      <a:endParaRPr lang="pl-PL" dirty="0" smtClean="0"/>
                    </a:p>
                    <a:p>
                      <a:endParaRPr lang="pl-PL" dirty="0" smtClean="0"/>
                    </a:p>
                    <a:p>
                      <a:endParaRPr lang="pl-PL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7170" name="Picture 2" descr="https://upload.wikimedia.org/wikipedia/commons/thumb/6/6f/Klasa_4.1_ADR.svg/120px-Klasa_4.1_ADR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641" y="2830512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68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Klasa </a:t>
            </a:r>
            <a:r>
              <a:rPr lang="pl-PL" dirty="0" smtClean="0"/>
              <a:t>4.1 </a:t>
            </a:r>
            <a:r>
              <a:rPr lang="pl-PL" dirty="0"/>
              <a:t>materiały stałe zapalne, materiały </a:t>
            </a:r>
            <a:r>
              <a:rPr lang="pl-PL" dirty="0" err="1"/>
              <a:t>samoreaktywne</a:t>
            </a:r>
            <a:r>
              <a:rPr lang="pl-PL" dirty="0"/>
              <a:t> i materiały wybuchowe stałe odczulone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0813" y="1601788"/>
            <a:ext cx="8806920" cy="4149725"/>
          </a:xfrm>
        </p:spPr>
        <p:txBody>
          <a:bodyPr/>
          <a:lstStyle/>
          <a:p>
            <a:pPr marL="0" indent="0">
              <a:buNone/>
            </a:pPr>
            <a:r>
              <a:rPr lang="pl-PL" sz="1500" b="1" dirty="0" smtClean="0"/>
              <a:t>ZNACZENIE KODÓW KLASYFIKACYJNYCH (WYBRANE):</a:t>
            </a:r>
          </a:p>
          <a:p>
            <a:pPr marL="0" indent="0">
              <a:buNone/>
            </a:pPr>
            <a:r>
              <a:rPr lang="pl-PL" b="1" dirty="0" smtClean="0"/>
              <a:t>F </a:t>
            </a:r>
            <a:r>
              <a:rPr lang="pl-PL" dirty="0" smtClean="0"/>
              <a:t>– materiały stałe zapalne, niestwarzające zagrożenia dodatkowego</a:t>
            </a:r>
          </a:p>
          <a:p>
            <a:pPr marL="0" indent="0">
              <a:buNone/>
            </a:pPr>
            <a:r>
              <a:rPr lang="pl-PL" dirty="0"/>
              <a:t>	</a:t>
            </a:r>
            <a:r>
              <a:rPr lang="pl-PL" b="1" dirty="0" smtClean="0"/>
              <a:t>F1</a:t>
            </a:r>
            <a:r>
              <a:rPr lang="pl-PL" dirty="0" smtClean="0"/>
              <a:t> – organiczne | </a:t>
            </a:r>
            <a:r>
              <a:rPr lang="pl-PL" b="1" dirty="0" smtClean="0"/>
              <a:t>F2</a:t>
            </a:r>
            <a:r>
              <a:rPr lang="pl-PL" dirty="0" smtClean="0"/>
              <a:t> – organiczne, stopione | </a:t>
            </a:r>
            <a:r>
              <a:rPr lang="pl-PL" b="1" dirty="0" smtClean="0"/>
              <a:t>F3</a:t>
            </a:r>
            <a:r>
              <a:rPr lang="pl-PL" dirty="0" smtClean="0"/>
              <a:t> – nieorganiczne</a:t>
            </a:r>
          </a:p>
          <a:p>
            <a:pPr marL="0" indent="0">
              <a:buNone/>
            </a:pPr>
            <a:r>
              <a:rPr lang="pl-PL" b="1" dirty="0" smtClean="0"/>
              <a:t>FO</a:t>
            </a:r>
            <a:r>
              <a:rPr lang="pl-PL" dirty="0" smtClean="0"/>
              <a:t> – materiały stałe zapalne, utleniające</a:t>
            </a:r>
          </a:p>
          <a:p>
            <a:pPr marL="0" indent="0">
              <a:buNone/>
            </a:pPr>
            <a:r>
              <a:rPr lang="pl-PL" b="1" dirty="0" smtClean="0"/>
              <a:t>FT</a:t>
            </a:r>
            <a:r>
              <a:rPr lang="pl-PL" dirty="0" smtClean="0"/>
              <a:t> </a:t>
            </a:r>
            <a:r>
              <a:rPr lang="pl-PL" dirty="0"/>
              <a:t>– materiały stałe zapalne, </a:t>
            </a:r>
            <a:r>
              <a:rPr lang="pl-PL" dirty="0" smtClean="0"/>
              <a:t>trujące</a:t>
            </a:r>
            <a:endParaRPr lang="pl-PL" dirty="0"/>
          </a:p>
          <a:p>
            <a:pPr marL="0" indent="0">
              <a:buNone/>
            </a:pPr>
            <a:r>
              <a:rPr lang="pl-PL" b="1" dirty="0" smtClean="0"/>
              <a:t>	FT1</a:t>
            </a:r>
            <a:r>
              <a:rPr lang="pl-PL" dirty="0" smtClean="0"/>
              <a:t> </a:t>
            </a:r>
            <a:r>
              <a:rPr lang="pl-PL" dirty="0"/>
              <a:t>– materiały </a:t>
            </a:r>
            <a:r>
              <a:rPr lang="pl-PL" dirty="0" smtClean="0"/>
              <a:t>organiczne | </a:t>
            </a:r>
            <a:r>
              <a:rPr lang="pl-PL" b="1" dirty="0" smtClean="0"/>
              <a:t>FT2</a:t>
            </a:r>
            <a:r>
              <a:rPr lang="pl-PL" dirty="0" smtClean="0"/>
              <a:t> – materiały nieorganiczne </a:t>
            </a:r>
          </a:p>
          <a:p>
            <a:pPr marL="0" indent="0">
              <a:buNone/>
            </a:pPr>
            <a:r>
              <a:rPr lang="pl-PL" b="1" dirty="0" smtClean="0"/>
              <a:t>FC</a:t>
            </a:r>
            <a:r>
              <a:rPr lang="pl-PL" dirty="0" smtClean="0"/>
              <a:t> – materiały </a:t>
            </a:r>
            <a:r>
              <a:rPr lang="pl-PL" dirty="0"/>
              <a:t>stałe zapalne</a:t>
            </a:r>
            <a:r>
              <a:rPr lang="pl-PL" dirty="0" smtClean="0"/>
              <a:t>, żrące</a:t>
            </a:r>
          </a:p>
          <a:p>
            <a:pPr marL="0" indent="0">
              <a:buNone/>
            </a:pPr>
            <a:r>
              <a:rPr lang="pl-PL" dirty="0"/>
              <a:t>	</a:t>
            </a:r>
            <a:r>
              <a:rPr lang="pl-PL" b="1" dirty="0" smtClean="0"/>
              <a:t>FC1</a:t>
            </a:r>
            <a:r>
              <a:rPr lang="pl-PL" dirty="0" smtClean="0"/>
              <a:t> – materiały organiczne | </a:t>
            </a:r>
            <a:r>
              <a:rPr lang="pl-PL" b="1" dirty="0" smtClean="0"/>
              <a:t>FC2</a:t>
            </a:r>
            <a:r>
              <a:rPr lang="pl-PL" dirty="0" smtClean="0"/>
              <a:t> – materiały nieorganiczne</a:t>
            </a:r>
          </a:p>
          <a:p>
            <a:pPr marL="0" indent="0">
              <a:buNone/>
            </a:pPr>
            <a:r>
              <a:rPr lang="pl-PL" b="1" dirty="0" smtClean="0"/>
              <a:t>D</a:t>
            </a:r>
            <a:r>
              <a:rPr lang="pl-PL" dirty="0" smtClean="0"/>
              <a:t> – materiały wybuchowe stałe odczulone, niestwarzające zagrożenia dodatkowego</a:t>
            </a:r>
          </a:p>
          <a:p>
            <a:pPr marL="0" indent="0">
              <a:buNone/>
            </a:pPr>
            <a:r>
              <a:rPr lang="pl-PL" b="1" dirty="0" smtClean="0"/>
              <a:t>DT</a:t>
            </a:r>
            <a:r>
              <a:rPr lang="pl-PL" dirty="0" smtClean="0"/>
              <a:t> </a:t>
            </a:r>
            <a:r>
              <a:rPr lang="pl-PL" dirty="0"/>
              <a:t>– materiały wybuchowe stałe </a:t>
            </a:r>
            <a:r>
              <a:rPr lang="pl-PL" dirty="0" smtClean="0"/>
              <a:t>odczulone, trujące</a:t>
            </a:r>
          </a:p>
          <a:p>
            <a:pPr marL="0" indent="0">
              <a:buNone/>
            </a:pPr>
            <a:r>
              <a:rPr lang="pl-PL" b="1" dirty="0" smtClean="0"/>
              <a:t>SR</a:t>
            </a:r>
            <a:r>
              <a:rPr lang="pl-PL" dirty="0" smtClean="0"/>
              <a:t> – materiały </a:t>
            </a:r>
            <a:r>
              <a:rPr lang="pl-PL" dirty="0" err="1" smtClean="0"/>
              <a:t>samoreaktywne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E9048-BAE1-482F-9659-B499D65C702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46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Klasa 4.2 materiały samozapalne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E9048-BAE1-482F-9659-B499D65C702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pl-PL" dirty="0">
              <a:solidFill>
                <a:prstClr val="black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855218"/>
              </p:ext>
            </p:extLst>
          </p:nvPr>
        </p:nvGraphicFramePr>
        <p:xfrm>
          <a:off x="287864" y="1397000"/>
          <a:ext cx="8466668" cy="411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1736"/>
                <a:gridCol w="1718733"/>
                <a:gridCol w="1718733"/>
                <a:gridCol w="1718733"/>
                <a:gridCol w="1718733"/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Zagrożenie główne</a:t>
                      </a:r>
                      <a:endParaRPr lang="pl-PL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pl-PL" smtClean="0"/>
                        <a:t>materiały, </a:t>
                      </a:r>
                      <a:r>
                        <a:rPr lang="pl-PL" dirty="0" smtClean="0"/>
                        <a:t>które nawet w małych ilościach – w zetknięciu z powietrzem zapalają się samorzutnie w ciągu 5minut oraz materiały i przedmioty</a:t>
                      </a:r>
                      <a:r>
                        <a:rPr lang="pl-PL" baseline="0" dirty="0" smtClean="0"/>
                        <a:t> samonagrzewające się, które jako substancje, przedmioty, mieszaniny i roztwory w zetknięciu z powietrzem są podatne na samonagrzewanie, bez dostarczenia energii z zewnątrz. Materiały te mogą ulegać samozapaleniu tylko w dużych ilościach (wiele kilogramów) i po upływie długiego czasu (godzin lub dni).</a:t>
                      </a:r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Zagrożenia dodatkowe</a:t>
                      </a:r>
                      <a:endParaRPr lang="pl-PL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pl-PL" dirty="0" smtClean="0"/>
                        <a:t>Reakcja</a:t>
                      </a:r>
                      <a:r>
                        <a:rPr lang="pl-PL" baseline="0" dirty="0" smtClean="0"/>
                        <a:t> niebezpieczna z wodą, </a:t>
                      </a:r>
                      <a:r>
                        <a:rPr lang="pl-PL" dirty="0" smtClean="0"/>
                        <a:t>działanie trujące, żrące</a:t>
                      </a:r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Oznaczenia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 smtClean="0"/>
                    </a:p>
                    <a:p>
                      <a:endParaRPr lang="pl-PL" dirty="0" smtClean="0"/>
                    </a:p>
                    <a:p>
                      <a:endParaRPr lang="pl-PL" dirty="0" smtClean="0"/>
                    </a:p>
                    <a:p>
                      <a:endParaRPr lang="pl-PL" dirty="0" smtClean="0"/>
                    </a:p>
                    <a:p>
                      <a:endParaRPr lang="pl-PL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9218" name="Picture 2" descr="https://upload.wikimedia.org/wikipedia/commons/thumb/3/3b/Klasa_4.2_ADR.svg/120px-Klasa_4.2_ADR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75" y="4134379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53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Klasa </a:t>
            </a:r>
            <a:r>
              <a:rPr lang="pl-PL" dirty="0" smtClean="0"/>
              <a:t>4.2 </a:t>
            </a:r>
            <a:r>
              <a:rPr lang="pl-PL" dirty="0"/>
              <a:t>materiały </a:t>
            </a:r>
            <a:r>
              <a:rPr lang="pl-PL" dirty="0" smtClean="0"/>
              <a:t>samozapalne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0813" y="1601788"/>
            <a:ext cx="8806920" cy="4149725"/>
          </a:xfrm>
        </p:spPr>
        <p:txBody>
          <a:bodyPr/>
          <a:lstStyle/>
          <a:p>
            <a:pPr marL="0" indent="0">
              <a:buNone/>
            </a:pPr>
            <a:r>
              <a:rPr lang="pl-PL" sz="1500" b="1" dirty="0" smtClean="0"/>
              <a:t>ZNACZENIE KODÓW KLASYFIKACYJNYCH (WYBRANE):</a:t>
            </a:r>
          </a:p>
          <a:p>
            <a:pPr marL="0" indent="0">
              <a:buNone/>
            </a:pPr>
            <a:r>
              <a:rPr lang="pl-PL" b="1" dirty="0" smtClean="0"/>
              <a:t>S </a:t>
            </a:r>
            <a:r>
              <a:rPr lang="pl-PL" dirty="0" smtClean="0"/>
              <a:t>– materiały podatne na </a:t>
            </a:r>
            <a:r>
              <a:rPr lang="pl-PL" dirty="0" err="1" smtClean="0"/>
              <a:t>samozapalenie</a:t>
            </a:r>
            <a:r>
              <a:rPr lang="pl-PL" dirty="0" smtClean="0"/>
              <a:t>, niestwarzające zagrożenia dodatkowego</a:t>
            </a:r>
          </a:p>
          <a:p>
            <a:pPr marL="0" indent="0">
              <a:buNone/>
            </a:pPr>
            <a:r>
              <a:rPr lang="pl-PL" b="1" dirty="0" smtClean="0"/>
              <a:t>SW</a:t>
            </a:r>
            <a:r>
              <a:rPr lang="pl-PL" dirty="0" smtClean="0"/>
              <a:t> </a:t>
            </a:r>
            <a:r>
              <a:rPr lang="pl-PL" dirty="0"/>
              <a:t>– materiały podatne na </a:t>
            </a:r>
            <a:r>
              <a:rPr lang="pl-PL" dirty="0" err="1" smtClean="0"/>
              <a:t>samozapalenie</a:t>
            </a:r>
            <a:r>
              <a:rPr lang="pl-PL" dirty="0" smtClean="0"/>
              <a:t>, które w zetknięciu z wodą wydzielają gazy palne</a:t>
            </a:r>
          </a:p>
          <a:p>
            <a:pPr marL="0" indent="0">
              <a:buNone/>
            </a:pPr>
            <a:r>
              <a:rPr lang="pl-PL" b="1" dirty="0" smtClean="0"/>
              <a:t>SO</a:t>
            </a:r>
            <a:r>
              <a:rPr lang="pl-PL" dirty="0" smtClean="0"/>
              <a:t> </a:t>
            </a:r>
            <a:r>
              <a:rPr lang="pl-PL" dirty="0"/>
              <a:t>– materiały podatne na </a:t>
            </a:r>
            <a:r>
              <a:rPr lang="pl-PL" dirty="0" err="1"/>
              <a:t>samozapalenie</a:t>
            </a:r>
            <a:r>
              <a:rPr lang="pl-PL" dirty="0" smtClean="0"/>
              <a:t>, utleniające</a:t>
            </a:r>
          </a:p>
          <a:p>
            <a:pPr marL="0" indent="0">
              <a:buNone/>
            </a:pPr>
            <a:r>
              <a:rPr lang="pl-PL" b="1" dirty="0" smtClean="0"/>
              <a:t>ST</a:t>
            </a:r>
            <a:r>
              <a:rPr lang="pl-PL" dirty="0" smtClean="0"/>
              <a:t> </a:t>
            </a:r>
            <a:r>
              <a:rPr lang="pl-PL" dirty="0"/>
              <a:t>– materiały podatne na </a:t>
            </a:r>
            <a:r>
              <a:rPr lang="pl-PL" dirty="0" err="1"/>
              <a:t>samozapalenie</a:t>
            </a:r>
            <a:r>
              <a:rPr lang="pl-PL" dirty="0" smtClean="0"/>
              <a:t>, trujące</a:t>
            </a:r>
          </a:p>
          <a:p>
            <a:pPr marL="0" indent="0">
              <a:buNone/>
            </a:pPr>
            <a:r>
              <a:rPr lang="pl-PL" b="1" dirty="0" smtClean="0"/>
              <a:t>SC</a:t>
            </a:r>
            <a:r>
              <a:rPr lang="pl-PL" dirty="0" smtClean="0"/>
              <a:t> </a:t>
            </a:r>
            <a:r>
              <a:rPr lang="pl-PL" dirty="0"/>
              <a:t>– materiały podatne na </a:t>
            </a:r>
            <a:r>
              <a:rPr lang="pl-PL" dirty="0" err="1"/>
              <a:t>samozapalenie</a:t>
            </a:r>
            <a:r>
              <a:rPr lang="pl-PL" dirty="0" smtClean="0"/>
              <a:t>, żrące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E9048-BAE1-482F-9659-B499D65C702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95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Klasa 4.3 materiały wytwarzające w </a:t>
            </a:r>
            <a:r>
              <a:rPr lang="pl-PL" dirty="0" err="1" smtClean="0"/>
              <a:t>zetknieciu</a:t>
            </a:r>
            <a:r>
              <a:rPr lang="pl-PL" dirty="0" smtClean="0"/>
              <a:t> z wodą gazy palne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E9048-BAE1-482F-9659-B499D65C702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pl-PL" dirty="0">
              <a:solidFill>
                <a:prstClr val="black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232107"/>
              </p:ext>
            </p:extLst>
          </p:nvPr>
        </p:nvGraphicFramePr>
        <p:xfrm>
          <a:off x="287864" y="1397000"/>
          <a:ext cx="8466668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1736"/>
                <a:gridCol w="1718733"/>
                <a:gridCol w="1718733"/>
                <a:gridCol w="1718733"/>
                <a:gridCol w="1718733"/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Zagrożenie główne</a:t>
                      </a:r>
                      <a:endParaRPr lang="pl-PL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pl-PL" smtClean="0"/>
                        <a:t>reakcja </a:t>
                      </a:r>
                      <a:r>
                        <a:rPr lang="pl-PL" dirty="0" smtClean="0"/>
                        <a:t>z wodą powodująca</a:t>
                      </a:r>
                      <a:r>
                        <a:rPr lang="pl-PL" baseline="0" dirty="0" smtClean="0"/>
                        <a:t> wydzielanie gazów palnych mogących tworzyć z powietrzem mieszaniny wybuchowe</a:t>
                      </a:r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Zagrożenia dodatkowe</a:t>
                      </a:r>
                      <a:endParaRPr lang="pl-PL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pl-PL" dirty="0" smtClean="0"/>
                        <a:t>Zagrożenie zapłonem, samozapłonem, działanie</a:t>
                      </a:r>
                      <a:r>
                        <a:rPr lang="pl-PL" baseline="0" dirty="0" smtClean="0"/>
                        <a:t> trujące i żrące</a:t>
                      </a:r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Oznaczenia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 smtClean="0"/>
                    </a:p>
                    <a:p>
                      <a:endParaRPr lang="pl-PL" dirty="0" smtClean="0"/>
                    </a:p>
                    <a:p>
                      <a:endParaRPr lang="pl-PL" dirty="0" smtClean="0"/>
                    </a:p>
                    <a:p>
                      <a:endParaRPr lang="pl-PL" dirty="0" smtClean="0"/>
                    </a:p>
                    <a:p>
                      <a:endParaRPr lang="pl-PL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11266" name="Picture 2" descr="https://upload.wikimedia.org/wikipedia/commons/thumb/8/8f/Klasa_4.3_ADR.svg/120px-Klasa_4.3_ADR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242" y="2822045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48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Klasa </a:t>
            </a:r>
            <a:r>
              <a:rPr lang="pl-PL" dirty="0" smtClean="0"/>
              <a:t>4.3 </a:t>
            </a:r>
            <a:r>
              <a:rPr lang="pl-PL" dirty="0"/>
              <a:t>materiały wytwarzające w </a:t>
            </a:r>
            <a:r>
              <a:rPr lang="pl-PL" dirty="0" err="1"/>
              <a:t>zetknieciu</a:t>
            </a:r>
            <a:r>
              <a:rPr lang="pl-PL" dirty="0"/>
              <a:t> z wodą gazy palne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0813" y="1601788"/>
            <a:ext cx="8806920" cy="4149725"/>
          </a:xfrm>
        </p:spPr>
        <p:txBody>
          <a:bodyPr/>
          <a:lstStyle/>
          <a:p>
            <a:pPr marL="0" indent="0">
              <a:buNone/>
            </a:pPr>
            <a:r>
              <a:rPr lang="pl-PL" sz="1500" b="1" dirty="0" smtClean="0"/>
              <a:t>ZNACZENIE KODÓW KLASYFIKACYJNYCH (WYBRANE):</a:t>
            </a:r>
          </a:p>
          <a:p>
            <a:pPr marL="0" indent="0">
              <a:buNone/>
            </a:pPr>
            <a:r>
              <a:rPr lang="pl-PL" b="1" dirty="0" smtClean="0"/>
              <a:t>W</a:t>
            </a:r>
            <a:r>
              <a:rPr lang="pl-PL" dirty="0" smtClean="0"/>
              <a:t> – materiały wytwarzające w zetknięciu z wodą gazy palne, niestwarzające zagrożenia dodatkowego oraz przedmioty zawierające takie materiały</a:t>
            </a:r>
          </a:p>
          <a:p>
            <a:pPr marL="0" indent="0">
              <a:buNone/>
            </a:pPr>
            <a:r>
              <a:rPr lang="pl-PL" b="1" dirty="0" smtClean="0"/>
              <a:t>WF1</a:t>
            </a:r>
            <a:r>
              <a:rPr lang="pl-PL" dirty="0"/>
              <a:t> – materiały wytwarzające w zetknięciu z wodą gazy palne, </a:t>
            </a:r>
            <a:r>
              <a:rPr lang="pl-PL" dirty="0" smtClean="0"/>
              <a:t>ciekłe, zapalne</a:t>
            </a:r>
          </a:p>
          <a:p>
            <a:pPr marL="0" indent="0">
              <a:buNone/>
            </a:pPr>
            <a:r>
              <a:rPr lang="pl-PL" b="1" dirty="0" smtClean="0"/>
              <a:t>WF2</a:t>
            </a:r>
            <a:r>
              <a:rPr lang="pl-PL" dirty="0" smtClean="0"/>
              <a:t> </a:t>
            </a:r>
            <a:r>
              <a:rPr lang="pl-PL" dirty="0"/>
              <a:t>– materiały wytwarzające w zetknięciu z wodą gazy palne, </a:t>
            </a:r>
            <a:r>
              <a:rPr lang="pl-PL" dirty="0" smtClean="0"/>
              <a:t>stałe, </a:t>
            </a:r>
            <a:r>
              <a:rPr lang="pl-PL" dirty="0"/>
              <a:t>zapalne</a:t>
            </a:r>
          </a:p>
          <a:p>
            <a:pPr marL="0" indent="0">
              <a:buNone/>
            </a:pPr>
            <a:r>
              <a:rPr lang="pl-PL" b="1" dirty="0" smtClean="0"/>
              <a:t>WS</a:t>
            </a:r>
            <a:r>
              <a:rPr lang="pl-PL" dirty="0" smtClean="0"/>
              <a:t> </a:t>
            </a:r>
            <a:r>
              <a:rPr lang="pl-PL" dirty="0"/>
              <a:t>– materiały wytwarzające w zetknięciu z wodą gazy palne, </a:t>
            </a:r>
            <a:r>
              <a:rPr lang="pl-PL" dirty="0" smtClean="0"/>
              <a:t>samonagrzewające się</a:t>
            </a:r>
          </a:p>
          <a:p>
            <a:pPr marL="0" indent="0">
              <a:buNone/>
            </a:pPr>
            <a:r>
              <a:rPr lang="pl-PL" b="1" dirty="0" smtClean="0"/>
              <a:t>WO</a:t>
            </a:r>
            <a:r>
              <a:rPr lang="pl-PL" dirty="0" smtClean="0"/>
              <a:t> – </a:t>
            </a:r>
            <a:r>
              <a:rPr lang="pl-PL" dirty="0"/>
              <a:t>materiały wytwarzające w zetknięciu z wodą gazy palne, </a:t>
            </a:r>
            <a:r>
              <a:rPr lang="pl-PL" dirty="0" smtClean="0"/>
              <a:t>utleniające, stałe</a:t>
            </a:r>
          </a:p>
          <a:p>
            <a:pPr marL="0" indent="0">
              <a:buNone/>
            </a:pPr>
            <a:r>
              <a:rPr lang="pl-PL" b="1" dirty="0" smtClean="0"/>
              <a:t>WT</a:t>
            </a:r>
            <a:r>
              <a:rPr lang="pl-PL" dirty="0" smtClean="0"/>
              <a:t> </a:t>
            </a:r>
            <a:r>
              <a:rPr lang="pl-PL" dirty="0"/>
              <a:t>– </a:t>
            </a:r>
            <a:r>
              <a:rPr lang="pl-PL" dirty="0" smtClean="0"/>
              <a:t>materiały </a:t>
            </a:r>
            <a:r>
              <a:rPr lang="pl-PL" dirty="0"/>
              <a:t>wytwarzające w zetknięciu z wodą gazy palne, </a:t>
            </a:r>
            <a:r>
              <a:rPr lang="pl-PL" dirty="0" smtClean="0"/>
              <a:t>trujące</a:t>
            </a:r>
          </a:p>
          <a:p>
            <a:pPr marL="0" indent="0">
              <a:buNone/>
            </a:pPr>
            <a:r>
              <a:rPr lang="pl-PL" b="1" dirty="0" smtClean="0"/>
              <a:t>WC</a:t>
            </a:r>
            <a:r>
              <a:rPr lang="pl-PL" dirty="0" smtClean="0"/>
              <a:t> </a:t>
            </a:r>
            <a:r>
              <a:rPr lang="pl-PL" dirty="0"/>
              <a:t>– materiały wytwarzające w zetknięciu z wodą gazy palne, </a:t>
            </a:r>
            <a:r>
              <a:rPr lang="pl-PL" dirty="0" smtClean="0"/>
              <a:t>żrące</a:t>
            </a:r>
          </a:p>
          <a:p>
            <a:pPr marL="0" indent="0">
              <a:buNone/>
            </a:pPr>
            <a:r>
              <a:rPr lang="pl-PL" b="1" dirty="0" smtClean="0"/>
              <a:t>WFC</a:t>
            </a:r>
            <a:r>
              <a:rPr lang="pl-PL" dirty="0"/>
              <a:t> – </a:t>
            </a:r>
            <a:r>
              <a:rPr lang="pl-PL" dirty="0" smtClean="0"/>
              <a:t>materiały </a:t>
            </a:r>
            <a:r>
              <a:rPr lang="pl-PL" dirty="0"/>
              <a:t>wytwarzające w zetknięciu z wodą gazy palne, </a:t>
            </a:r>
            <a:r>
              <a:rPr lang="pl-PL" dirty="0" smtClean="0"/>
              <a:t>zapalne, żrące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E9048-BAE1-482F-9659-B499D65C702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47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Klasa 5.1 materiały utleniające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E9048-BAE1-482F-9659-B499D65C702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pl-PL" dirty="0">
              <a:solidFill>
                <a:prstClr val="black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93450"/>
              </p:ext>
            </p:extLst>
          </p:nvPr>
        </p:nvGraphicFramePr>
        <p:xfrm>
          <a:off x="287864" y="1397000"/>
          <a:ext cx="8466668" cy="301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1736"/>
                <a:gridCol w="1718733"/>
                <a:gridCol w="1718733"/>
                <a:gridCol w="1718733"/>
                <a:gridCol w="1718733"/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Zagrożenie główne</a:t>
                      </a:r>
                      <a:endParaRPr lang="pl-PL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pl-PL" dirty="0" smtClean="0"/>
                        <a:t>Mogą powodować zapalenie lub podtrzymywanie palenia innego materiału, wskutek wydzielania tlenu, a także przedmioty zawierające takie materiały</a:t>
                      </a:r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Zagrożenia dodatkowe</a:t>
                      </a:r>
                      <a:endParaRPr lang="pl-PL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pl-PL" dirty="0" smtClean="0"/>
                        <a:t>działanie</a:t>
                      </a:r>
                      <a:r>
                        <a:rPr lang="pl-PL" baseline="0" dirty="0" smtClean="0"/>
                        <a:t> trujące i żrące</a:t>
                      </a:r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Oznaczenia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 smtClean="0"/>
                    </a:p>
                    <a:p>
                      <a:endParaRPr lang="pl-PL" dirty="0" smtClean="0"/>
                    </a:p>
                    <a:p>
                      <a:endParaRPr lang="pl-PL" dirty="0" smtClean="0"/>
                    </a:p>
                    <a:p>
                      <a:endParaRPr lang="pl-PL" dirty="0" smtClean="0"/>
                    </a:p>
                    <a:p>
                      <a:endParaRPr lang="pl-PL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13314" name="Picture 2" descr="https://upload.wikimedia.org/wikipedia/commons/thumb/3/3f/Klasa_5.1_ADR.svg/120px-Klasa_5.1_ADR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042" y="3160712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18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Klasa 5.1 materiały utleniające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0813" y="1601788"/>
            <a:ext cx="8806920" cy="4149725"/>
          </a:xfrm>
        </p:spPr>
        <p:txBody>
          <a:bodyPr/>
          <a:lstStyle/>
          <a:p>
            <a:pPr marL="0" indent="0">
              <a:buNone/>
            </a:pPr>
            <a:r>
              <a:rPr lang="pl-PL" sz="1500" b="1" dirty="0" smtClean="0"/>
              <a:t>ZNACZENIE KODÓW KLASYFIKACYJNYCH (WYBRANE):</a:t>
            </a:r>
          </a:p>
          <a:p>
            <a:pPr marL="0" indent="0">
              <a:buNone/>
            </a:pPr>
            <a:r>
              <a:rPr lang="pl-PL" b="1" dirty="0" smtClean="0"/>
              <a:t>O</a:t>
            </a:r>
            <a:r>
              <a:rPr lang="pl-PL" dirty="0" smtClean="0"/>
              <a:t> – materiały utleniające niestwarzające zagrożenia dodatkowego lub przedmioty zawierające takie materiały</a:t>
            </a:r>
          </a:p>
          <a:p>
            <a:pPr marL="0" indent="0">
              <a:buNone/>
            </a:pPr>
            <a:r>
              <a:rPr lang="pl-PL" b="1" dirty="0" smtClean="0"/>
              <a:t>OF</a:t>
            </a:r>
            <a:r>
              <a:rPr lang="pl-PL" dirty="0" smtClean="0"/>
              <a:t> – materiały utleniające, stałe, zapalne</a:t>
            </a:r>
          </a:p>
          <a:p>
            <a:pPr marL="0" indent="0">
              <a:buNone/>
            </a:pPr>
            <a:r>
              <a:rPr lang="pl-PL" b="1" dirty="0" smtClean="0"/>
              <a:t>OS</a:t>
            </a:r>
            <a:r>
              <a:rPr lang="pl-PL" dirty="0" smtClean="0"/>
              <a:t> – materiały utleniające, stałe, podatne na samozagrzewanie</a:t>
            </a:r>
          </a:p>
          <a:p>
            <a:pPr marL="0" indent="0">
              <a:buNone/>
            </a:pPr>
            <a:r>
              <a:rPr lang="pl-PL" b="1" dirty="0" smtClean="0"/>
              <a:t>OW</a:t>
            </a:r>
            <a:r>
              <a:rPr lang="pl-PL" dirty="0" smtClean="0"/>
              <a:t> </a:t>
            </a:r>
            <a:r>
              <a:rPr lang="pl-PL" dirty="0"/>
              <a:t>– materiały utleniające, stałe, </a:t>
            </a:r>
            <a:r>
              <a:rPr lang="pl-PL" dirty="0" smtClean="0"/>
              <a:t>które w zetknięciu z wodą wytwarzają gazy palne</a:t>
            </a:r>
          </a:p>
          <a:p>
            <a:pPr marL="0" indent="0">
              <a:buNone/>
            </a:pPr>
            <a:r>
              <a:rPr lang="pl-PL" b="1" dirty="0" smtClean="0"/>
              <a:t>OT</a:t>
            </a:r>
            <a:r>
              <a:rPr lang="pl-PL" dirty="0" smtClean="0"/>
              <a:t> – materiały utleniające, trujące</a:t>
            </a:r>
          </a:p>
          <a:p>
            <a:pPr marL="0" indent="0">
              <a:buNone/>
            </a:pPr>
            <a:r>
              <a:rPr lang="pl-PL" dirty="0" smtClean="0"/>
              <a:t>	</a:t>
            </a:r>
            <a:r>
              <a:rPr lang="pl-PL" b="1" dirty="0" smtClean="0"/>
              <a:t>OT1</a:t>
            </a:r>
            <a:r>
              <a:rPr lang="pl-PL" dirty="0" smtClean="0"/>
              <a:t> – ciekłe | </a:t>
            </a:r>
            <a:r>
              <a:rPr lang="pl-PL" b="1" dirty="0" smtClean="0"/>
              <a:t>OT2</a:t>
            </a:r>
            <a:r>
              <a:rPr lang="pl-PL" dirty="0" smtClean="0"/>
              <a:t> – stałe </a:t>
            </a:r>
          </a:p>
          <a:p>
            <a:pPr marL="0" indent="0">
              <a:buNone/>
            </a:pPr>
            <a:r>
              <a:rPr lang="pl-PL" b="1" dirty="0" smtClean="0"/>
              <a:t>OC</a:t>
            </a:r>
            <a:r>
              <a:rPr lang="pl-PL" dirty="0" smtClean="0"/>
              <a:t> – materiały utleniające, żrące</a:t>
            </a:r>
          </a:p>
          <a:p>
            <a:pPr marL="0" indent="0">
              <a:buNone/>
            </a:pPr>
            <a:r>
              <a:rPr lang="pl-PL" dirty="0"/>
              <a:t>	</a:t>
            </a:r>
            <a:r>
              <a:rPr lang="pl-PL" dirty="0" smtClean="0"/>
              <a:t> </a:t>
            </a:r>
            <a:r>
              <a:rPr lang="pl-PL" b="1" dirty="0" smtClean="0"/>
              <a:t>OC1</a:t>
            </a:r>
            <a:r>
              <a:rPr lang="pl-PL" dirty="0" smtClean="0"/>
              <a:t> </a:t>
            </a:r>
            <a:r>
              <a:rPr lang="pl-PL" dirty="0"/>
              <a:t>– ciekłe | </a:t>
            </a:r>
            <a:r>
              <a:rPr lang="pl-PL" b="1" dirty="0" smtClean="0"/>
              <a:t>OC2</a:t>
            </a:r>
            <a:r>
              <a:rPr lang="pl-PL" dirty="0" smtClean="0"/>
              <a:t> </a:t>
            </a:r>
            <a:r>
              <a:rPr lang="pl-PL" dirty="0"/>
              <a:t>– </a:t>
            </a:r>
            <a:r>
              <a:rPr lang="pl-PL" dirty="0" smtClean="0"/>
              <a:t>stałe</a:t>
            </a:r>
          </a:p>
          <a:p>
            <a:pPr marL="0" indent="0">
              <a:buNone/>
            </a:pPr>
            <a:r>
              <a:rPr lang="pl-PL" b="1" dirty="0" smtClean="0"/>
              <a:t>OTC</a:t>
            </a:r>
            <a:r>
              <a:rPr lang="pl-PL" dirty="0" smtClean="0"/>
              <a:t> – materiały utleniające, trujące, żrące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E9048-BAE1-482F-9659-B499D65C702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4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Klasa 5.2 nadtlenki organiczne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E9048-BAE1-482F-9659-B499D65C702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pl-PL" dirty="0">
              <a:solidFill>
                <a:prstClr val="black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301498"/>
              </p:ext>
            </p:extLst>
          </p:nvPr>
        </p:nvGraphicFramePr>
        <p:xfrm>
          <a:off x="287864" y="1397000"/>
          <a:ext cx="8466668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1736"/>
                <a:gridCol w="1718733"/>
                <a:gridCol w="1718733"/>
                <a:gridCol w="1718733"/>
                <a:gridCol w="1718733"/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Zagrożenie główne</a:t>
                      </a:r>
                      <a:endParaRPr lang="pl-PL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pl-PL" dirty="0" smtClean="0"/>
                        <a:t>Podatność na rozkład egzotermiczny w temperaturze</a:t>
                      </a:r>
                      <a:r>
                        <a:rPr lang="pl-PL" baseline="0" dirty="0" smtClean="0"/>
                        <a:t> normalnej lub podwyższonej. Rozkład może być inicjowany przez: ciepło, kontakt z zanieczyszczeniami. Niektóre nadtlenki organiczne mogą rozkładać się wybuchowo, szczególnie pod zamknięciem. Rozkładać się mogą wybuchowo, wydzielać gazy palne, trujące albo pary, które działają żrąco na skórę itp.</a:t>
                      </a:r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Zagrożenia dodatkowe</a:t>
                      </a:r>
                      <a:endParaRPr lang="pl-PL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pl-PL" dirty="0" smtClean="0"/>
                        <a:t>Zagrożenie wybuchem, działanie </a:t>
                      </a:r>
                      <a:r>
                        <a:rPr lang="pl-PL" baseline="0" dirty="0" smtClean="0"/>
                        <a:t>żrące</a:t>
                      </a:r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Oznaczenia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 smtClean="0"/>
                    </a:p>
                    <a:p>
                      <a:endParaRPr lang="pl-PL" dirty="0" smtClean="0"/>
                    </a:p>
                    <a:p>
                      <a:endParaRPr lang="pl-PL" dirty="0" smtClean="0"/>
                    </a:p>
                    <a:p>
                      <a:endParaRPr lang="pl-PL" dirty="0" smtClean="0"/>
                    </a:p>
                    <a:p>
                      <a:endParaRPr lang="pl-PL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15362" name="Picture 2" descr="https://upload.wikimedia.org/wikipedia/commons/thumb/8/81/Klasa_5.2_ADR.svg/120px-Klasa_5.2_ADR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3939645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17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583858" y="3808413"/>
            <a:ext cx="5464609" cy="1132755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pl-PL" altLang="pl-PL" dirty="0" smtClean="0"/>
              <a:t>KLASY I CHARAKTERYSTYKA TOWARÓW NIEBEZPIECZNYCH</a:t>
            </a:r>
            <a:endParaRPr lang="pl-PL" alt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180013" y="5085184"/>
            <a:ext cx="3733800" cy="550863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/>
              <a:t>Autor: PAWEŁ Fajfer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0281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Klasa 6.1 materiały trujące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E9048-BAE1-482F-9659-B499D65C702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pl-PL" dirty="0">
              <a:solidFill>
                <a:prstClr val="black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398472"/>
              </p:ext>
            </p:extLst>
          </p:nvPr>
        </p:nvGraphicFramePr>
        <p:xfrm>
          <a:off x="287864" y="1397000"/>
          <a:ext cx="8466668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1736"/>
                <a:gridCol w="1718733"/>
                <a:gridCol w="1718733"/>
                <a:gridCol w="1718733"/>
                <a:gridCol w="1718733"/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Zagrożenie główne</a:t>
                      </a:r>
                      <a:endParaRPr lang="pl-PL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pl-PL" dirty="0" smtClean="0"/>
                        <a:t>działanie toksyczne</a:t>
                      </a:r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Zagrożenia dodatkowe</a:t>
                      </a:r>
                      <a:endParaRPr lang="pl-PL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pl-PL" dirty="0" smtClean="0"/>
                        <a:t>materiał zapalny, samozapalny, powodujący</a:t>
                      </a:r>
                      <a:r>
                        <a:rPr lang="pl-PL" baseline="0" dirty="0" smtClean="0"/>
                        <a:t> powstanie par palnych z wodą, działanie utleniające lub żrące</a:t>
                      </a:r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Oznaczenia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 smtClean="0"/>
                    </a:p>
                    <a:p>
                      <a:endParaRPr lang="pl-PL" dirty="0" smtClean="0"/>
                    </a:p>
                    <a:p>
                      <a:endParaRPr lang="pl-PL" dirty="0" smtClean="0"/>
                    </a:p>
                    <a:p>
                      <a:endParaRPr lang="pl-PL" dirty="0" smtClean="0"/>
                    </a:p>
                    <a:p>
                      <a:endParaRPr lang="pl-PL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17410" name="Picture 2" descr="https://upload.wikimedia.org/wikipedia/commons/thumb/f/fc/Klasa_6.1_ADR.svg/120px-Klasa_6.1_ADR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109" y="2805112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85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Klasa 6.1 materiały trujące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0813" y="1601788"/>
            <a:ext cx="8806920" cy="4149725"/>
          </a:xfrm>
        </p:spPr>
        <p:txBody>
          <a:bodyPr/>
          <a:lstStyle/>
          <a:p>
            <a:pPr marL="0" indent="0">
              <a:buNone/>
            </a:pPr>
            <a:r>
              <a:rPr lang="pl-PL" sz="1500" b="1" dirty="0" smtClean="0"/>
              <a:t>ZNACZENIE KODÓW KLASYFIKACYJNYCH (WYBRANE):</a:t>
            </a:r>
          </a:p>
          <a:p>
            <a:pPr marL="0" indent="0">
              <a:buNone/>
            </a:pPr>
            <a:r>
              <a:rPr lang="pl-PL" b="1" dirty="0" smtClean="0"/>
              <a:t>T </a:t>
            </a:r>
            <a:r>
              <a:rPr lang="pl-PL" dirty="0" smtClean="0"/>
              <a:t>– materiały trujące niestwarzające zagrożenia dodatkowego</a:t>
            </a:r>
          </a:p>
          <a:p>
            <a:pPr marL="0" indent="0">
              <a:buNone/>
            </a:pPr>
            <a:r>
              <a:rPr lang="pl-PL" b="1" dirty="0" smtClean="0"/>
              <a:t>TF</a:t>
            </a:r>
            <a:r>
              <a:rPr lang="pl-PL" dirty="0" smtClean="0"/>
              <a:t> – materiały trujące, zapalne</a:t>
            </a:r>
          </a:p>
          <a:p>
            <a:pPr marL="0" indent="0">
              <a:buNone/>
            </a:pPr>
            <a:r>
              <a:rPr lang="pl-PL" b="1" dirty="0" smtClean="0"/>
              <a:t>TS</a:t>
            </a:r>
            <a:r>
              <a:rPr lang="pl-PL" dirty="0" smtClean="0"/>
              <a:t> – materiały trujące, podatne na samozagrzewanie</a:t>
            </a:r>
          </a:p>
          <a:p>
            <a:pPr marL="0" indent="0">
              <a:buNone/>
            </a:pPr>
            <a:r>
              <a:rPr lang="pl-PL" b="1" dirty="0" smtClean="0"/>
              <a:t>TW</a:t>
            </a:r>
            <a:r>
              <a:rPr lang="pl-PL" dirty="0" smtClean="0"/>
              <a:t> – materiały trujące, wytwarzające w zetknięciu z wodą gazy palne</a:t>
            </a:r>
          </a:p>
          <a:p>
            <a:pPr marL="0" indent="0">
              <a:buNone/>
            </a:pPr>
            <a:r>
              <a:rPr lang="pl-PL" b="1" dirty="0" smtClean="0"/>
              <a:t>TO</a:t>
            </a:r>
            <a:r>
              <a:rPr lang="pl-PL" dirty="0" smtClean="0"/>
              <a:t> – materiały trujące, utleniające</a:t>
            </a:r>
          </a:p>
          <a:p>
            <a:pPr marL="0" indent="0">
              <a:buNone/>
            </a:pPr>
            <a:r>
              <a:rPr lang="pl-PL" b="1" dirty="0" smtClean="0"/>
              <a:t>TC</a:t>
            </a:r>
            <a:r>
              <a:rPr lang="pl-PL" dirty="0" smtClean="0"/>
              <a:t> – materiały trujące, żrące</a:t>
            </a:r>
          </a:p>
          <a:p>
            <a:pPr marL="0" indent="0">
              <a:buNone/>
            </a:pPr>
            <a:r>
              <a:rPr lang="pl-PL" b="1" dirty="0" smtClean="0"/>
              <a:t>TFC</a:t>
            </a:r>
            <a:r>
              <a:rPr lang="pl-PL" dirty="0" smtClean="0"/>
              <a:t> – materiały trujące, zapalne, żrące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E9048-BAE1-482F-9659-B499D65C702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21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Klasa 6.2 materiały ZAKAŹNE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E9048-BAE1-482F-9659-B499D65C702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pl-PL" dirty="0">
              <a:solidFill>
                <a:prstClr val="black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609861"/>
              </p:ext>
            </p:extLst>
          </p:nvPr>
        </p:nvGraphicFramePr>
        <p:xfrm>
          <a:off x="287864" y="1397000"/>
          <a:ext cx="8466668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1736"/>
                <a:gridCol w="1718733"/>
                <a:gridCol w="1718733"/>
                <a:gridCol w="1718733"/>
                <a:gridCol w="1718733"/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Zagrożenie główne</a:t>
                      </a:r>
                      <a:endParaRPr lang="pl-PL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pl-PL" dirty="0" smtClean="0"/>
                        <a:t>możliwość</a:t>
                      </a:r>
                      <a:r>
                        <a:rPr lang="pl-PL" baseline="0" dirty="0" smtClean="0"/>
                        <a:t> powstania choroby u ludzi lub u zwierząt</a:t>
                      </a:r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Zagrożenia dodatkowe</a:t>
                      </a:r>
                      <a:endParaRPr lang="pl-PL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pl-PL" dirty="0" smtClean="0"/>
                        <a:t>w przypadku przewozu w ciekłym azocie – zagrożenia właściwe dla gazów</a:t>
                      </a:r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Oznaczenia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 smtClean="0"/>
                    </a:p>
                    <a:p>
                      <a:endParaRPr lang="pl-PL" dirty="0" smtClean="0"/>
                    </a:p>
                    <a:p>
                      <a:endParaRPr lang="pl-PL" dirty="0" smtClean="0"/>
                    </a:p>
                    <a:p>
                      <a:endParaRPr lang="pl-PL" dirty="0" smtClean="0"/>
                    </a:p>
                    <a:p>
                      <a:endParaRPr lang="pl-PL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18434" name="Picture 2" descr="Znalezione obrazy dla zapytania adr 6.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508" y="2887134"/>
            <a:ext cx="982800" cy="9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20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Klasa </a:t>
            </a:r>
            <a:r>
              <a:rPr lang="pl-PL" dirty="0" smtClean="0"/>
              <a:t>6.2 </a:t>
            </a:r>
            <a:r>
              <a:rPr lang="pl-PL" dirty="0"/>
              <a:t>materiały </a:t>
            </a:r>
            <a:r>
              <a:rPr lang="pl-PL" dirty="0" smtClean="0"/>
              <a:t>Zakaźne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0813" y="1601788"/>
            <a:ext cx="8806920" cy="4149725"/>
          </a:xfrm>
        </p:spPr>
        <p:txBody>
          <a:bodyPr/>
          <a:lstStyle/>
          <a:p>
            <a:pPr marL="0" indent="0">
              <a:buNone/>
            </a:pPr>
            <a:r>
              <a:rPr lang="pl-PL" sz="1500" b="1" dirty="0" smtClean="0"/>
              <a:t>ZNACZENIE KODÓW KLASYFIKACYJNYCH (WYBRANE):</a:t>
            </a:r>
          </a:p>
          <a:p>
            <a:pPr marL="0" indent="0">
              <a:buNone/>
            </a:pPr>
            <a:r>
              <a:rPr lang="pl-PL" b="1" dirty="0" smtClean="0"/>
              <a:t>I1 </a:t>
            </a:r>
            <a:r>
              <a:rPr lang="pl-PL" dirty="0" smtClean="0"/>
              <a:t>– materiały zakaźne działające na ludzi</a:t>
            </a:r>
          </a:p>
          <a:p>
            <a:pPr marL="0" indent="0">
              <a:buNone/>
            </a:pPr>
            <a:r>
              <a:rPr lang="pl-PL" b="1" dirty="0" smtClean="0"/>
              <a:t>I2</a:t>
            </a:r>
            <a:r>
              <a:rPr lang="pl-PL" dirty="0" smtClean="0"/>
              <a:t> – materiały zakaźne działające tylko na zwierzęta</a:t>
            </a:r>
          </a:p>
          <a:p>
            <a:pPr marL="0" indent="0">
              <a:buNone/>
            </a:pPr>
            <a:r>
              <a:rPr lang="pl-PL" b="1" dirty="0" smtClean="0"/>
              <a:t>I3</a:t>
            </a:r>
            <a:r>
              <a:rPr lang="pl-PL" dirty="0" smtClean="0"/>
              <a:t> – odpady medyczne</a:t>
            </a:r>
          </a:p>
          <a:p>
            <a:pPr marL="0" indent="0">
              <a:buNone/>
            </a:pPr>
            <a:r>
              <a:rPr lang="pl-PL" b="1" dirty="0" smtClean="0"/>
              <a:t>I4</a:t>
            </a:r>
            <a:r>
              <a:rPr lang="pl-PL" dirty="0" smtClean="0"/>
              <a:t> – materiały biologiczne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E9048-BAE1-482F-9659-B499D65C702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Klasa 7 materiały promieniotwórcze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E9048-BAE1-482F-9659-B499D65C702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pl-PL" dirty="0">
              <a:solidFill>
                <a:prstClr val="black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651279"/>
              </p:ext>
            </p:extLst>
          </p:nvPr>
        </p:nvGraphicFramePr>
        <p:xfrm>
          <a:off x="287864" y="1397000"/>
          <a:ext cx="8466668" cy="3291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1736"/>
                <a:gridCol w="1718733"/>
                <a:gridCol w="1718733"/>
                <a:gridCol w="1718733"/>
                <a:gridCol w="1718733"/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Zagrożenie główne</a:t>
                      </a:r>
                      <a:endParaRPr lang="pl-PL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pl-PL" dirty="0" smtClean="0"/>
                        <a:t>Działalnie promieniotwórcze. Radioaktywność (promieniotwórczość) jest zdolnością jąder atomowych do rozpadu promieniotwórczego. W jego wyniku powstają cząstki alfa, beta oraz promieniowanie gamma (promieniowanie</a:t>
                      </a:r>
                      <a:r>
                        <a:rPr lang="pl-PL" baseline="0" dirty="0" smtClean="0"/>
                        <a:t> elektromagnetyczne o bardzo dużej energii)</a:t>
                      </a:r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Zagrożenia dodatkowe</a:t>
                      </a:r>
                      <a:endParaRPr lang="pl-PL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pl-PL" dirty="0" smtClean="0"/>
                        <a:t>działanie żrące</a:t>
                      </a:r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Oznaczenia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 smtClean="0"/>
                    </a:p>
                    <a:p>
                      <a:endParaRPr lang="pl-PL" dirty="0" smtClean="0"/>
                    </a:p>
                    <a:p>
                      <a:endParaRPr lang="pl-PL" dirty="0" smtClean="0"/>
                    </a:p>
                    <a:p>
                      <a:endParaRPr lang="pl-PL" dirty="0" smtClean="0"/>
                    </a:p>
                    <a:p>
                      <a:endParaRPr lang="pl-PL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20482" name="Picture 2" descr="https://upload.wikimedia.org/wikipedia/commons/thumb/0/04/Radiation_diamond.svg/120px-Radiation_diamond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109" y="3397779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85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Klasa 8 materiały żrące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E9048-BAE1-482F-9659-B499D65C702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pl-PL" dirty="0">
              <a:solidFill>
                <a:prstClr val="black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361292"/>
              </p:ext>
            </p:extLst>
          </p:nvPr>
        </p:nvGraphicFramePr>
        <p:xfrm>
          <a:off x="287864" y="1397000"/>
          <a:ext cx="8466668" cy="3291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1736"/>
                <a:gridCol w="1718733"/>
                <a:gridCol w="1718733"/>
                <a:gridCol w="1718733"/>
                <a:gridCol w="1718733"/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Zagrożenie główne</a:t>
                      </a:r>
                      <a:endParaRPr lang="pl-PL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pl-PL" dirty="0" smtClean="0"/>
                        <a:t>działalnie żrące.</a:t>
                      </a:r>
                      <a:r>
                        <a:rPr lang="pl-PL" baseline="0" dirty="0" smtClean="0"/>
                        <a:t> Materiały , które wskutek działania chemicznego atakują – w przypadku kontaktu z nimi – tkankę nabłonkową skóry lub błony śluzowej, lub które – w razie wycieku – mogą uszkodzić lub zniszczyć inne towary lub środki transportu</a:t>
                      </a:r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Zagrożenia dodatkowe</a:t>
                      </a:r>
                      <a:endParaRPr lang="pl-PL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pl-PL" dirty="0" smtClean="0"/>
                        <a:t>działanie trujące, zapalne, utleniające oraz</a:t>
                      </a:r>
                      <a:r>
                        <a:rPr lang="pl-PL" baseline="0" dirty="0" smtClean="0"/>
                        <a:t> niebezpieczne reakcje z wodą</a:t>
                      </a:r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Oznaczenia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 smtClean="0"/>
                    </a:p>
                    <a:p>
                      <a:endParaRPr lang="pl-PL" dirty="0" smtClean="0"/>
                    </a:p>
                    <a:p>
                      <a:endParaRPr lang="pl-PL" dirty="0" smtClean="0"/>
                    </a:p>
                    <a:p>
                      <a:endParaRPr lang="pl-PL" dirty="0" smtClean="0"/>
                    </a:p>
                    <a:p>
                      <a:endParaRPr lang="pl-PL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22530" name="Picture 2" descr="https://upload.wikimedia.org/wikipedia/commons/thumb/d/dc/Klasa_8_ADR.svg/120px-Klasa_8_ADR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242" y="3406246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26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Klasa 8 materiały żrące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0813" y="1601788"/>
            <a:ext cx="8806920" cy="4149725"/>
          </a:xfrm>
        </p:spPr>
        <p:txBody>
          <a:bodyPr/>
          <a:lstStyle/>
          <a:p>
            <a:pPr marL="0" indent="0">
              <a:buNone/>
            </a:pPr>
            <a:r>
              <a:rPr lang="pl-PL" sz="1500" b="1" dirty="0" smtClean="0"/>
              <a:t>ZNACZENIE KODÓW KLASYFIKACYJNYCH (WYBRANE):</a:t>
            </a:r>
          </a:p>
          <a:p>
            <a:pPr marL="0" indent="0">
              <a:buNone/>
            </a:pPr>
            <a:r>
              <a:rPr lang="pl-PL" b="1" dirty="0" smtClean="0"/>
              <a:t>C1-C10</a:t>
            </a:r>
            <a:r>
              <a:rPr lang="pl-PL" dirty="0" smtClean="0"/>
              <a:t> – materiały żrące, niestwarzające zagrożenia dodatkowego</a:t>
            </a:r>
          </a:p>
          <a:p>
            <a:pPr marL="0" indent="0">
              <a:buNone/>
            </a:pPr>
            <a:r>
              <a:rPr lang="pl-PL" b="1" dirty="0" smtClean="0"/>
              <a:t>C1-C4</a:t>
            </a:r>
            <a:r>
              <a:rPr lang="pl-PL" dirty="0" smtClean="0"/>
              <a:t> – kwaśne | </a:t>
            </a:r>
            <a:r>
              <a:rPr lang="pl-PL" b="1" dirty="0" smtClean="0"/>
              <a:t>C5-C8</a:t>
            </a:r>
            <a:r>
              <a:rPr lang="pl-PL" dirty="0" smtClean="0"/>
              <a:t> – zasadowe | </a:t>
            </a:r>
            <a:r>
              <a:rPr lang="pl-PL" b="1" dirty="0" smtClean="0"/>
              <a:t>C9-C10</a:t>
            </a:r>
            <a:r>
              <a:rPr lang="pl-PL" dirty="0" smtClean="0"/>
              <a:t> – inne materiały żrące</a:t>
            </a:r>
          </a:p>
          <a:p>
            <a:pPr marL="0" indent="0">
              <a:buNone/>
            </a:pPr>
            <a:r>
              <a:rPr lang="pl-PL" b="1" dirty="0" smtClean="0"/>
              <a:t>CF</a:t>
            </a:r>
            <a:r>
              <a:rPr lang="pl-PL" dirty="0" smtClean="0"/>
              <a:t> – materiały żrące, zapalne</a:t>
            </a:r>
          </a:p>
          <a:p>
            <a:pPr marL="0" indent="0">
              <a:buNone/>
            </a:pPr>
            <a:r>
              <a:rPr lang="pl-PL" b="1" dirty="0" smtClean="0"/>
              <a:t>CS</a:t>
            </a:r>
            <a:r>
              <a:rPr lang="pl-PL" dirty="0" smtClean="0"/>
              <a:t> – materiały żrące, samonagrzewające się</a:t>
            </a:r>
          </a:p>
          <a:p>
            <a:pPr marL="0" indent="0">
              <a:buNone/>
            </a:pPr>
            <a:r>
              <a:rPr lang="pl-PL" b="1" dirty="0" smtClean="0"/>
              <a:t>CW</a:t>
            </a:r>
            <a:r>
              <a:rPr lang="pl-PL" dirty="0" smtClean="0"/>
              <a:t> – materiały żrące, wytwarzające w zetknięciu z wodą gazy palne</a:t>
            </a:r>
          </a:p>
          <a:p>
            <a:pPr marL="0" indent="0">
              <a:buNone/>
            </a:pPr>
            <a:r>
              <a:rPr lang="pl-PL" b="1" dirty="0" smtClean="0"/>
              <a:t>CO</a:t>
            </a:r>
            <a:r>
              <a:rPr lang="pl-PL" dirty="0" smtClean="0"/>
              <a:t> – materiały żrące, utleniające</a:t>
            </a:r>
          </a:p>
          <a:p>
            <a:pPr marL="0" indent="0">
              <a:buNone/>
            </a:pPr>
            <a:r>
              <a:rPr lang="pl-PL" b="1" dirty="0" smtClean="0"/>
              <a:t>CT</a:t>
            </a:r>
            <a:r>
              <a:rPr lang="pl-PL" dirty="0" smtClean="0"/>
              <a:t> – materiały żrące, trujące</a:t>
            </a:r>
          </a:p>
          <a:p>
            <a:pPr marL="0" indent="0">
              <a:buNone/>
            </a:pPr>
            <a:r>
              <a:rPr lang="pl-PL" b="1" dirty="0" smtClean="0"/>
              <a:t>CFT</a:t>
            </a:r>
            <a:r>
              <a:rPr lang="pl-PL" dirty="0" smtClean="0"/>
              <a:t> – materiały żrące, zapalne, trujące</a:t>
            </a:r>
          </a:p>
          <a:p>
            <a:pPr marL="0" indent="0">
              <a:buNone/>
            </a:pPr>
            <a:r>
              <a:rPr lang="pl-PL" b="1" dirty="0" smtClean="0"/>
              <a:t>COT</a:t>
            </a:r>
            <a:r>
              <a:rPr lang="pl-PL" dirty="0" smtClean="0"/>
              <a:t> – materiały żrące, utleniające, trujące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E9048-BAE1-482F-9659-B499D65C702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68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Klasa 9 różne materiały i przedmioty niebezpieczne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E9048-BAE1-482F-9659-B499D65C702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pl-PL" dirty="0">
              <a:solidFill>
                <a:prstClr val="black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575703"/>
              </p:ext>
            </p:extLst>
          </p:nvPr>
        </p:nvGraphicFramePr>
        <p:xfrm>
          <a:off x="287864" y="1397000"/>
          <a:ext cx="8466668" cy="3291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1736"/>
                <a:gridCol w="1718733"/>
                <a:gridCol w="1718733"/>
                <a:gridCol w="1718733"/>
                <a:gridCol w="1718733"/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Zagrożenie główne</a:t>
                      </a:r>
                      <a:endParaRPr lang="pl-PL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dirty="0" smtClean="0"/>
                        <a:t>działanie</a:t>
                      </a:r>
                      <a:r>
                        <a:rPr lang="pl-PL" baseline="0" dirty="0" smtClean="0"/>
                        <a:t> szkodliwe dla środowiska lub zdrowia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baseline="0" dirty="0" smtClean="0"/>
                        <a:t>akumulatory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baseline="0" dirty="0" smtClean="0"/>
                        <a:t>materiały w podwyższonej temperaturze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baseline="0" dirty="0" smtClean="0"/>
                        <a:t>materiały które mogą wytwarzać dioksyny w przypadku pożaru</a:t>
                      </a:r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Zagrożenia dodatkowe</a:t>
                      </a:r>
                      <a:endParaRPr lang="pl-PL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Oznaczenia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 smtClean="0"/>
                    </a:p>
                    <a:p>
                      <a:endParaRPr lang="pl-PL" dirty="0" smtClean="0"/>
                    </a:p>
                    <a:p>
                      <a:endParaRPr lang="pl-PL" dirty="0" smtClean="0"/>
                    </a:p>
                    <a:p>
                      <a:endParaRPr lang="pl-PL" dirty="0" smtClean="0"/>
                    </a:p>
                    <a:p>
                      <a:endParaRPr lang="pl-PL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23554" name="Picture 2" descr="https://upload.wikimedia.org/wikipedia/commons/thumb/2/20/Dangclass9.svg/120px-Dangclass9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641" y="3414712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Podobny obraz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3" t="16849" r="12154" b="16775"/>
          <a:stretch/>
        </p:blipFill>
        <p:spPr bwMode="auto">
          <a:xfrm>
            <a:off x="7399868" y="3494812"/>
            <a:ext cx="1114989" cy="9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http://www.znaki-bhp.pl/moduly/produkty/gdata/509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2" b="10312"/>
          <a:stretch/>
        </p:blipFill>
        <p:spPr bwMode="auto">
          <a:xfrm>
            <a:off x="5481109" y="3414711"/>
            <a:ext cx="1440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Picture 8" descr="http://www.znaki-bhp.pl/moduly/produkty/gdata/508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576" y="3496537"/>
            <a:ext cx="982800" cy="9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 flipV="1">
            <a:off x="3606800" y="4851400"/>
            <a:ext cx="5164667" cy="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pole tekstowe 7"/>
          <p:cNvSpPr txBox="1"/>
          <p:nvPr/>
        </p:nvSpPr>
        <p:spPr>
          <a:xfrm>
            <a:off x="5034860" y="4927600"/>
            <a:ext cx="233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dodatkowe oznaczenia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2632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Klasa 9 różne materiały i przedmioty niebezpieczne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0813" y="1601788"/>
            <a:ext cx="8806920" cy="4149725"/>
          </a:xfrm>
        </p:spPr>
        <p:txBody>
          <a:bodyPr/>
          <a:lstStyle/>
          <a:p>
            <a:pPr marL="0" indent="0">
              <a:buNone/>
            </a:pPr>
            <a:r>
              <a:rPr lang="pl-PL" sz="1500" b="1" dirty="0" smtClean="0"/>
              <a:t>ZNACZENIE KODÓW KLASYFIKACYJNYCH (WYBRANE):</a:t>
            </a:r>
          </a:p>
          <a:p>
            <a:pPr marL="0" indent="0">
              <a:buNone/>
            </a:pPr>
            <a:r>
              <a:rPr lang="pl-PL" b="1" dirty="0" smtClean="0"/>
              <a:t>M1</a:t>
            </a:r>
            <a:r>
              <a:rPr lang="pl-PL" dirty="0" smtClean="0"/>
              <a:t> – materiały, które wdychane w postaci drobnego pyłu, mogą stanowić zagrożenie dla zdrowia</a:t>
            </a:r>
          </a:p>
          <a:p>
            <a:pPr marL="0" indent="0">
              <a:buNone/>
            </a:pPr>
            <a:r>
              <a:rPr lang="pl-PL" b="1" dirty="0" smtClean="0"/>
              <a:t>M2</a:t>
            </a:r>
            <a:r>
              <a:rPr lang="pl-PL" dirty="0" smtClean="0"/>
              <a:t> – materiały i przyrządy, które w razie pożaru mogą tworzyć dioksyny</a:t>
            </a:r>
          </a:p>
          <a:p>
            <a:pPr marL="0" indent="0">
              <a:buNone/>
            </a:pPr>
            <a:r>
              <a:rPr lang="pl-PL" b="1" dirty="0" smtClean="0"/>
              <a:t>M3</a:t>
            </a:r>
            <a:r>
              <a:rPr lang="pl-PL" dirty="0" smtClean="0"/>
              <a:t> – materiały wydzielające pary palne</a:t>
            </a:r>
          </a:p>
          <a:p>
            <a:pPr marL="0" indent="0">
              <a:buNone/>
            </a:pPr>
            <a:r>
              <a:rPr lang="pl-PL" b="1" dirty="0" smtClean="0"/>
              <a:t>M4</a:t>
            </a:r>
            <a:r>
              <a:rPr lang="pl-PL" dirty="0" smtClean="0"/>
              <a:t> – akumulatory litowe</a:t>
            </a:r>
          </a:p>
          <a:p>
            <a:pPr marL="0" indent="0">
              <a:buNone/>
            </a:pPr>
            <a:r>
              <a:rPr lang="pl-PL" b="1" dirty="0" smtClean="0"/>
              <a:t>M5</a:t>
            </a:r>
            <a:r>
              <a:rPr lang="pl-PL" dirty="0" smtClean="0"/>
              <a:t> – przedmioty ratownicze</a:t>
            </a:r>
          </a:p>
          <a:p>
            <a:pPr marL="0" indent="0">
              <a:buNone/>
            </a:pPr>
            <a:r>
              <a:rPr lang="pl-PL" b="1" dirty="0" smtClean="0"/>
              <a:t>M6-M8</a:t>
            </a:r>
            <a:r>
              <a:rPr lang="pl-PL" dirty="0" smtClean="0"/>
              <a:t> – materiały zagrażające środowisku</a:t>
            </a:r>
          </a:p>
          <a:p>
            <a:pPr marL="0" indent="0">
              <a:buNone/>
            </a:pPr>
            <a:r>
              <a:rPr lang="pl-PL" b="1" dirty="0" smtClean="0"/>
              <a:t>M9-M10</a:t>
            </a:r>
            <a:r>
              <a:rPr lang="pl-PL" dirty="0" smtClean="0"/>
              <a:t> – materiały o podwyższonej temperaturze</a:t>
            </a:r>
          </a:p>
          <a:p>
            <a:pPr marL="0" indent="0">
              <a:buNone/>
            </a:pPr>
            <a:r>
              <a:rPr lang="pl-PL" b="1" dirty="0" smtClean="0"/>
              <a:t>M11</a:t>
            </a:r>
            <a:r>
              <a:rPr lang="pl-PL" dirty="0" smtClean="0"/>
              <a:t> – inne materiały stwarzające zagrożenie podczas przewozu, ale nieodpowiadające definicjom pozostałych klas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E9048-BAE1-482F-9659-B499D65C702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93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literatura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M. Różycki, Wademekum praktyka. Towary niebezpieczne. Podręcznik, Mikołów 2015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E9048-BAE1-482F-9659-B499D65C702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797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Podział towarów niebezpiecznych na 13 klas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500" b="1" dirty="0"/>
              <a:t>1</a:t>
            </a:r>
            <a:r>
              <a:rPr lang="pl-PL" sz="1500" dirty="0"/>
              <a:t> – Materiały i przedmioty wybuchowe</a:t>
            </a:r>
          </a:p>
          <a:p>
            <a:r>
              <a:rPr lang="pl-PL" sz="1500" b="1" dirty="0"/>
              <a:t>2</a:t>
            </a:r>
            <a:r>
              <a:rPr lang="pl-PL" sz="1500" dirty="0"/>
              <a:t> – Gazy </a:t>
            </a:r>
          </a:p>
          <a:p>
            <a:pPr marL="457200" lvl="1" indent="0">
              <a:buNone/>
            </a:pPr>
            <a:r>
              <a:rPr lang="pl-PL" sz="1500" b="1" dirty="0" smtClean="0"/>
              <a:t>	2.1</a:t>
            </a:r>
            <a:r>
              <a:rPr lang="pl-PL" sz="1500" dirty="0"/>
              <a:t> – Gazy </a:t>
            </a:r>
            <a:r>
              <a:rPr lang="pl-PL" sz="1500" dirty="0" smtClean="0"/>
              <a:t>palne | </a:t>
            </a:r>
            <a:r>
              <a:rPr lang="pl-PL" sz="1500" b="1" dirty="0" smtClean="0"/>
              <a:t>2.2</a:t>
            </a:r>
            <a:r>
              <a:rPr lang="pl-PL" sz="1500" dirty="0"/>
              <a:t> – Gazy niepalne, </a:t>
            </a:r>
            <a:r>
              <a:rPr lang="pl-PL" sz="1500" dirty="0" smtClean="0"/>
              <a:t>nietrujące | </a:t>
            </a:r>
            <a:r>
              <a:rPr lang="pl-PL" sz="1500" b="1" dirty="0" smtClean="0"/>
              <a:t>2.3</a:t>
            </a:r>
            <a:r>
              <a:rPr lang="pl-PL" sz="1500" dirty="0"/>
              <a:t> – Gazy trujące</a:t>
            </a:r>
          </a:p>
          <a:p>
            <a:r>
              <a:rPr lang="pl-PL" sz="1500" b="1" dirty="0"/>
              <a:t>3</a:t>
            </a:r>
            <a:r>
              <a:rPr lang="pl-PL" sz="1500" dirty="0"/>
              <a:t> – Materiały ciekłe zapalne</a:t>
            </a:r>
          </a:p>
          <a:p>
            <a:r>
              <a:rPr lang="pl-PL" sz="1500" b="1" dirty="0"/>
              <a:t>4.1</a:t>
            </a:r>
            <a:r>
              <a:rPr lang="pl-PL" sz="1500" dirty="0"/>
              <a:t> – Materiały stałe zapalne, </a:t>
            </a:r>
            <a:r>
              <a:rPr lang="pl-PL" sz="1500" dirty="0" smtClean="0"/>
              <a:t>materiały </a:t>
            </a:r>
            <a:r>
              <a:rPr lang="pl-PL" sz="1500" dirty="0" err="1"/>
              <a:t>samoreaktywne</a:t>
            </a:r>
            <a:r>
              <a:rPr lang="pl-PL" sz="1500" dirty="0"/>
              <a:t> </a:t>
            </a:r>
            <a:r>
              <a:rPr lang="pl-PL" sz="1500" dirty="0" smtClean="0"/>
              <a:t>oraz </a:t>
            </a:r>
            <a:r>
              <a:rPr lang="pl-PL" sz="1500" dirty="0"/>
              <a:t>materiały wybuchowe stałe odczulone</a:t>
            </a:r>
          </a:p>
          <a:p>
            <a:r>
              <a:rPr lang="pl-PL" sz="1500" b="1" dirty="0"/>
              <a:t>4.2</a:t>
            </a:r>
            <a:r>
              <a:rPr lang="pl-PL" sz="1500" dirty="0"/>
              <a:t> – Materiały samozapalne</a:t>
            </a:r>
          </a:p>
          <a:p>
            <a:r>
              <a:rPr lang="pl-PL" sz="1500" b="1" dirty="0"/>
              <a:t>4.3</a:t>
            </a:r>
            <a:r>
              <a:rPr lang="pl-PL" sz="1500" dirty="0"/>
              <a:t> – Materiały wytwarzające w zetknięciu </a:t>
            </a:r>
            <a:r>
              <a:rPr lang="pl-PL" sz="1500" dirty="0" smtClean="0"/>
              <a:t>z </a:t>
            </a:r>
            <a:r>
              <a:rPr lang="pl-PL" sz="1500" dirty="0"/>
              <a:t>wodą gazy zapalne</a:t>
            </a:r>
          </a:p>
          <a:p>
            <a:r>
              <a:rPr lang="pl-PL" sz="1500" b="1" dirty="0"/>
              <a:t>5.1</a:t>
            </a:r>
            <a:r>
              <a:rPr lang="pl-PL" sz="1500" dirty="0"/>
              <a:t> – Materiały utleniające</a:t>
            </a:r>
          </a:p>
          <a:p>
            <a:r>
              <a:rPr lang="pl-PL" sz="1500" b="1" dirty="0"/>
              <a:t>5.2</a:t>
            </a:r>
            <a:r>
              <a:rPr lang="pl-PL" sz="1500" dirty="0"/>
              <a:t> – Nadtlenki organiczne</a:t>
            </a:r>
          </a:p>
          <a:p>
            <a:r>
              <a:rPr lang="pl-PL" sz="1500" b="1" dirty="0"/>
              <a:t>6.1</a:t>
            </a:r>
            <a:r>
              <a:rPr lang="pl-PL" sz="1500" dirty="0"/>
              <a:t> – Materiały trujące</a:t>
            </a:r>
          </a:p>
          <a:p>
            <a:r>
              <a:rPr lang="pl-PL" sz="1500" b="1" dirty="0"/>
              <a:t>6.2</a:t>
            </a:r>
            <a:r>
              <a:rPr lang="pl-PL" sz="1500" dirty="0"/>
              <a:t> – Materiały zakaźne</a:t>
            </a:r>
          </a:p>
          <a:p>
            <a:r>
              <a:rPr lang="pl-PL" sz="1500" b="1" dirty="0"/>
              <a:t>7</a:t>
            </a:r>
            <a:r>
              <a:rPr lang="pl-PL" sz="1500" dirty="0"/>
              <a:t> – Materiały promieniotwórcze</a:t>
            </a:r>
          </a:p>
          <a:p>
            <a:r>
              <a:rPr lang="pl-PL" sz="1500" b="1" dirty="0"/>
              <a:t>8</a:t>
            </a:r>
            <a:r>
              <a:rPr lang="pl-PL" sz="1500" dirty="0"/>
              <a:t> – Materiały żrące</a:t>
            </a:r>
          </a:p>
          <a:p>
            <a:r>
              <a:rPr lang="pl-PL" sz="1500" b="1" dirty="0"/>
              <a:t>9</a:t>
            </a:r>
            <a:r>
              <a:rPr lang="pl-PL" sz="1500" dirty="0"/>
              <a:t> – Różne materiały i przedmioty niebezpieczne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24B1E-CED2-4991-A881-423181A9BDDB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23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818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Klasa 1 materiały i przedmioty wybuchowe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E9048-BAE1-482F-9659-B499D65C702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pl-PL" dirty="0">
              <a:solidFill>
                <a:prstClr val="black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147774"/>
              </p:ext>
            </p:extLst>
          </p:nvPr>
        </p:nvGraphicFramePr>
        <p:xfrm>
          <a:off x="287864" y="1397000"/>
          <a:ext cx="8466668" cy="3754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1736"/>
                <a:gridCol w="1718733"/>
                <a:gridCol w="1718733"/>
                <a:gridCol w="1718733"/>
                <a:gridCol w="1718733"/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Zagrożenie główne</a:t>
                      </a:r>
                      <a:endParaRPr lang="pl-PL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pl-PL" dirty="0" smtClean="0"/>
                        <a:t>materiały wybuchowe, pirotechniczne oraz przedmioty wybuchowe</a:t>
                      </a:r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Zagrożenia dodatkowe</a:t>
                      </a:r>
                      <a:endParaRPr lang="pl-PL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pl-PL" dirty="0" smtClean="0"/>
                        <a:t>działanie żrące i trujące</a:t>
                      </a:r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Kod klasyfikacyjny</a:t>
                      </a:r>
                      <a:endParaRPr lang="pl-PL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pl-PL" dirty="0" smtClean="0"/>
                        <a:t>numer podklasy oraz litera zgodności</a:t>
                      </a:r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Przewóz</a:t>
                      </a:r>
                      <a:endParaRPr lang="pl-PL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pl-PL" dirty="0" smtClean="0"/>
                        <a:t>sztuki przesyłki oraz cysterna</a:t>
                      </a:r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Oznaczenia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 smtClean="0"/>
                    </a:p>
                    <a:p>
                      <a:endParaRPr lang="pl-PL" dirty="0" smtClean="0"/>
                    </a:p>
                    <a:p>
                      <a:endParaRPr lang="pl-PL" dirty="0" smtClean="0"/>
                    </a:p>
                    <a:p>
                      <a:endParaRPr lang="pl-PL" dirty="0" smtClean="0"/>
                    </a:p>
                    <a:p>
                      <a:endParaRPr lang="pl-PL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1028" name="Picture 4" descr="File:ADR 1.5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175" y="3903662"/>
            <a:ext cx="990600" cy="98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le:ADR 1.4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441" y="3903662"/>
            <a:ext cx="981075" cy="98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Znalezione obrazy dla zapytania adr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480" y="3901938"/>
            <a:ext cx="982800" cy="9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ile:ADR 1.6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042" y="3903662"/>
            <a:ext cx="981075" cy="98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51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Klasa 1 materiały i przedmioty wybuchowe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0813" y="1601788"/>
            <a:ext cx="8806920" cy="4149725"/>
          </a:xfrm>
        </p:spPr>
        <p:txBody>
          <a:bodyPr/>
          <a:lstStyle/>
          <a:p>
            <a:pPr marL="0" indent="0">
              <a:buNone/>
            </a:pPr>
            <a:r>
              <a:rPr lang="pl-PL" sz="1500" b="1" dirty="0" smtClean="0"/>
              <a:t>WYRÓŻNIA SIĘ NASTĘPUJĄCE PODKLASY:</a:t>
            </a:r>
          </a:p>
          <a:p>
            <a:pPr marL="0" indent="0">
              <a:buNone/>
            </a:pPr>
            <a:r>
              <a:rPr lang="pl-PL" sz="1500" b="1" dirty="0" smtClean="0"/>
              <a:t>1.1</a:t>
            </a:r>
            <a:r>
              <a:rPr lang="pl-PL" sz="1500" dirty="0" smtClean="0"/>
              <a:t> </a:t>
            </a:r>
            <a:r>
              <a:rPr lang="pl-PL" sz="1500" dirty="0"/>
              <a:t>Materiały i przedmioty, które stwarzają zagrożenie wybuchem masowym</a:t>
            </a:r>
          </a:p>
          <a:p>
            <a:pPr marL="0" indent="0">
              <a:buNone/>
            </a:pPr>
            <a:r>
              <a:rPr lang="pl-PL" sz="1500" b="1" dirty="0" smtClean="0"/>
              <a:t>1.2</a:t>
            </a:r>
            <a:r>
              <a:rPr lang="pl-PL" sz="1500" dirty="0" smtClean="0"/>
              <a:t> </a:t>
            </a:r>
            <a:r>
              <a:rPr lang="pl-PL" sz="1500" dirty="0"/>
              <a:t>Materiały i przedmioty, które stwarzają zagrożenie rozrzutem, ale nie wybuchem masowym</a:t>
            </a:r>
          </a:p>
          <a:p>
            <a:pPr marL="0" indent="0">
              <a:buNone/>
            </a:pPr>
            <a:r>
              <a:rPr lang="pl-PL" sz="1500" b="1" dirty="0" smtClean="0"/>
              <a:t>1.3</a:t>
            </a:r>
            <a:r>
              <a:rPr lang="pl-PL" sz="1500" dirty="0" smtClean="0"/>
              <a:t> </a:t>
            </a:r>
            <a:r>
              <a:rPr lang="pl-PL" sz="1500" dirty="0"/>
              <a:t>Materiały i przedmioty stwarzające zagrożenie pożarem i małe zagrożenie wybuchem lub rozrzutem lub oba te zagrożenia, ale które nie stwarzają zagrożenia wybuchem masowym</a:t>
            </a:r>
          </a:p>
          <a:p>
            <a:pPr marL="0" indent="0">
              <a:buNone/>
            </a:pPr>
            <a:r>
              <a:rPr lang="pl-PL" sz="1500" b="1" dirty="0"/>
              <a:t>1.4</a:t>
            </a:r>
            <a:r>
              <a:rPr lang="pl-PL" sz="1500" dirty="0"/>
              <a:t> </a:t>
            </a:r>
            <a:r>
              <a:rPr lang="pl-PL" sz="1500" dirty="0" smtClean="0"/>
              <a:t>Materiały </a:t>
            </a:r>
            <a:r>
              <a:rPr lang="pl-PL" sz="1500" dirty="0"/>
              <a:t>i przedmioty, które stwarzają tylko małe zagrożenie wybuchem w przypadku ich zapalenia lub zainicjowania podczas przewozu. Skutki ograniczają się w znacznym stopniu do sztuki przesyłki i nie prowadzą do rozrzutu odłamków o znacznych rozmiarach lub zasięgu. Pożar zewnętrzny nie powinien wywoływać natychmiastowego wybuchu całej zawartości sztuki przesyłki</a:t>
            </a:r>
          </a:p>
          <a:p>
            <a:pPr marL="0" indent="0">
              <a:buNone/>
            </a:pPr>
            <a:r>
              <a:rPr lang="pl-PL" sz="1500" b="1" dirty="0"/>
              <a:t>1.5</a:t>
            </a:r>
            <a:r>
              <a:rPr lang="pl-PL" sz="1500" dirty="0"/>
              <a:t> </a:t>
            </a:r>
            <a:r>
              <a:rPr lang="pl-PL" sz="1500" dirty="0" smtClean="0"/>
              <a:t>Materiały </a:t>
            </a:r>
            <a:r>
              <a:rPr lang="pl-PL" sz="1500" dirty="0"/>
              <a:t>bardzo mało wrażliwe stwarzające zagrożenie wybuchem masowym, które są na tyle niewrażliwe, że istnieje małe prawdopodobieństwo ich zainicjowania lub przejścia od palenia do detonacji w normalnych warunkach przewozu. Minimalnym wymogiem dla tych materiałów jest, aby nie wybuchały podczas próby na zewnętrzne oddziaływanie ognia</a:t>
            </a:r>
          </a:p>
          <a:p>
            <a:pPr marL="0" indent="0">
              <a:buNone/>
            </a:pPr>
            <a:r>
              <a:rPr lang="pl-PL" sz="1500" b="1" dirty="0"/>
              <a:t>1.6</a:t>
            </a:r>
            <a:r>
              <a:rPr lang="pl-PL" sz="1500" dirty="0"/>
              <a:t> </a:t>
            </a:r>
            <a:r>
              <a:rPr lang="pl-PL" sz="1500" dirty="0" smtClean="0"/>
              <a:t>Przedmioty </a:t>
            </a:r>
            <a:r>
              <a:rPr lang="pl-PL" sz="1500" dirty="0"/>
              <a:t>skrajnie niewrażliwe, które nie stwarzają zagrożenia wybuchem masowym. Przedmioty te zawierają tylko skrajnie niewrażliwe materiały i przedstawiają znikome prawdopodobieństwo przypadkowej inicjacji lub rozprzestrzenienia się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E9048-BAE1-482F-9659-B499D65C702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21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Klasa 2 gazy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E9048-BAE1-482F-9659-B499D65C702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pl-PL" dirty="0">
              <a:solidFill>
                <a:prstClr val="black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97552"/>
              </p:ext>
            </p:extLst>
          </p:nvPr>
        </p:nvGraphicFramePr>
        <p:xfrm>
          <a:off x="287864" y="1397000"/>
          <a:ext cx="8466668" cy="3754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1736"/>
                <a:gridCol w="1718733"/>
                <a:gridCol w="1718733"/>
                <a:gridCol w="1718733"/>
                <a:gridCol w="1718733"/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Zagrożenie główne</a:t>
                      </a:r>
                      <a:endParaRPr lang="pl-PL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pl-PL" dirty="0" smtClean="0"/>
                        <a:t>możliwość rozprężenia i powstania oparzeń termicznych. Zbiorniki przy podgrzaniu mogą eksplodować</a:t>
                      </a:r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Zagrożenia dodatkowe</a:t>
                      </a:r>
                      <a:endParaRPr lang="pl-PL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pl-PL" dirty="0" smtClean="0"/>
                        <a:t>działanie palne, trujące, żrące, utleniające</a:t>
                      </a:r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Kod klasyfikacyjny</a:t>
                      </a:r>
                      <a:endParaRPr lang="pl-PL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pl-PL" dirty="0" smtClean="0"/>
                        <a:t>Określa w formie cyfrowo-literowej stan, w jakim gaz jest nadany do transportu lub formę opakowania a także zagrożenia (symbol literowy)</a:t>
                      </a:r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Przewóz</a:t>
                      </a:r>
                      <a:endParaRPr lang="pl-PL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pl-PL" dirty="0" smtClean="0"/>
                        <a:t>sztuki przesyłki oraz cysterna</a:t>
                      </a:r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Oznaczenia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 smtClean="0"/>
                    </a:p>
                    <a:p>
                      <a:endParaRPr lang="pl-PL" dirty="0" smtClean="0"/>
                    </a:p>
                    <a:p>
                      <a:endParaRPr lang="pl-PL" dirty="0" smtClean="0"/>
                    </a:p>
                    <a:p>
                      <a:endParaRPr lang="pl-PL" dirty="0" smtClean="0"/>
                    </a:p>
                    <a:p>
                      <a:endParaRPr lang="pl-PL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2050" name="Picture 2" descr="File:ADR 2.2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908" y="3920595"/>
            <a:ext cx="990600" cy="98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odobny obr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242" y="3920595"/>
            <a:ext cx="982800" cy="9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Znalezione obrazy dla zapytania adr 2 toxi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909" y="3898995"/>
            <a:ext cx="1026000" cy="10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21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Klasa 2 Gazy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0813" y="1601788"/>
            <a:ext cx="8806920" cy="4149725"/>
          </a:xfrm>
        </p:spPr>
        <p:txBody>
          <a:bodyPr/>
          <a:lstStyle/>
          <a:p>
            <a:pPr marL="0" indent="0">
              <a:buNone/>
            </a:pPr>
            <a:r>
              <a:rPr lang="pl-PL" sz="1500" b="1" dirty="0" smtClean="0"/>
              <a:t>ZNACZENIE KODÓW KLASYFIKACYJNYCH:</a:t>
            </a:r>
          </a:p>
          <a:p>
            <a:pPr marL="0" indent="0">
              <a:buNone/>
            </a:pPr>
            <a:r>
              <a:rPr lang="pl-PL" b="1" dirty="0"/>
              <a:t>1</a:t>
            </a:r>
            <a:r>
              <a:rPr lang="pl-PL" dirty="0"/>
              <a:t> – gaz sprężony, </a:t>
            </a:r>
            <a:endParaRPr lang="pl-PL" dirty="0" smtClean="0"/>
          </a:p>
          <a:p>
            <a:pPr marL="0" indent="0">
              <a:buNone/>
            </a:pPr>
            <a:r>
              <a:rPr lang="pl-PL" b="1" dirty="0" smtClean="0"/>
              <a:t>2</a:t>
            </a:r>
            <a:r>
              <a:rPr lang="pl-PL" dirty="0" smtClean="0"/>
              <a:t> </a:t>
            </a:r>
            <a:r>
              <a:rPr lang="pl-PL" dirty="0"/>
              <a:t>– gaz skroplony, </a:t>
            </a:r>
            <a:endParaRPr lang="pl-PL" dirty="0" smtClean="0"/>
          </a:p>
          <a:p>
            <a:pPr marL="0" indent="0">
              <a:buNone/>
            </a:pPr>
            <a:r>
              <a:rPr lang="pl-PL" b="1" dirty="0" smtClean="0"/>
              <a:t>3</a:t>
            </a:r>
            <a:r>
              <a:rPr lang="pl-PL" dirty="0" smtClean="0"/>
              <a:t> </a:t>
            </a:r>
            <a:r>
              <a:rPr lang="pl-PL" dirty="0"/>
              <a:t>– gaz skroplony schłodzony, </a:t>
            </a:r>
            <a:endParaRPr lang="pl-PL" dirty="0" smtClean="0"/>
          </a:p>
          <a:p>
            <a:pPr marL="0" indent="0">
              <a:buNone/>
            </a:pPr>
            <a:r>
              <a:rPr lang="pl-PL" b="1" dirty="0" smtClean="0"/>
              <a:t>4</a:t>
            </a:r>
            <a:r>
              <a:rPr lang="pl-PL" dirty="0" smtClean="0"/>
              <a:t> </a:t>
            </a:r>
            <a:r>
              <a:rPr lang="pl-PL" dirty="0"/>
              <a:t>– gaz rozpuszczony, </a:t>
            </a:r>
            <a:endParaRPr lang="pl-PL" dirty="0" smtClean="0"/>
          </a:p>
          <a:p>
            <a:pPr marL="0" indent="0">
              <a:buNone/>
            </a:pPr>
            <a:r>
              <a:rPr lang="pl-PL" b="1" dirty="0" smtClean="0"/>
              <a:t>5</a:t>
            </a:r>
            <a:r>
              <a:rPr lang="pl-PL" dirty="0" smtClean="0"/>
              <a:t> </a:t>
            </a:r>
            <a:r>
              <a:rPr lang="pl-PL" dirty="0"/>
              <a:t>– pojemniki aerozolowe i naczynia małe zawierające </a:t>
            </a:r>
            <a:r>
              <a:rPr lang="pl-PL" dirty="0" smtClean="0"/>
              <a:t>gaz (naboje gazowe), </a:t>
            </a:r>
          </a:p>
          <a:p>
            <a:pPr marL="0" indent="0">
              <a:buNone/>
            </a:pPr>
            <a:r>
              <a:rPr lang="pl-PL" b="1" dirty="0" smtClean="0"/>
              <a:t>6</a:t>
            </a:r>
            <a:r>
              <a:rPr lang="pl-PL" dirty="0" smtClean="0"/>
              <a:t> </a:t>
            </a:r>
            <a:r>
              <a:rPr lang="pl-PL" dirty="0"/>
              <a:t>– inne przedmioty zawierające gaz pod ciśnieniem, </a:t>
            </a:r>
            <a:endParaRPr lang="pl-PL" dirty="0" smtClean="0"/>
          </a:p>
          <a:p>
            <a:pPr marL="0" indent="0">
              <a:buNone/>
            </a:pPr>
            <a:r>
              <a:rPr lang="pl-PL" b="1" dirty="0" smtClean="0"/>
              <a:t>7</a:t>
            </a:r>
            <a:r>
              <a:rPr lang="pl-PL" dirty="0" smtClean="0"/>
              <a:t> </a:t>
            </a:r>
            <a:r>
              <a:rPr lang="pl-PL" dirty="0"/>
              <a:t>– gazy </a:t>
            </a:r>
            <a:r>
              <a:rPr lang="pl-PL" dirty="0" smtClean="0"/>
              <a:t>niesprężone podlegające wymaganiom szczególnym (próbki gazu), </a:t>
            </a:r>
          </a:p>
          <a:p>
            <a:pPr marL="0" indent="0">
              <a:buNone/>
            </a:pPr>
            <a:r>
              <a:rPr lang="pl-PL" b="1" dirty="0" smtClean="0"/>
              <a:t>8</a:t>
            </a:r>
            <a:r>
              <a:rPr lang="pl-PL" dirty="0" smtClean="0"/>
              <a:t> </a:t>
            </a:r>
            <a:r>
              <a:rPr lang="pl-PL" dirty="0"/>
              <a:t>– chemikalia pod </a:t>
            </a:r>
            <a:r>
              <a:rPr lang="pl-PL" dirty="0" smtClean="0"/>
              <a:t>ciśnieniem,</a:t>
            </a:r>
          </a:p>
          <a:p>
            <a:pPr marL="0" indent="0">
              <a:buNone/>
            </a:pPr>
            <a:r>
              <a:rPr lang="pl-PL" b="1" dirty="0" smtClean="0"/>
              <a:t>9</a:t>
            </a:r>
            <a:r>
              <a:rPr lang="pl-PL" dirty="0" smtClean="0"/>
              <a:t> – gaz adsorbowany.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E9048-BAE1-482F-9659-B499D65C702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54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Klasa 2 Gazy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0813" y="1601788"/>
            <a:ext cx="8806920" cy="4149725"/>
          </a:xfrm>
        </p:spPr>
        <p:txBody>
          <a:bodyPr/>
          <a:lstStyle/>
          <a:p>
            <a:pPr marL="0" indent="0">
              <a:buNone/>
            </a:pPr>
            <a:r>
              <a:rPr lang="pl-PL" sz="1500" b="1" dirty="0" smtClean="0"/>
              <a:t>KOD LITEROWY WSKAZUJĄCY ZAGROŻENIE:</a:t>
            </a:r>
          </a:p>
          <a:p>
            <a:pPr marL="0" indent="0">
              <a:buNone/>
            </a:pPr>
            <a:r>
              <a:rPr lang="pl-PL" b="1" dirty="0" smtClean="0"/>
              <a:t>A </a:t>
            </a:r>
            <a:r>
              <a:rPr lang="pl-PL" dirty="0" smtClean="0"/>
              <a:t>duszące</a:t>
            </a:r>
          </a:p>
          <a:p>
            <a:pPr marL="0" indent="0">
              <a:buNone/>
            </a:pPr>
            <a:r>
              <a:rPr lang="pl-PL" b="1" dirty="0" smtClean="0"/>
              <a:t>O</a:t>
            </a:r>
            <a:r>
              <a:rPr lang="pl-PL" dirty="0" smtClean="0"/>
              <a:t> utleniające</a:t>
            </a:r>
          </a:p>
          <a:p>
            <a:pPr marL="0" indent="0">
              <a:buNone/>
            </a:pPr>
            <a:r>
              <a:rPr lang="pl-PL" b="1" dirty="0" smtClean="0"/>
              <a:t>F</a:t>
            </a:r>
            <a:r>
              <a:rPr lang="pl-PL" dirty="0" smtClean="0"/>
              <a:t> palne</a:t>
            </a:r>
          </a:p>
          <a:p>
            <a:pPr marL="0" indent="0">
              <a:buNone/>
            </a:pPr>
            <a:r>
              <a:rPr lang="pl-PL" b="1" dirty="0" smtClean="0"/>
              <a:t>T</a:t>
            </a:r>
            <a:r>
              <a:rPr lang="pl-PL" dirty="0" smtClean="0"/>
              <a:t> trujące</a:t>
            </a:r>
          </a:p>
          <a:p>
            <a:pPr marL="0" indent="0">
              <a:buNone/>
            </a:pPr>
            <a:r>
              <a:rPr lang="pl-PL" b="1" dirty="0" smtClean="0"/>
              <a:t>TF</a:t>
            </a:r>
            <a:r>
              <a:rPr lang="pl-PL" dirty="0" smtClean="0"/>
              <a:t> trujące, palne</a:t>
            </a:r>
          </a:p>
          <a:p>
            <a:pPr marL="0" indent="0">
              <a:buNone/>
            </a:pPr>
            <a:r>
              <a:rPr lang="pl-PL" b="1" dirty="0" smtClean="0"/>
              <a:t>TC</a:t>
            </a:r>
            <a:r>
              <a:rPr lang="pl-PL" dirty="0" smtClean="0"/>
              <a:t> trujące, żrące</a:t>
            </a:r>
          </a:p>
          <a:p>
            <a:pPr marL="0" indent="0">
              <a:buNone/>
            </a:pPr>
            <a:r>
              <a:rPr lang="pl-PL" b="1" dirty="0" smtClean="0"/>
              <a:t>TO</a:t>
            </a:r>
            <a:r>
              <a:rPr lang="pl-PL" dirty="0" smtClean="0"/>
              <a:t> trujące, utleniające</a:t>
            </a:r>
          </a:p>
          <a:p>
            <a:pPr marL="0" indent="0">
              <a:buNone/>
            </a:pPr>
            <a:r>
              <a:rPr lang="pl-PL" b="1" dirty="0" smtClean="0"/>
              <a:t>TFC</a:t>
            </a:r>
            <a:r>
              <a:rPr lang="pl-PL" dirty="0" smtClean="0"/>
              <a:t> </a:t>
            </a:r>
            <a:r>
              <a:rPr lang="pl-PL" dirty="0"/>
              <a:t>trujące, </a:t>
            </a:r>
            <a:r>
              <a:rPr lang="pl-PL" dirty="0" smtClean="0"/>
              <a:t>palne, żrące</a:t>
            </a:r>
          </a:p>
          <a:p>
            <a:pPr marL="0" indent="0">
              <a:buNone/>
            </a:pPr>
            <a:r>
              <a:rPr lang="pl-PL" b="1" dirty="0" smtClean="0"/>
              <a:t>TOC</a:t>
            </a:r>
            <a:r>
              <a:rPr lang="pl-PL" dirty="0" smtClean="0"/>
              <a:t> </a:t>
            </a:r>
            <a:r>
              <a:rPr lang="pl-PL" dirty="0"/>
              <a:t>trujące, </a:t>
            </a:r>
            <a:r>
              <a:rPr lang="pl-PL" dirty="0" smtClean="0"/>
              <a:t>utleniające, żrące</a:t>
            </a:r>
          </a:p>
          <a:p>
            <a:pPr marL="0" indent="0">
              <a:buNone/>
            </a:pPr>
            <a:r>
              <a:rPr lang="pl-PL" b="1" dirty="0" smtClean="0"/>
              <a:t>C</a:t>
            </a:r>
            <a:r>
              <a:rPr lang="pl-PL" dirty="0" smtClean="0"/>
              <a:t> żrące</a:t>
            </a:r>
          </a:p>
          <a:p>
            <a:pPr marL="0" indent="0">
              <a:buNone/>
            </a:pPr>
            <a:r>
              <a:rPr lang="pl-PL" b="1" dirty="0" smtClean="0"/>
              <a:t>FC</a:t>
            </a:r>
            <a:r>
              <a:rPr lang="pl-PL" dirty="0" smtClean="0"/>
              <a:t> palne, żrące</a:t>
            </a:r>
          </a:p>
          <a:p>
            <a:pPr marL="0" indent="0">
              <a:buNone/>
            </a:pPr>
            <a:r>
              <a:rPr lang="pl-PL" b="1" dirty="0" smtClean="0"/>
              <a:t>CO</a:t>
            </a:r>
            <a:r>
              <a:rPr lang="pl-PL" dirty="0" smtClean="0"/>
              <a:t> żrące, utleniające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E9048-BAE1-482F-9659-B499D65C702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69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Klasa 3 materiały ciekłe zapalne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E9048-BAE1-482F-9659-B499D65C702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pl-PL" dirty="0">
              <a:solidFill>
                <a:prstClr val="black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185524"/>
              </p:ext>
            </p:extLst>
          </p:nvPr>
        </p:nvGraphicFramePr>
        <p:xfrm>
          <a:off x="287864" y="1397000"/>
          <a:ext cx="8466668" cy="3566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1736"/>
                <a:gridCol w="1718733"/>
                <a:gridCol w="1718733"/>
                <a:gridCol w="1718733"/>
                <a:gridCol w="1718733"/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Zagrożenie główne</a:t>
                      </a:r>
                      <a:endParaRPr lang="pl-PL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pl-PL" dirty="0" smtClean="0"/>
                        <a:t>ciecz zapalna o temperaturze zapłonu</a:t>
                      </a:r>
                      <a:r>
                        <a:rPr lang="pl-PL" baseline="0" dirty="0" smtClean="0"/>
                        <a:t> nie wyższej niż 60</a:t>
                      </a:r>
                      <a:r>
                        <a:rPr lang="pl-PL" baseline="30000" dirty="0" smtClean="0"/>
                        <a:t>o</a:t>
                      </a:r>
                      <a:r>
                        <a:rPr lang="pl-PL" baseline="0" dirty="0" smtClean="0"/>
                        <a:t>C lub materiały ciekłe oraz stopione materiały stałe o temperaturze zapłonu wyżej niż 60oC, które są przewożone lub dostarczone do przewozu w stanie podgrzanym do temperatury równej lub wyższej od ich temperatury zapłonu. Obejmuje również materiały wybuchowe ciekłe odczulone.</a:t>
                      </a:r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Zagrożenia dodatkowe</a:t>
                      </a:r>
                      <a:endParaRPr lang="pl-PL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pl-PL" dirty="0" smtClean="0"/>
                        <a:t>działanie trujące, żrące</a:t>
                      </a:r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Oznaczenia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 smtClean="0"/>
                    </a:p>
                    <a:p>
                      <a:endParaRPr lang="pl-PL" dirty="0" smtClean="0"/>
                    </a:p>
                    <a:p>
                      <a:endParaRPr lang="pl-PL" dirty="0" smtClean="0"/>
                    </a:p>
                    <a:p>
                      <a:endParaRPr lang="pl-PL" dirty="0" smtClean="0"/>
                    </a:p>
                    <a:p>
                      <a:endParaRPr lang="pl-PL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4098" name="Picture 2" descr="https://upload.wikimedia.org/wikipedia/commons/thumb/8/82/Klasa_3_ADR.svg/120px-Klasa_3_ADR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75" y="3685646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00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WSL_prezentacja_szablon (4)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WSL_prezentacja_szablon (4)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1500</TotalTime>
  <Words>1440</Words>
  <Application>Microsoft Office PowerPoint</Application>
  <PresentationFormat>Pokaz na ekranie (4:3)</PresentationFormat>
  <Paragraphs>294</Paragraphs>
  <Slides>30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30</vt:i4>
      </vt:variant>
    </vt:vector>
  </HeadingPairs>
  <TitlesOfParts>
    <vt:vector size="32" baseType="lpstr">
      <vt:lpstr>5_WSL_prezentacja_szablon (4)</vt:lpstr>
      <vt:lpstr>6_WSL_prezentacja_szablon (4)</vt:lpstr>
      <vt:lpstr>Projekt: „LOGISTYKA STAWIA NA TECHNIKA – podnoszenie kwalifikacji zawodowych uczniów zawodu technik logistyk poprawiające ich zdolności  do zdobycia zatrudnienia”   NUMER PROJEKTU: RPWP.08.03.01-30-0052/16</vt:lpstr>
      <vt:lpstr>KLASY I CHARAKTERYSTYKA TOWARÓW NIEBEZPIECZNYCH</vt:lpstr>
      <vt:lpstr>Podział towarów niebezpiecznych na 13 klas</vt:lpstr>
      <vt:lpstr>Klasa 1 materiały i przedmioty wybuchowe</vt:lpstr>
      <vt:lpstr>Klasa 1 materiały i przedmioty wybuchowe</vt:lpstr>
      <vt:lpstr>Klasa 2 gazy</vt:lpstr>
      <vt:lpstr>Klasa 2 Gazy</vt:lpstr>
      <vt:lpstr>Klasa 2 Gazy</vt:lpstr>
      <vt:lpstr>Klasa 3 materiały ciekłe zapalne</vt:lpstr>
      <vt:lpstr>Klasa 3 materiały ciekłe zapalne</vt:lpstr>
      <vt:lpstr>Klasa 4.1 materiały stałe zapalne, materiały samoreaktywne i materiały wybuchowe stałe odczulone</vt:lpstr>
      <vt:lpstr>Klasa 4.1 materiały stałe zapalne, materiały samoreaktywne i materiały wybuchowe stałe odczulone</vt:lpstr>
      <vt:lpstr>Klasa 4.2 materiały samozapalne</vt:lpstr>
      <vt:lpstr>Klasa 4.2 materiały samozapalne</vt:lpstr>
      <vt:lpstr>Klasa 4.3 materiały wytwarzające w zetknieciu z wodą gazy palne</vt:lpstr>
      <vt:lpstr>Klasa 4.3 materiały wytwarzające w zetknieciu z wodą gazy palne</vt:lpstr>
      <vt:lpstr>Klasa 5.1 materiały utleniające</vt:lpstr>
      <vt:lpstr>Klasa 5.1 materiały utleniające</vt:lpstr>
      <vt:lpstr>Klasa 5.2 nadtlenki organiczne</vt:lpstr>
      <vt:lpstr>Klasa 6.1 materiały trujące</vt:lpstr>
      <vt:lpstr>Klasa 6.1 materiały trujące</vt:lpstr>
      <vt:lpstr>Klasa 6.2 materiały ZAKAŹNE</vt:lpstr>
      <vt:lpstr>Klasa 6.2 materiały Zakaźne</vt:lpstr>
      <vt:lpstr>Klasa 7 materiały promieniotwórcze</vt:lpstr>
      <vt:lpstr>Klasa 8 materiały żrące</vt:lpstr>
      <vt:lpstr>Klasa 8 materiały żrące</vt:lpstr>
      <vt:lpstr>Klasa 9 różne materiały i przedmioty niebezpieczne</vt:lpstr>
      <vt:lpstr>Klasa 9 różne materiały i przedmioty niebezpieczne</vt:lpstr>
      <vt:lpstr>literatura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</dc:creator>
  <cp:lastModifiedBy>Pablo</cp:lastModifiedBy>
  <cp:revision>56</cp:revision>
  <dcterms:created xsi:type="dcterms:W3CDTF">2017-03-23T20:52:47Z</dcterms:created>
  <dcterms:modified xsi:type="dcterms:W3CDTF">2018-11-27T09:12:12Z</dcterms:modified>
</cp:coreProperties>
</file>