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6"/>
  </p:notesMasterIdLst>
  <p:sldIdLst>
    <p:sldId id="263" r:id="rId3"/>
    <p:sldId id="264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26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 lub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ZNAK W TROSCE O NATURĘ</a:t>
            </a:r>
          </a:p>
          <a:p>
            <a:pPr marL="0" indent="0">
              <a:buNone/>
            </a:pPr>
            <a:r>
              <a:rPr lang="pl-PL" dirty="0"/>
              <a:t>znak ekologiczny systemu odzysku i recyklingu odpadów opakowaniowych. Symbol ten zobowiązuje do: wytwarzania/dostarczania produktów o niskiej szkodliwości dla środowiska, minimalizacji odpadów, wspierania inicjatyw, służących poprawie jakości środowiska.</a:t>
            </a:r>
          </a:p>
          <a:p>
            <a:pPr marL="0" indent="0">
              <a:buNone/>
            </a:pPr>
            <a:r>
              <a:rPr lang="pl-PL" dirty="0"/>
              <a:t>Certyfikat „W Trosce o Naturę” jest potwierdzeniem udziału w programie o tej samej nazwie i świadczy współpracy z organizacją odzysku Polski System Recyklingu SA. Uzyskanie znaku świadczy o tym, że producent dąży do minimalizacji zanieczyszczeń środowiska naturalnego na każdym etapie: produkcji, eksploatacji i gospodarki odpadami oraz bierze udział w działaniach edukacyjnych, informacyjnych i lobbingowych.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6" name="Picture 4" descr="Znalezione obrazy dla zapytania trosce o naturÄ">
            <a:extLst>
              <a:ext uri="{FF2B5EF4-FFF2-40B4-BE49-F238E27FC236}">
                <a16:creationId xmlns:a16="http://schemas.microsoft.com/office/drawing/2014/main" xmlns="" id="{3A1DEC38-56D2-4F30-9E0F-B26097D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6"/>
            <a:ext cx="1989379" cy="20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0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 lub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SELEKTYWNA ZBIÓRKA URZĄDZEŃ ELEKTRYCZNYCH I ELEKTRONICZNYCH</a:t>
            </a:r>
          </a:p>
          <a:p>
            <a:pPr marL="0" indent="0">
              <a:buNone/>
            </a:pPr>
            <a:r>
              <a:rPr lang="pl-PL" dirty="0"/>
              <a:t>znak przeznaczony dla sprzętów elektronicznych i elektrycznych, informujący o zakazie wyrzucania elektro-odpadów do zwykłego pojemnika. </a:t>
            </a:r>
          </a:p>
          <a:p>
            <a:pPr marL="0" indent="0">
              <a:buNone/>
            </a:pPr>
            <a:r>
              <a:rPr lang="pl-PL" dirty="0"/>
              <a:t>Symbol ekologiczny można spotkać dużym i małym sprzęcie AGD, a także świetlówkach kompaktowych itp. </a:t>
            </a:r>
            <a:br>
              <a:rPr lang="pl-PL" dirty="0"/>
            </a:br>
            <a:r>
              <a:rPr lang="pl-PL" dirty="0"/>
              <a:t> </a:t>
            </a:r>
          </a:p>
        </p:txBody>
      </p:sp>
      <p:pic>
        <p:nvPicPr>
          <p:cNvPr id="9218" name="Picture 2" descr="https://zasoby.ekologia.pl/art/21666/max/max_Znak_przekreslonego_kosza.jpg">
            <a:extLst>
              <a:ext uri="{FF2B5EF4-FFF2-40B4-BE49-F238E27FC236}">
                <a16:creationId xmlns:a16="http://schemas.microsoft.com/office/drawing/2014/main" xmlns="" id="{988BCD18-1DBE-43C0-A8F6-A3FEEA1B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1825625"/>
            <a:ext cx="189441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ZNAK BŁĘKITNY ANIOŁ (DER BLAUE ENGEL)</a:t>
            </a:r>
          </a:p>
          <a:p>
            <a:pPr marL="0" indent="0">
              <a:buNone/>
            </a:pPr>
            <a:r>
              <a:rPr lang="pl-PL" dirty="0"/>
              <a:t>jeden z najstarszych, funkcjonujących znaków ekologicznych. Można go spotkać w 75 grupach produktów poza produktami spożywczymi i wyrobami medycznymi.</a:t>
            </a:r>
          </a:p>
          <a:p>
            <a:pPr marL="0" indent="0">
              <a:buNone/>
            </a:pPr>
            <a:r>
              <a:rPr lang="pl-PL" dirty="0"/>
              <a:t>By na produkcie pojawił się ten znak, musi on być bezpieczny dla środowiska i człowieka. </a:t>
            </a:r>
          </a:p>
          <a:p>
            <a:pPr marL="0" indent="0">
              <a:buNone/>
            </a:pPr>
            <a:r>
              <a:rPr lang="pl-PL" dirty="0"/>
              <a:t>Przy przyznawaniu etykiety pod uwagę brany jest cały cykl życiowy produktu: m.in. zużycie surowców, produkcja, oszczędność w zużyciu energii, trwałość użytkowania, wpływ zastosowanych materiałów na środowisko i utylizacja czyli możliwości przetworzenia produktu po zakończeniu jego użytkowania. </a:t>
            </a:r>
          </a:p>
        </p:txBody>
      </p:sp>
      <p:pic>
        <p:nvPicPr>
          <p:cNvPr id="7170" name="Picture 2" descr="Podobny obraz">
            <a:extLst>
              <a:ext uri="{FF2B5EF4-FFF2-40B4-BE49-F238E27FC236}">
                <a16:creationId xmlns:a16="http://schemas.microsoft.com/office/drawing/2014/main" xmlns="" id="{352C554F-9909-4F30-82B5-4F9630C5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5"/>
            <a:ext cx="1826684" cy="18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5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BUAV (BRITISH UNION FOR THE ABOLITION OF VIVISECTION) 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znak ekologiczny nadawany kosmetykom, których żaden ze składników użytych do produkcji nie był testowany na zwierzętach. </a:t>
            </a:r>
          </a:p>
          <a:p>
            <a:pPr marL="0" indent="0">
              <a:buNone/>
            </a:pPr>
            <a:r>
              <a:rPr lang="pl-PL" dirty="0"/>
              <a:t>Wybierając produkty ze skaczącym królikiem mamy pewność, ze nie zawiera on substancji pochodzących z martwych zwierząt (dotyczy to też firm dostarczających składniki i pośredników). </a:t>
            </a:r>
          </a:p>
        </p:txBody>
      </p:sp>
      <p:pic>
        <p:nvPicPr>
          <p:cNvPr id="13314" name="Picture 2" descr="Podobny obraz">
            <a:extLst>
              <a:ext uri="{FF2B5EF4-FFF2-40B4-BE49-F238E27FC236}">
                <a16:creationId xmlns:a16="http://schemas.microsoft.com/office/drawing/2014/main" xmlns="" id="{094A3206-C5E2-4459-82D4-F3C00369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690689"/>
            <a:ext cx="219074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5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CCOF (CALIFORNIA CERTIFIED ORGANIC FARMERS)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symbol ekologiczny CCOF daje gwarancję, że produkt jest w 100 procentach organiczny – nie zawiera chemii i nie był testowany na zwierzętach, a surowce użyte do produkcji pochodzą z plantacji ekologicznych i nie zawierają pestycydów. </a:t>
            </a:r>
          </a:p>
          <a:p>
            <a:pPr marL="0" indent="0">
              <a:buNone/>
            </a:pPr>
            <a:r>
              <a:rPr lang="pl-PL" dirty="0"/>
              <a:t>Znak ten przyznawany jest na każdym etapie powstawania produktu. W trakcie certyfikacji kontrolowane są gospodarstwa, przewóz zwierząt, przetwórstwo, sprzedaż detaliczna, sklepy, restauracje itp. </a:t>
            </a:r>
          </a:p>
        </p:txBody>
      </p:sp>
      <p:pic>
        <p:nvPicPr>
          <p:cNvPr id="12290" name="Picture 2" descr="Znalezione obrazy dla zapytania ccof">
            <a:extLst>
              <a:ext uri="{FF2B5EF4-FFF2-40B4-BE49-F238E27FC236}">
                <a16:creationId xmlns:a16="http://schemas.microsoft.com/office/drawing/2014/main" xmlns="" id="{83095E14-BA12-4A4F-8ACD-F3E78561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1708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0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ECOLABEL</a:t>
            </a:r>
          </a:p>
          <a:p>
            <a:pPr marL="0" indent="0">
              <a:buNone/>
            </a:pPr>
            <a:r>
              <a:rPr lang="pl-PL" dirty="0"/>
              <a:t>znak został ustanowiony przez Komisję Europejską w 1992 roku i jest głównym europejskim wyróżnieniem przyznawanym wyrobom spełniającym wyższe normy środowiskowe.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Informuje on konsumenta, że produkty nie są szkodliwe dla środowiska, tj. spełniają określone kryteria unijne, ustalone w porozumieniu m.in. z przedstawicielami przemysłu, konsumentów, organizacji środowiskowych, handlu i władz publicznych. </a:t>
            </a:r>
          </a:p>
          <a:p>
            <a:pPr marL="0" indent="0">
              <a:buNone/>
            </a:pPr>
            <a:r>
              <a:rPr lang="pl-PL" dirty="0"/>
              <a:t>Znak potocznie nazywany Stokrotką lub Margerytką.</a:t>
            </a:r>
          </a:p>
        </p:txBody>
      </p:sp>
      <p:pic>
        <p:nvPicPr>
          <p:cNvPr id="11266" name="Picture 2" descr="Znalezione obrazy dla zapytania ecolabel">
            <a:extLst>
              <a:ext uri="{FF2B5EF4-FFF2-40B4-BE49-F238E27FC236}">
                <a16:creationId xmlns:a16="http://schemas.microsoft.com/office/drawing/2014/main" xmlns="" id="{2252BB81-ED31-4BF3-ABB0-DDB61672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5"/>
            <a:ext cx="1919817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ENERGY STAR </a:t>
            </a:r>
          </a:p>
          <a:p>
            <a:pPr marL="0" indent="0">
              <a:buNone/>
            </a:pPr>
            <a:r>
              <a:rPr lang="pl-PL" dirty="0"/>
              <a:t>znak ten jest przyznawany jako wyróżnienie dla energooszczędnych produktów.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Etykieta ekologiczna - Energy Star istnieje od 1992 roku. Spotykany jest on na całym świecie. Oznacza się nim m.in. sprzęt biurowy, RTV, AGD, sprzęt ogrodniczy, urządzenia klimatyzacyjne i systemy oświetleniowe itp.</a:t>
            </a:r>
          </a:p>
          <a:p>
            <a:pPr marL="0" indent="0">
              <a:buNone/>
            </a:pPr>
            <a:r>
              <a:rPr lang="pl-PL" dirty="0"/>
              <a:t>Od 2006 roku, dzięki porozumieniu ze Stanami Zjednoczonymi, w programie znakowania Energy Star uczestniczy także Unia Europejska.</a:t>
            </a:r>
          </a:p>
        </p:txBody>
      </p:sp>
      <p:pic>
        <p:nvPicPr>
          <p:cNvPr id="10242" name="Picture 2" descr="Znalezione obrazy dla zapytania energy star">
            <a:extLst>
              <a:ext uri="{FF2B5EF4-FFF2-40B4-BE49-F238E27FC236}">
                <a16:creationId xmlns:a16="http://schemas.microsoft.com/office/drawing/2014/main" xmlns="" id="{C15B5EE7-E4C0-4128-BFF3-1ECCE84E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825626"/>
            <a:ext cx="215688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5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EUROLIŚĆ</a:t>
            </a:r>
          </a:p>
          <a:p>
            <a:pPr marL="0" indent="0">
              <a:buNone/>
            </a:pPr>
            <a:r>
              <a:rPr lang="pl-PL" dirty="0"/>
              <a:t>znak przyznawany przez Komisję Europejską dla produktów ekologicznych w Unii Europejskiej. Umieszczany obowiązkowo na wszystkich paczkowanych produktach ekologicznych wyprodukowanych w jednym z państw członkowskich i spełniających obowiązujące normy wspólnotowe. </a:t>
            </a:r>
          </a:p>
          <a:p>
            <a:pPr marL="0" indent="0">
              <a:buNone/>
            </a:pPr>
            <a:r>
              <a:rPr lang="pl-PL" dirty="0"/>
              <a:t>Nie obejmuje produktów importowanych spoza terenu Unii. </a:t>
            </a:r>
          </a:p>
        </p:txBody>
      </p:sp>
      <p:pic>
        <p:nvPicPr>
          <p:cNvPr id="16386" name="Picture 2" descr="Znalezione obrazy dla zapytania euroliÅÄ">
            <a:extLst>
              <a:ext uri="{FF2B5EF4-FFF2-40B4-BE49-F238E27FC236}">
                <a16:creationId xmlns:a16="http://schemas.microsoft.com/office/drawing/2014/main" xmlns="" id="{246FF520-2D59-4499-AB82-71DF89D0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6"/>
            <a:ext cx="1987551" cy="13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6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BIO-SIEGEL</a:t>
            </a:r>
          </a:p>
          <a:p>
            <a:pPr marL="0" indent="0">
              <a:buNone/>
            </a:pPr>
            <a:r>
              <a:rPr lang="pl-PL" dirty="0"/>
              <a:t>Znak może być używany przez wszystkich producentów, przetwórców i sprzedawców, którzy poddali swoją  działalność kontroli zgodności z normami określonymi w Rozporządzeniu EWG 2092/91 w sprawie produkcji ekologicznej produktów rolnych oraz znakowania produktów rolnych i środków spożywczych</a:t>
            </a:r>
          </a:p>
          <a:p>
            <a:pPr marL="0" indent="0">
              <a:buNone/>
            </a:pPr>
            <a:r>
              <a:rPr lang="pl-PL" dirty="0"/>
              <a:t>i przeszli ją pomyślnie. </a:t>
            </a:r>
          </a:p>
        </p:txBody>
      </p:sp>
      <p:pic>
        <p:nvPicPr>
          <p:cNvPr id="15362" name="Picture 2" descr="Podobny obraz">
            <a:extLst>
              <a:ext uri="{FF2B5EF4-FFF2-40B4-BE49-F238E27FC236}">
                <a16:creationId xmlns:a16="http://schemas.microsoft.com/office/drawing/2014/main" xmlns="" id="{7E1B7631-C04B-482D-9D7B-571B0F33F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4167" r="28203" b="12167"/>
          <a:stretch/>
        </p:blipFill>
        <p:spPr bwMode="auto">
          <a:xfrm>
            <a:off x="628650" y="1825625"/>
            <a:ext cx="2224617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ZNAK ROLNICTWA EKOLOGICZNEGO </a:t>
            </a:r>
          </a:p>
          <a:p>
            <a:pPr marL="0" indent="0">
              <a:buNone/>
            </a:pPr>
            <a:r>
              <a:rPr lang="pl-PL" dirty="0"/>
              <a:t>jest przyznawany ekologicznym gospodarstwom. </a:t>
            </a:r>
            <a:br>
              <a:rPr lang="pl-PL" dirty="0"/>
            </a:br>
            <a:r>
              <a:rPr lang="pl-PL" dirty="0"/>
              <a:t>Produkt oznaczony tym znakiem musi składać się ze składników, spośród których co najmniej 95% kwalifikuje się jako ekologiczne (wg unijnych kryteriów).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Produkty oznaczone tym znakiem pochodzą bezpośrednio od producenta lub są sprzedawane w zamkniętym i zabezpieczonym opakowaniu.</a:t>
            </a:r>
          </a:p>
        </p:txBody>
      </p:sp>
      <p:pic>
        <p:nvPicPr>
          <p:cNvPr id="14338" name="Picture 2" descr="Znalezione obrazy dla zapytania znak rolnictwa ekologicznego unii europejskiej">
            <a:extLst>
              <a:ext uri="{FF2B5EF4-FFF2-40B4-BE49-F238E27FC236}">
                <a16:creationId xmlns:a16="http://schemas.microsoft.com/office/drawing/2014/main" xmlns="" id="{D5D21967-22E0-4F22-A5E6-333D8F2F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6"/>
            <a:ext cx="2080683" cy="208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EKO ZNAKI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EKOLAND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symbol przeznaczony dla ekologicznej żywności. Przyznaje go Polskie Stowarzyszenie Producentów Żywności Metodami Ekologicznymi.</a:t>
            </a:r>
            <a:br>
              <a:rPr lang="pl-PL" dirty="0"/>
            </a:br>
            <a:r>
              <a:rPr lang="pl-PL" dirty="0"/>
              <a:t>Gospodarstwa, które mają przyznane oznaczenie spełniają szereg kryteriów, np. użytkują działki w sposób służący zachowaniu bioróżnorodności, nie stosują wypalania traw, planują wypas zwierząt tak, aby nie zagrażał on ptakom łąkowym i cennym gatunkom dzikiej roślinności, a także chronią glebę i wodę. </a:t>
            </a:r>
          </a:p>
        </p:txBody>
      </p:sp>
      <p:pic>
        <p:nvPicPr>
          <p:cNvPr id="19458" name="Picture 2" descr="Podobny obraz">
            <a:extLst>
              <a:ext uri="{FF2B5EF4-FFF2-40B4-BE49-F238E27FC236}">
                <a16:creationId xmlns:a16="http://schemas.microsoft.com/office/drawing/2014/main" xmlns="" id="{3EEC5E79-AB3B-4828-A480-9F93CBEC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8800"/>
            <a:ext cx="16234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3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NIE TESTOWANE NA ZWIERZĘTACH</a:t>
            </a:r>
          </a:p>
          <a:p>
            <a:pPr marL="0" indent="0">
              <a:buNone/>
            </a:pPr>
            <a:r>
              <a:rPr lang="pl-PL" dirty="0"/>
              <a:t>znak, którym sygnuje się produkty nie testowane na zwierzętach. Symbolem ekologicznym dodatkowo mogą być one opatrzone literami BWC - </a:t>
            </a:r>
            <a:r>
              <a:rPr lang="pl-PL" dirty="0" err="1"/>
              <a:t>Beauty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Cruelty</a:t>
            </a:r>
            <a:r>
              <a:rPr lang="pl-PL" dirty="0"/>
              <a:t> (piękno bez okrucieństwa) lub hasłem </a:t>
            </a:r>
            <a:r>
              <a:rPr lang="pl-PL" dirty="0" err="1"/>
              <a:t>Animal</a:t>
            </a:r>
            <a:r>
              <a:rPr lang="pl-PL" dirty="0"/>
              <a:t> </a:t>
            </a:r>
            <a:r>
              <a:rPr lang="pl-PL" dirty="0" err="1"/>
              <a:t>Friendly</a:t>
            </a:r>
            <a:r>
              <a:rPr lang="pl-PL" dirty="0"/>
              <a:t> (przyjazny dla zwierząt).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Oznaczenie to najczęściej stosują producenci kosmetyków.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B914572-BA93-4DE0-BE7B-8D7EA87D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3" t="9395" r="3720" b="6060"/>
          <a:stretch/>
        </p:blipFill>
        <p:spPr>
          <a:xfrm>
            <a:off x="742950" y="1924050"/>
            <a:ext cx="1856317" cy="8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produktem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TEKSTYLIA GODNE ZAUFANIA</a:t>
            </a:r>
          </a:p>
          <a:p>
            <a:pPr marL="0" indent="0">
              <a:buNone/>
            </a:pPr>
            <a:r>
              <a:rPr lang="pl-PL" dirty="0"/>
              <a:t>znak jest jednym z ważniejszych na świecie znaków jakości, dotyczących bezpieczeństwa wyrobów tekstylnych. </a:t>
            </a:r>
          </a:p>
          <a:p>
            <a:pPr marL="0" indent="0">
              <a:buNone/>
            </a:pPr>
            <a:r>
              <a:rPr lang="pl-PL" dirty="0"/>
              <a:t>Znakiem oznaczane są towary włókiennicze, które nie zawierają w swoim składzie substancji szkodliwych w stężeniach mających negatywny wpływ na zdrowie człowieka (m.in. czynników rakotwórczych, barwników azotowych, barwników alergizujących, pestycydów, formaldehydów czy metali ciężkich). </a:t>
            </a:r>
          </a:p>
        </p:txBody>
      </p:sp>
      <p:pic>
        <p:nvPicPr>
          <p:cNvPr id="21506" name="Picture 2" descr="Znalezione obrazy dla zapytania Tekstylia godne zaufania">
            <a:extLst>
              <a:ext uri="{FF2B5EF4-FFF2-40B4-BE49-F238E27FC236}">
                <a16:creationId xmlns:a16="http://schemas.microsoft.com/office/drawing/2014/main" xmlns="" id="{733FA5B4-7DF7-4281-AFD2-69320EED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5"/>
            <a:ext cx="1902883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0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MOŻLIWOŚĆ PONOWNEGO WYKORZYSTANIA </a:t>
            </a:r>
          </a:p>
          <a:p>
            <a:pPr marL="0" indent="0">
              <a:buNone/>
            </a:pPr>
            <a:r>
              <a:rPr lang="pl-PL" dirty="0"/>
              <a:t>znak ekologiczny ten pojawia się na opakowaniach mogących być wielokrotnie użytkowanych.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Po wykorzystaniu, opakowanie nie staje się odpadem. </a:t>
            </a:r>
          </a:p>
          <a:p>
            <a:pPr marL="0" indent="0">
              <a:buNone/>
            </a:pPr>
            <a:r>
              <a:rPr lang="pl-PL" dirty="0"/>
              <a:t>Jego projektowanie z góry zakłada ponowne użycie, do tego samego celu. Muszą nadawać się do użyciu co najmniej dwukrotnie. Symbol można znaleźć na: kontenerach, beczkach, pudłach i pudełkach, puszkach, kanistrach, butelkach, szklanych pojemnikach itp.</a:t>
            </a:r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xmlns="" id="{302B4408-A7B8-4E72-AA2F-410506F8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2241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6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OPAKOWANIA BIODEGRADOWALNE</a:t>
            </a:r>
          </a:p>
          <a:p>
            <a:pPr marL="0" indent="0">
              <a:buNone/>
            </a:pPr>
            <a:r>
              <a:rPr lang="pl-PL" dirty="0"/>
              <a:t>znak jest przeznaczony dla opakowań, które rozkładają się podczas kompostowania i nie uwalniają szkodliwych substancji.</a:t>
            </a:r>
          </a:p>
          <a:p>
            <a:pPr marL="0" indent="0">
              <a:buNone/>
            </a:pPr>
            <a:r>
              <a:rPr lang="pl-PL" dirty="0"/>
              <a:t>Produkty ekologiczne z tym symbolem ekologicznym są w pełni biodegradowalne i  mogą być kompostowane wraz z odpadami organicznymi. Podczas kompostowania nie uwalniają substancji szkodliwych dla środowiska. </a:t>
            </a:r>
          </a:p>
          <a:p>
            <a:pPr marL="0" indent="0">
              <a:buNone/>
            </a:pPr>
            <a:r>
              <a:rPr lang="pl-PL" dirty="0"/>
              <a:t>Etykieta ekologiczna jest przyznawana przez DIN CERTCO (Niemiecki Instytut Standaryzacji). </a:t>
            </a:r>
          </a:p>
        </p:txBody>
      </p:sp>
      <p:pic>
        <p:nvPicPr>
          <p:cNvPr id="2050" name="Picture 2" descr="http://www.organics-recycling.org.uk/uploads/article1991/Baw-eng.jpg">
            <a:extLst>
              <a:ext uri="{FF2B5EF4-FFF2-40B4-BE49-F238E27FC236}">
                <a16:creationId xmlns:a16="http://schemas.microsoft.com/office/drawing/2014/main" xmlns="" id="{10D9A01B-9CE3-44B3-9DAC-A13E80EB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6"/>
            <a:ext cx="1445683" cy="17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7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OPAKOWANIE NADAJĄCE SIĘ DO RECYKLINGU  </a:t>
            </a:r>
          </a:p>
          <a:p>
            <a:pPr marL="0" indent="0">
              <a:buNone/>
            </a:pPr>
            <a:r>
              <a:rPr lang="pl-PL" dirty="0"/>
              <a:t>znak ekologiczny przeznaczony dla opakowań, które nadają się do ponownego przetworzenia i wyprodukowania z odzyskanych surowców innego, podobnego produktu (aluminium - puszki, tworzywa sztuczne - pojemniki, butelki, papier - torby, tektury do pakowania, wypełniacze do pudełek </a:t>
            </a:r>
            <a:r>
              <a:rPr lang="pl-PL" dirty="0" err="1"/>
              <a:t>itp</a:t>
            </a:r>
            <a:r>
              <a:rPr lang="pl-PL" dirty="0"/>
              <a:t>). Symbol potocznie nazywany jako „recykling”.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Wewnątrz pętli może znajdować się liczba informująca jaki procent użytych do produkcji materiałów pochodził z recyklingu.  Czasem także podaje się nazwę materiału, z którego wytworzono dany produkt ekologiczny.</a:t>
            </a:r>
          </a:p>
        </p:txBody>
      </p:sp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xmlns="" id="{70F9441C-D061-4517-A03B-40658FF6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6"/>
            <a:ext cx="235161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PRZYDATNOŚĆ DO RECYKLINGU </a:t>
            </a:r>
          </a:p>
          <a:p>
            <a:pPr marL="0" indent="0">
              <a:buNone/>
            </a:pPr>
            <a:r>
              <a:rPr lang="pl-PL" dirty="0"/>
              <a:t>znak przydatności  opakowania do recyklingu. </a:t>
            </a:r>
          </a:p>
        </p:txBody>
      </p:sp>
      <p:pic>
        <p:nvPicPr>
          <p:cNvPr id="4098" name="Picture 2" descr="Podobny obraz">
            <a:extLst>
              <a:ext uri="{FF2B5EF4-FFF2-40B4-BE49-F238E27FC236}">
                <a16:creationId xmlns:a16="http://schemas.microsoft.com/office/drawing/2014/main" xmlns="" id="{007553EE-53CE-4A24-B943-09FB41D2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825625"/>
            <a:ext cx="197908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5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WYRZUCAJ OSOBNO </a:t>
            </a:r>
          </a:p>
          <a:p>
            <a:pPr marL="0" indent="0">
              <a:buNone/>
            </a:pPr>
            <a:r>
              <a:rPr lang="pl-PL" dirty="0"/>
              <a:t>znak przeznaczony dla opakowań, które składają się z wielu materiałów. Symbol ekologiczny wskazuje, iż poszczególne elementy opakowania należy rozdzielić i wyrzucić do różnych pojemników na odpady, np. karton do pojemnika na papier, a plastik do pojemnika tworzywa sztuczne.</a:t>
            </a:r>
          </a:p>
        </p:txBody>
      </p:sp>
      <p:pic>
        <p:nvPicPr>
          <p:cNvPr id="6146" name="Picture 2" descr="Podobny obraz">
            <a:extLst>
              <a:ext uri="{FF2B5EF4-FFF2-40B4-BE49-F238E27FC236}">
                <a16:creationId xmlns:a16="http://schemas.microsoft.com/office/drawing/2014/main" xmlns="" id="{62071D27-3E6C-4D3C-8FFA-8C09CF7A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95726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ZNAK ALUMINIUM</a:t>
            </a:r>
          </a:p>
          <a:p>
            <a:pPr marL="0" indent="0">
              <a:buNone/>
            </a:pPr>
            <a:r>
              <a:rPr lang="pl-PL" dirty="0"/>
              <a:t>znak ekologiczny przeznaczony dla opakowań lub produktów, które są wykonane z aluminium i nadają się do recyklingu. </a:t>
            </a:r>
          </a:p>
          <a:p>
            <a:pPr marL="0" indent="0">
              <a:buNone/>
            </a:pPr>
            <a:r>
              <a:rPr lang="pl-PL" dirty="0"/>
              <a:t>Symbol ten można znaleźć na puszkach po napojach, konserwach, czy na folii spożywczej. </a:t>
            </a:r>
          </a:p>
        </p:txBody>
      </p:sp>
      <p:pic>
        <p:nvPicPr>
          <p:cNvPr id="5122" name="Picture 2" descr="Podobny obraz">
            <a:extLst>
              <a:ext uri="{FF2B5EF4-FFF2-40B4-BE49-F238E27FC236}">
                <a16:creationId xmlns:a16="http://schemas.microsoft.com/office/drawing/2014/main" xmlns="" id="{4CB7ECEB-0654-447F-B3AB-53C80F8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6"/>
            <a:ext cx="1852084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5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17564-0D26-41FE-A30E-2E04141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Związane z opakowaniem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CF0290-667D-4789-B460-787F257D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657" y="1825625"/>
            <a:ext cx="560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ZIELONY PUNKT</a:t>
            </a:r>
          </a:p>
          <a:p>
            <a:pPr marL="0" indent="0">
              <a:buNone/>
            </a:pPr>
            <a:r>
              <a:rPr lang="pl-PL" dirty="0"/>
              <a:t>znak widnieje na opakowaniach: kartonach, puszkach, butelkach itp. Jest jednym z najczęściej stosowanych znaków na świecie. Oznacza, że producent wniósł wkład finansowy w budowę i funkcjonowanie systemu odzysku i recyklingu odpadów opakowaniowych. </a:t>
            </a:r>
          </a:p>
          <a:p>
            <a:pPr marL="0" indent="0">
              <a:buNone/>
            </a:pPr>
            <a:r>
              <a:rPr lang="pl-PL" dirty="0"/>
              <a:t>Znak nie określa jakości ekologicznej produktu. Przedsiębiorstwo wprowadzające produkt na rynek musi zapewnić zebranie i przetworzenie określonego procentu zużytych do produkcji opakowań. </a:t>
            </a:r>
          </a:p>
          <a:p>
            <a:pPr marL="0" indent="0">
              <a:buNone/>
            </a:pPr>
            <a:r>
              <a:rPr lang="pl-PL" dirty="0"/>
              <a:t>Zielony punkt jest zarejestrowany w ponad 170 państwach. </a:t>
            </a:r>
          </a:p>
        </p:txBody>
      </p:sp>
      <p:pic>
        <p:nvPicPr>
          <p:cNvPr id="17410" name="Picture 2" descr="Znalezione obrazy dla zapytania zielony punkt">
            <a:extLst>
              <a:ext uri="{FF2B5EF4-FFF2-40B4-BE49-F238E27FC236}">
                <a16:creationId xmlns:a16="http://schemas.microsoft.com/office/drawing/2014/main" xmlns="" id="{077F3A3F-469A-439C-B709-178E3674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825625"/>
            <a:ext cx="15049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90661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882</Words>
  <Application>Microsoft Office PowerPoint</Application>
  <PresentationFormat>Pokaz na ekranie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EKO ZNAKI</vt:lpstr>
      <vt:lpstr>Związane z opakowaniem</vt:lpstr>
      <vt:lpstr>Związane z opakowaniem</vt:lpstr>
      <vt:lpstr>Związane z opakowaniem</vt:lpstr>
      <vt:lpstr>Związane z opakowaniem</vt:lpstr>
      <vt:lpstr>Związane z opakowaniem</vt:lpstr>
      <vt:lpstr>Związane z opakowaniem</vt:lpstr>
      <vt:lpstr>Związane z opakowaniem</vt:lpstr>
      <vt:lpstr>Związane z opakowaniem lub produktem</vt:lpstr>
      <vt:lpstr>Związane z opakowaniem lub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Związane z produktem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58</cp:revision>
  <dcterms:created xsi:type="dcterms:W3CDTF">2017-03-23T20:52:47Z</dcterms:created>
  <dcterms:modified xsi:type="dcterms:W3CDTF">2018-11-27T15:33:36Z</dcterms:modified>
</cp:coreProperties>
</file>