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  <p:sldMasterId id="2147483768" r:id="rId2"/>
  </p:sldMasterIdLst>
  <p:notesMasterIdLst>
    <p:notesMasterId r:id="rId34"/>
  </p:notesMasterIdLst>
  <p:sldIdLst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65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362EC-A68B-4398-BFCD-44A79805F291}" type="datetimeFigureOut">
              <a:rPr lang="pl-PL" smtClean="0"/>
              <a:t>2018-11-06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9CDC0-B9DA-4FAE-A762-02A7EE7282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3428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8B3DB-1853-4F64-B9E3-94379BE9D4C0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04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91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24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9961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1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978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947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415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92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472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10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88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54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08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106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42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653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39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068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20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97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031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63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91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0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38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l-PL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687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973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8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3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75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 - Wzó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WSL_prezentacja_SZABLON_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13176"/>
            <a:ext cx="4371975" cy="16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a 12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4" name="Obraz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5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Obraz 16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186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37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329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8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E3225-C131-42BF-91EA-0DAC1C33EE7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9048-BAE1-482F-9659-B499D65C7024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25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45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0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097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2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36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B7594-302D-40BE-9E3B-10548735BB4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4B1E-CED2-4991-A881-423181A9BDDB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95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1800" b="0" baseline="0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4453334" cy="585311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4D06E-48A2-4F4D-967B-640C795A412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3F7A2-8D69-4730-BEB1-BF82A03BD0EA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84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1200" y="1988840"/>
            <a:ext cx="8424936" cy="388843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51200" y="1602000"/>
            <a:ext cx="5486400" cy="3868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ED7-64E6-45D9-8860-50ACB358525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BBEF3-A0C1-4E11-AE93-5DF34313842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556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17CCC-0007-41DC-A92B-1A0E3527DAC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FBC64-A6BB-454C-AE1F-A691CD754B3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199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51200" y="1602000"/>
            <a:ext cx="8229600" cy="4150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1934-3CC8-497D-ABE1-CB610967FC1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3CD9-19C7-4E68-A966-5FEDAEA37DE6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 - Wzó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WSL_prezentacja_SZABLON_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80400" y="3808800"/>
            <a:ext cx="3506400" cy="1492408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400" y="5398480"/>
            <a:ext cx="3733200" cy="550800"/>
          </a:xfrm>
        </p:spPr>
        <p:txBody>
          <a:bodyPr>
            <a:normAutofit/>
          </a:bodyPr>
          <a:lstStyle>
            <a:lvl1pPr marL="0" indent="0" algn="l">
              <a:buNone/>
              <a:defRPr sz="1400" b="0" cap="all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013176"/>
            <a:ext cx="367240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a 5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7" name="Obraz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az 9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9618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SL_prezentacja_SZABLON_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553200" y="2548160"/>
            <a:ext cx="22098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61-755 POZNAŃ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UL. E. ESTKOWSKIEGO 6 </a:t>
            </a: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Rektorat tel. 61 850 47 81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Dziekanat tel. 61 850 47 64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Księgowość tel. 61 850 47 79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>
                <a:solidFill>
                  <a:prstClr val="black"/>
                </a:solidFill>
                <a:cs typeface="Arial" charset="0"/>
              </a:rPr>
              <a:t>Kadry tel. 61 850 47 71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fax</a:t>
            </a:r>
            <a:r>
              <a:rPr lang="pl-PL" sz="1200" dirty="0">
                <a:solidFill>
                  <a:prstClr val="black"/>
                </a:solidFill>
                <a:cs typeface="Arial" charset="0"/>
              </a:rPr>
              <a:t> 61 850 47 89 </a:t>
            </a: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rektorat@wsl.com.pl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1200" dirty="0" err="1">
                <a:solidFill>
                  <a:prstClr val="black"/>
                </a:solidFill>
                <a:cs typeface="Arial" charset="0"/>
              </a:rPr>
              <a:t>www.wsl.com.pl</a:t>
            </a: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endParaRPr lang="pl-PL" sz="1200" dirty="0">
              <a:solidFill>
                <a:prstClr val="black"/>
              </a:solidFill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pl-PL" sz="2400" dirty="0">
                <a:solidFill>
                  <a:prstClr val="black"/>
                </a:solidFill>
                <a:cs typeface="Arial" charset="0"/>
              </a:rPr>
              <a:t>DZIĘKUJĘ </a:t>
            </a:r>
            <a:br>
              <a:rPr lang="pl-PL" sz="2400" dirty="0">
                <a:solidFill>
                  <a:prstClr val="black"/>
                </a:solidFill>
                <a:cs typeface="Arial" charset="0"/>
              </a:rPr>
            </a:br>
            <a:r>
              <a:rPr lang="pl-PL" sz="2400" dirty="0">
                <a:solidFill>
                  <a:prstClr val="black"/>
                </a:solidFill>
                <a:cs typeface="Arial" charset="0"/>
              </a:rPr>
              <a:t>ZA UWAGĘ</a:t>
            </a:r>
          </a:p>
        </p:txBody>
      </p:sp>
      <p:sp>
        <p:nvSpPr>
          <p:cNvPr id="4" name="Symbol zastępczy daty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2268-7ED3-4F3A-B3A3-DD5CEE890B2E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8" name="Obraz 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  <p:pic>
        <p:nvPicPr>
          <p:cNvPr id="2969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" y="2595784"/>
            <a:ext cx="3876675" cy="191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9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 - 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AutoNum type="arabicPeriod"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6CAE-9F88-422A-BDFB-12DD2E281DA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00D6E-3790-455C-8992-BC41814A0F4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45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 - 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+mj-lt"/>
              <a:buNone/>
              <a:defRPr/>
            </a:lvl1pPr>
            <a:lvl2pPr marL="800100" indent="-342900">
              <a:buFont typeface="+mj-lt"/>
              <a:buAutoNum type="alphaUcPeriod"/>
              <a:defRPr/>
            </a:lvl2pPr>
            <a:lvl3pPr marL="1257300" indent="-342900">
              <a:buFont typeface="+mj-lt"/>
              <a:buAutoNum type="alphaLcPeriod"/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81DBB-5089-4A4F-BD9C-8972A71746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63F66-C03F-46A7-94F1-C169C5E1F7D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6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0" y="532800"/>
            <a:ext cx="7426800" cy="662400"/>
          </a:xfrm>
        </p:spPr>
        <p:txBody>
          <a:bodyPr/>
          <a:lstStyle>
            <a:lvl1pPr algn="l">
              <a:defRPr sz="1800" b="0" cap="all"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602000"/>
            <a:ext cx="8229600" cy="41508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4DA61-6038-4E93-A4D7-1E67318EDB4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F7BE-6192-4660-B9B1-C447363AEAC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6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51200" y="1600200"/>
            <a:ext cx="4276784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76808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05D6C-BE84-4AEF-B1CD-1099F9D47C1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BDEF4-7D18-48FF-9747-C90C36B1F3E0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6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1200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1200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4" y="1535113"/>
            <a:ext cx="4276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4" y="2174875"/>
            <a:ext cx="42768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C9AA3-F033-470B-86E4-40606B59171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7A8D1-E4BC-4E09-9DBB-AA60B2AC196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7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daty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2AF37-AF52-4FE7-97EB-F20D095F767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5DFCE-8F5B-4413-9AE8-3939F930EF0C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5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jpe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52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 hidden="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846F8B-9047-4E7E-94BE-4A12289374A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2018-11-06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 hidden="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8" name="Picture 10" descr="WSL_prezentacja_SZABLONowe-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50813" y="533400"/>
            <a:ext cx="7427912" cy="6635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030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50813" y="1601788"/>
            <a:ext cx="8229600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00800" y="209550"/>
            <a:ext cx="213518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FF996B9-476A-4E16-989B-AD33045C9FD2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12" name="Grupa 11"/>
          <p:cNvGrpSpPr/>
          <p:nvPr userDrawn="1"/>
        </p:nvGrpSpPr>
        <p:grpSpPr>
          <a:xfrm>
            <a:off x="0" y="5978755"/>
            <a:ext cx="9144000" cy="906629"/>
            <a:chOff x="0" y="5978755"/>
            <a:chExt cx="9144000" cy="906629"/>
          </a:xfrm>
        </p:grpSpPr>
        <p:pic>
          <p:nvPicPr>
            <p:cNvPr id="15" name="Obraz 14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978755"/>
              <a:ext cx="9144000" cy="906629"/>
            </a:xfrm>
            <a:prstGeom prst="rect">
              <a:avLst/>
            </a:prstGeom>
          </p:spPr>
        </p:pic>
        <p:pic>
          <p:nvPicPr>
            <p:cNvPr id="1033" name="Picture 9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6093296"/>
              <a:ext cx="2194208" cy="740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9904" y="6021288"/>
              <a:ext cx="1314450" cy="864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Obraz 10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6216045"/>
              <a:ext cx="1975076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97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ern="1200" cap="all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BAA29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9" y="3808413"/>
            <a:ext cx="8363272" cy="156480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1400" dirty="0"/>
              <a:t>Projekt: </a:t>
            </a:r>
            <a:r>
              <a:rPr lang="pl-PL" sz="1400" b="1" dirty="0"/>
              <a:t>„LOGISTYKA STAWIA NA TECHNIKA – podnoszenie kwalifikacji zawodowych uczniów zawodu technik logistyk poprawiające ich zdolności </a:t>
            </a:r>
            <a:br>
              <a:rPr lang="pl-PL" sz="1400" b="1" dirty="0"/>
            </a:br>
            <a:r>
              <a:rPr lang="pl-PL" sz="1400" b="1" dirty="0"/>
              <a:t>do zdobycia zatrudnienia” 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NUMER PROJEKTU: </a:t>
            </a:r>
            <a:r>
              <a:rPr lang="pl-PL" sz="1400" b="1" dirty="0"/>
              <a:t>RPWP.08.03.01-30-0052/16</a:t>
            </a:r>
          </a:p>
        </p:txBody>
      </p:sp>
    </p:spTree>
    <p:extLst>
      <p:ext uri="{BB962C8B-B14F-4D97-AF65-F5344CB8AC3E}">
        <p14:creationId xmlns:p14="http://schemas.microsoft.com/office/powerpoint/2010/main" val="148219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313" y="103188"/>
          <a:ext cx="8643968" cy="1197510"/>
        </p:xfrm>
        <a:graphic>
          <a:graphicData uri="http://schemas.openxmlformats.org/drawingml/2006/table">
            <a:tbl>
              <a:tblPr/>
              <a:tblGrid>
                <a:gridCol w="20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070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Efektywność</a:t>
                      </a: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17B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Wybrane metody</a:t>
                      </a:r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, techniki i mierniki oceny efektywności procesu </a:t>
                      </a:r>
                      <a:r>
                        <a:rPr lang="pl-PL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logistycznego</a:t>
                      </a:r>
                      <a:endParaRPr lang="pl-PL" sz="1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6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2">
                <a:tc rowSpan="4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Rynkowa</a:t>
                      </a: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Strategiczna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Karta Wyników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Analiza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udziału w rynku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Analiza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satysfakcji klienta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Analiza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Progu Rentowności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313" y="1300163"/>
          <a:ext cx="8643968" cy="432720"/>
        </p:xfrm>
        <a:graphic>
          <a:graphicData uri="http://schemas.openxmlformats.org/drawingml/2006/table">
            <a:tbl>
              <a:tblPr/>
              <a:tblGrid>
                <a:gridCol w="20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92">
                <a:tc rowSpan="2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Wg </a:t>
                      </a:r>
                      <a:r>
                        <a:rPr lang="pl-PL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/>
                      </a:r>
                      <a:br>
                        <a:rPr lang="pl-PL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kryterium </a:t>
                      </a:r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zysku</a:t>
                      </a: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Analiza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Make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or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Buy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Analiza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wąskich gardeł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4313" y="4300538"/>
          <a:ext cx="8643968" cy="1153238"/>
        </p:xfrm>
        <a:graphic>
          <a:graphicData uri="http://schemas.openxmlformats.org/drawingml/2006/table">
            <a:tbl>
              <a:tblPr/>
              <a:tblGrid>
                <a:gridCol w="20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7798">
                <a:tc rowSpan="5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Techniczna</a:t>
                      </a: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Dynamiczny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Plan Kontroli (DCP)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5 </a:t>
                      </a:r>
                      <a:r>
                        <a:rPr lang="pl-PL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Why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9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8D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Statystyczne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Sterowanie Procesem (SPC)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Kontrola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systemów pomiarowych (MSA)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313" y="5443538"/>
          <a:ext cx="8643968" cy="1298160"/>
        </p:xfrm>
        <a:graphic>
          <a:graphicData uri="http://schemas.openxmlformats.org/drawingml/2006/table">
            <a:tbl>
              <a:tblPr/>
              <a:tblGrid>
                <a:gridCol w="20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792">
                <a:tc rowSpan="6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Operacyjna</a:t>
                      </a: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Wskaźniki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Produktywności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Wskaźniki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Rentowności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98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Analiza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Wydajności i Stopnia Wykorzystania Stanowisk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Rachunek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Kosztów Działań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Efektywność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przestrzenna organizacji produkcji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18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Ekonomiczna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Ocena Struktury Produkcyjnej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313" y="1728788"/>
          <a:ext cx="8643968" cy="2612354"/>
        </p:xfrm>
        <a:graphic>
          <a:graphicData uri="http://schemas.openxmlformats.org/drawingml/2006/table">
            <a:tbl>
              <a:tblPr/>
              <a:tblGrid>
                <a:gridCol w="200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3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754">
                <a:tc rowSpan="6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ctr" fontAlgn="b"/>
                      <a:r>
                        <a:rPr lang="pl-PL" sz="1400" b="0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Dynamiczna</a:t>
                      </a:r>
                    </a:p>
                  </a:txBody>
                  <a:tcPr marL="3000" marR="3000" marT="3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DD9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Procent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twórczych inicjatyw, które w ciągu określonego okresu zaowocowały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nowymi produktami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lub ulepszeniami procesów produkcyjnych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1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Liczba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wynalazków powstających w firmie i tych, które znajdują wyraz w nowych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produktach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7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Procent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zysków pochodzących z produktów zaprojektowanych nie dawniej niż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przed pięciu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laty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16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Bieżący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zapas "banku pomysłów" będących w trakcie realizacji lub w fazie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przygotowań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15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Wartość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bieżących nakładów na zdobywanie nowej wiedzy oraz technologii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b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informacyjnej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, która umożliwi pracownikom współdziałanie w kreowaniu nowych 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/>
                      </a:r>
                      <a:b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</a:b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produktów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8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algn="l" fontAlgn="b"/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pl-PL" sz="14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Benchmarking</a:t>
                      </a: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na podstawie wyznaczonych mierników</a:t>
                      </a:r>
                    </a:p>
                  </a:txBody>
                  <a:tcPr marL="3000" marR="3000" marT="30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8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250825" y="1295400"/>
          <a:ext cx="8643938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4" imgW="7462751" imgH="1930647" progId="Visio.Drawing.11">
                  <p:embed/>
                </p:oleObj>
              </mc:Choice>
              <mc:Fallback>
                <p:oleObj name="Visio" r:id="rId4" imgW="7462751" imgH="1930647" progId="Visio.Drawing.11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295400"/>
                        <a:ext cx="8643938" cy="223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Prostokąt 8"/>
          <p:cNvSpPr>
            <a:spLocks noChangeArrowheads="1"/>
          </p:cNvSpPr>
          <p:nvPr/>
        </p:nvSpPr>
        <p:spPr bwMode="auto">
          <a:xfrm>
            <a:off x="611188" y="5668963"/>
            <a:ext cx="7993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A. Koliński, Przegląd metod i technik oceny efektywności procesu produkcyjnego, Logistyka, 5/2011, s. 1085.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99CCC5-D882-4D5A-9C29-E8670586374C}" type="slidenum">
              <a:rPr lang="pl-PL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0" y="3606800"/>
            <a:ext cx="8829675" cy="5159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173038" indent="-173038" algn="just">
              <a:spcBef>
                <a:spcPct val="20000"/>
              </a:spcBef>
              <a:defRPr/>
            </a:pPr>
            <a:r>
              <a:rPr lang="pl-PL" sz="1600" kern="0" dirty="0">
                <a:latin typeface="+mn-lt"/>
                <a:cs typeface="+mn-cs"/>
              </a:rPr>
              <a:t>	Należy wyróżnić kilka sposobów podniesienia efektywności działania:</a:t>
            </a: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 bwMode="auto">
          <a:xfrm>
            <a:off x="0" y="4011613"/>
            <a:ext cx="91440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1400" kern="0" dirty="0">
                <a:latin typeface="+mn-lt"/>
                <a:cs typeface="Arial" charset="0"/>
              </a:rPr>
              <a:t>poprzez obniżenie nakładów, przy jednoczesnym utrzymaniu dotychczasowego poziomu efektów,</a:t>
            </a: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0" y="4240213"/>
            <a:ext cx="914400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1400" kern="0" dirty="0">
                <a:latin typeface="+mn-lt"/>
                <a:cs typeface="Arial" charset="0"/>
              </a:rPr>
              <a:t>poprzez obniżenie nakładów, przy jednoczesnym podwyższeniu poziomu efektów,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0" y="4468813"/>
            <a:ext cx="9144000" cy="492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1400" kern="0" dirty="0">
                <a:latin typeface="+mn-lt"/>
                <a:cs typeface="Arial" charset="0"/>
              </a:rPr>
              <a:t>poprzez utrzymanie dotychczasowego poziomu nakładów, przy jednoczesnym podwyższeniu poziomu efektów,</a:t>
            </a: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0" y="4926013"/>
            <a:ext cx="9144000" cy="5683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1400" kern="0" dirty="0">
                <a:latin typeface="+mn-lt"/>
                <a:cs typeface="Arial" charset="0"/>
              </a:rPr>
              <a:t>poprzez podwyższenie dotychczasowego poziomu nakładów, przy jednoczesnym drastycznym podwyższeniu poziomu nakładów.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16550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143000"/>
            <a:ext cx="8829675" cy="6302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sz="2000" dirty="0" smtClean="0"/>
              <a:t>	Najważniejszymi pułapkami maksymalizacji efektywności </a:t>
            </a:r>
            <a:r>
              <a:rPr lang="pl-PL" sz="2000" dirty="0" smtClean="0"/>
              <a:t>są</a:t>
            </a:r>
            <a:r>
              <a:rPr lang="pl-PL" sz="2000" dirty="0" smtClean="0"/>
              <a:t>: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 bwMode="auto">
          <a:xfrm>
            <a:off x="0" y="1700213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brak koordynacji w realizacji celów operacyjnych poszczególnych działów, z celami strategicznymi przedsiębiorstwa, bądź łańcucha dostaw,</a:t>
            </a:r>
          </a:p>
        </p:txBody>
      </p:sp>
      <p:sp>
        <p:nvSpPr>
          <p:cNvPr id="16" name="Symbol zastępczy zawartości 2"/>
          <p:cNvSpPr txBox="1">
            <a:spLocks/>
          </p:cNvSpPr>
          <p:nvPr/>
        </p:nvSpPr>
        <p:spPr bwMode="auto">
          <a:xfrm>
            <a:off x="0" y="2606675"/>
            <a:ext cx="9144000" cy="720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sprzeczność celów strategicznych opracowanych przez poszczególne przedsiębiorstwa, będące elementami łańcucha dostaw,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 bwMode="auto">
          <a:xfrm>
            <a:off x="0" y="3327400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sprzeczność celów operacyjnych różnych działów przedsiębiorstwa,</a:t>
            </a:r>
          </a:p>
        </p:txBody>
      </p:sp>
      <p:sp>
        <p:nvSpPr>
          <p:cNvPr id="18" name="Symbol zastępczy zawartości 2"/>
          <p:cNvSpPr txBox="1">
            <a:spLocks/>
          </p:cNvSpPr>
          <p:nvPr/>
        </p:nvSpPr>
        <p:spPr bwMode="auto">
          <a:xfrm>
            <a:off x="0" y="3759200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zagrożenie negatywnego oddziaływania na środowisko otoczenia.</a:t>
            </a:r>
          </a:p>
        </p:txBody>
      </p:sp>
      <p:sp>
        <p:nvSpPr>
          <p:cNvPr id="2048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EAAC4DF-1C33-4AA1-863A-4319E0BD244C}" type="slidenum">
              <a:rPr lang="pl-PL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EFEKTYWNOŚĆ </a:t>
            </a:r>
            <a:r>
              <a:rPr lang="pl-PL" dirty="0"/>
              <a:t>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18110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12160" y="371703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graphicFrame>
        <p:nvGraphicFramePr>
          <p:cNvPr id="5" name="Obiekt 4"/>
          <p:cNvGraphicFramePr>
            <a:graphicFrameLocks/>
          </p:cNvGraphicFramePr>
          <p:nvPr>
            <p:extLst/>
          </p:nvPr>
        </p:nvGraphicFramePr>
        <p:xfrm>
          <a:off x="1219200" y="1447800"/>
          <a:ext cx="6562725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Worksheet" r:id="rId4" imgW="5524387" imgH="3314779" progId="Excel.Sheet.8">
                  <p:embed/>
                </p:oleObj>
              </mc:Choice>
              <mc:Fallback>
                <p:oleObj name="Worksheet" r:id="rId4" imgW="5524387" imgH="3314779" progId="Excel.Sheet.8">
                  <p:embed/>
                  <p:pic>
                    <p:nvPicPr>
                      <p:cNvPr id="5" name="Obi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447800"/>
                        <a:ext cx="6562725" cy="3935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3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12160" y="3717032"/>
            <a:ext cx="57606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152400" y="1295400"/>
          <a:ext cx="8856985" cy="4430040"/>
        </p:xfrm>
        <a:graphic>
          <a:graphicData uri="http://schemas.openxmlformats.org/drawingml/2006/table">
            <a:tbl>
              <a:tblPr firstRow="1" firstCol="1" bandRow="1"/>
              <a:tblGrid>
                <a:gridCol w="563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7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6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L.p.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Problem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Udział %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Problemy przepływu aktualnych informacji pomiędzy działami w przedsiębiorstwie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20%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2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Problemy związane z realizacją strategią obranej przez przedsiębiorstwo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483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Problemy związane z zagospodarowaniem pracy ograniczenia </a:t>
                      </a:r>
                      <a:r>
                        <a:rPr lang="pl-PL" sz="1400" dirty="0" smtClean="0">
                          <a:effectLst/>
                        </a:rPr>
                        <a:t>(</a:t>
                      </a:r>
                      <a:r>
                        <a:rPr lang="pl-PL" sz="1400" dirty="0">
                          <a:effectLst/>
                        </a:rPr>
                        <a:t>stanowiska roboczego o najniższej wydajności - wąskiego gardła)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Problemy z rzetelnym określeniem rzeczywistej wydajności </a:t>
                      </a:r>
                      <a:r>
                        <a:rPr lang="pl-PL" sz="1400" dirty="0" smtClean="0">
                          <a:effectLst/>
                        </a:rPr>
                        <a:t>procesów</a:t>
                      </a:r>
                      <a:r>
                        <a:rPr lang="pl-PL" sz="1400" baseline="0" dirty="0" smtClean="0">
                          <a:effectLst/>
                        </a:rPr>
                        <a:t> produkcyjnych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5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Trudności w zebraniu odpowiednich danych do przeprowadzenia analizy efektywności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6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Brak narzędzi informatycznych wspomagających analizę i ocenę efektywności procesów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4%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Trudności we właściwej interpretacji wdrażanych narzędzi zarządzania (mylenie pojęć)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Problemy z przełożeniem celów strategicznych na plany operacyjne i plany bieżące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7%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483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9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Problemy związane z odpowiednim rozłożeniem wydajności maszyn na produkcję poszczególnych wyrobów lub zleceń produkcyjnych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10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Problemy związane z rozplanowaniem równomiernego obciążania stanowisk roboczych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12%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322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11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Brak osoby odpowiedzialnej/działu odpowiedzialnego za dokonywanie takich analiz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8%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161">
                <a:tc gridSpan="2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Suma</a:t>
                      </a:r>
                      <a:endParaRPr lang="pl-PL" sz="14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100%</a:t>
                      </a:r>
                      <a:endParaRPr lang="pl-PL" sz="14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0621" marR="40621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9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81480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ymbol zastępczy zawartości 2"/>
          <p:cNvSpPr>
            <a:spLocks noGrp="1"/>
          </p:cNvSpPr>
          <p:nvPr>
            <p:ph idx="1"/>
          </p:nvPr>
        </p:nvSpPr>
        <p:spPr>
          <a:xfrm>
            <a:off x="157163" y="2997200"/>
            <a:ext cx="8829675" cy="1223963"/>
          </a:xfrm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altLang="pl-PL" sz="1800" smtClean="0">
                <a:latin typeface="Arial" charset="0"/>
                <a:cs typeface="Arial" charset="0"/>
              </a:rPr>
              <a:t>	</a:t>
            </a:r>
            <a:r>
              <a:rPr lang="pl-PL" sz="1800" smtClean="0">
                <a:latin typeface="Arial" charset="0"/>
                <a:cs typeface="Arial" charset="0"/>
              </a:rPr>
              <a:t>Niniejsze zestawienie jest oparte na podziale efektywności przedstawionego przez G. Rummler, A. Brache (Rummler, Brache 1995) oraz na uwzględnieniu rozróżnienia między efektywnością ekonomiczną, a efektywnością operacyjną</a:t>
            </a:r>
            <a:r>
              <a:rPr lang="en-US" altLang="pl-PL" sz="1800" smtClean="0">
                <a:latin typeface="Arial" charset="0"/>
                <a:cs typeface="Arial" charset="0"/>
              </a:rPr>
              <a:t>.</a:t>
            </a:r>
            <a:endParaRPr lang="pl-PL" altLang="pl-PL" sz="1800" smtClean="0">
              <a:latin typeface="Arial" charset="0"/>
              <a:cs typeface="Arial" charset="0"/>
            </a:endParaRPr>
          </a:p>
          <a:p>
            <a:pPr marL="173038" indent="-173038" algn="just" eaLnBrk="1" hangingPunct="1">
              <a:buFontTx/>
              <a:buNone/>
            </a:pPr>
            <a:r>
              <a:rPr lang="pl-PL" altLang="pl-PL" sz="1800" smtClean="0">
                <a:latin typeface="Arial" charset="0"/>
                <a:cs typeface="Arial" charset="0"/>
              </a:rPr>
              <a:t>	</a:t>
            </a:r>
            <a:r>
              <a:rPr lang="pl-PL" sz="1800" smtClean="0">
                <a:latin typeface="Arial" charset="0"/>
                <a:cs typeface="Arial" charset="0"/>
              </a:rPr>
              <a:t>Uwzględniając aspekty ekonomiczne oraz operacyjne, można</a:t>
            </a:r>
            <a:r>
              <a:rPr lang="en-US" altLang="pl-PL" sz="1800" smtClean="0">
                <a:latin typeface="Arial" charset="0"/>
                <a:cs typeface="Arial" charset="0"/>
              </a:rPr>
              <a:t>:</a:t>
            </a:r>
            <a:endParaRPr lang="pl-PL" altLang="pl-PL" sz="1800" smtClean="0">
              <a:latin typeface="Arial" charset="0"/>
              <a:cs typeface="Arial" charset="0"/>
            </a:endParaRPr>
          </a:p>
        </p:txBody>
      </p:sp>
      <p:sp>
        <p:nvSpPr>
          <p:cNvPr id="9219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F23891-6DF0-409F-B4CF-E59E55143B82}" type="slidenum">
              <a:rPr lang="pl-PL" altLang="pl-PL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pl-PL" altLang="pl-PL" dirty="0" smtClean="0">
              <a:latin typeface="Arial" charset="0"/>
              <a:cs typeface="Arial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01613" y="4221163"/>
            <a:ext cx="8763000" cy="3352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algn="just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"/>
              </a:rPr>
              <a:t>analizować wzajemne relacje pomiędzy wskaźnikami w aspekcie ekonomicznym i operacyjnym,</a:t>
            </a:r>
          </a:p>
          <a:p>
            <a:pPr marL="725488" lvl="1" indent="-498475" algn="just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"/>
              </a:rPr>
              <a:t>stosować sprzężenia zwrotne zarówno wewnątrz poszczególnych zakresów analiz, jak również pomiędzy analizą efektywności ekonomicznej i operacyjnej,</a:t>
            </a:r>
          </a:p>
          <a:p>
            <a:pPr marL="725488" lvl="1" indent="-498475" algn="just" eaLnBrk="0" fontAlgn="auto" hangingPunct="0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l-PL" kern="0" dirty="0">
                <a:solidFill>
                  <a:sysClr val="windowText" lastClr="000000"/>
                </a:solidFill>
                <a:latin typeface="Arial"/>
              </a:rPr>
              <a:t>powiązać uzyskane wyniki z podstawowymi celami, ustalonymi na poziomie strategicznym</a:t>
            </a:r>
            <a:r>
              <a:rPr lang="en-US" kern="0" dirty="0">
                <a:solidFill>
                  <a:sysClr val="windowText" lastClr="000000"/>
                </a:solidFill>
                <a:latin typeface="Arial"/>
              </a:rPr>
              <a:t> </a:t>
            </a:r>
            <a:endParaRPr lang="pl-PL" kern="0" dirty="0">
              <a:solidFill>
                <a:sysClr val="windowText" lastClr="000000"/>
              </a:solidFill>
              <a:latin typeface="Arial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268069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316038" y="914400"/>
          <a:ext cx="6192838" cy="1871662"/>
        </p:xfrm>
        <a:graphic>
          <a:graphicData uri="http://schemas.openxmlformats.org/drawingml/2006/table">
            <a:tbl>
              <a:tblPr firstRow="1" firstCol="1" bandRow="1"/>
              <a:tblGrid>
                <a:gridCol w="2160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6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9414">
                <a:tc gridSpan="4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Efektywność procesu logistycznego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32">
                <a:tc gridSpan="2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Efektywność ekonomiczna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Efektywność operacyjna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16"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Efektywność organizacji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64A2">
                        <a:lumMod val="40000"/>
                        <a:lumOff val="6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pl-PL" sz="16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Efektywność procesu</a:t>
                      </a:r>
                      <a:endParaRPr lang="pl-PL" sz="16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60000"/>
                        <a:lumOff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pl-PL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  <a:tabLst>
                          <a:tab pos="1524000" algn="l"/>
                        </a:tabLst>
                      </a:pP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Efektywność stanowiska pracy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1" marR="44451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0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F23891-6DF0-409F-B4CF-E59E55143B82}" type="slidenum">
              <a:rPr lang="pl-PL" altLang="pl-PL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 altLang="pl-PL" dirty="0" smtClean="0">
              <a:latin typeface="Arial" charset="0"/>
              <a:cs typeface="Arial" charset="0"/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l-PL" altLang="pl-PL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268069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</a:t>
            </a:r>
            <a:r>
              <a:rPr lang="pl-PL" dirty="0" smtClean="0"/>
              <a:t>OPERACYJNA PROCESÓW </a:t>
            </a:r>
            <a:r>
              <a:rPr lang="pl-PL" dirty="0"/>
              <a:t>LOGISTYCZNYCH</a:t>
            </a:r>
          </a:p>
        </p:txBody>
      </p:sp>
      <p:graphicFrame>
        <p:nvGraphicFramePr>
          <p:cNvPr id="11" name="Obiekt 3"/>
          <p:cNvGraphicFramePr>
            <a:graphicFrameLocks noChangeAspect="1"/>
          </p:cNvGraphicFramePr>
          <p:nvPr>
            <p:extLst/>
          </p:nvPr>
        </p:nvGraphicFramePr>
        <p:xfrm>
          <a:off x="1835944" y="1143000"/>
          <a:ext cx="5472112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4145642" imgH="3295994" progId="Visio.Drawing.11">
                  <p:embed/>
                </p:oleObj>
              </mc:Choice>
              <mc:Fallback>
                <p:oleObj name="Visio" r:id="rId3" imgW="4145642" imgH="3295994" progId="Visio.Drawing.11">
                  <p:embed/>
                  <p:pic>
                    <p:nvPicPr>
                      <p:cNvPr id="11" name="Obi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944" y="1143000"/>
                        <a:ext cx="5472112" cy="436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04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4294967295"/>
          </p:nvPr>
        </p:nvSpPr>
        <p:spPr bwMode="auto">
          <a:xfrm>
            <a:off x="0" y="1066800"/>
            <a:ext cx="8829675" cy="29892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marL="173038" indent="-173038" algn="just" eaLnBrk="1" hangingPunct="1">
              <a:buFontTx/>
              <a:buNone/>
            </a:pPr>
            <a:r>
              <a:rPr lang="pl-PL" sz="2000" smtClean="0"/>
              <a:t>	Analiza efektywności powinna opierać się nie tylko na wskaźnikach finansowych, ale również na wskaźnikach operacyjnych bezpośrednio związanych z procesem logistycznym. </a:t>
            </a:r>
          </a:p>
          <a:p>
            <a:pPr marL="173038" indent="-173038" algn="just" eaLnBrk="1" hangingPunct="1">
              <a:buFontTx/>
              <a:buNone/>
            </a:pPr>
            <a:r>
              <a:rPr lang="pl-PL" sz="2000" smtClean="0"/>
              <a:t>	Uwzględniając wielokryterialny aspekt analizy procesów logistycznych, problem oceny efektywności można oprzeć na założeniach Strategicznej Karty Wyników, opracowanej przez R. Kaplana i D. Nortona. Autorzy zaproponowali analizę efektywności z perspektywy:</a:t>
            </a:r>
          </a:p>
        </p:txBody>
      </p:sp>
      <p:sp>
        <p:nvSpPr>
          <p:cNvPr id="13" name="Symbol zastępczy zawartości 2"/>
          <p:cNvSpPr txBox="1">
            <a:spLocks/>
          </p:cNvSpPr>
          <p:nvPr/>
        </p:nvSpPr>
        <p:spPr bwMode="auto">
          <a:xfrm>
            <a:off x="0" y="3581400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finansowej,</a:t>
            </a:r>
          </a:p>
        </p:txBody>
      </p:sp>
      <p:sp>
        <p:nvSpPr>
          <p:cNvPr id="15" name="Symbol zastępczy zawartości 2"/>
          <p:cNvSpPr txBox="1">
            <a:spLocks/>
          </p:cNvSpPr>
          <p:nvPr/>
        </p:nvSpPr>
        <p:spPr bwMode="auto">
          <a:xfrm>
            <a:off x="0" y="3941763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klienta,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 bwMode="auto">
          <a:xfrm>
            <a:off x="0" y="4302125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procesów wewnętrznych,</a:t>
            </a:r>
          </a:p>
        </p:txBody>
      </p:sp>
      <p:sp>
        <p:nvSpPr>
          <p:cNvPr id="20" name="Symbol zastępczy zawartości 2"/>
          <p:cNvSpPr txBox="1">
            <a:spLocks/>
          </p:cNvSpPr>
          <p:nvPr/>
        </p:nvSpPr>
        <p:spPr bwMode="auto">
          <a:xfrm>
            <a:off x="0" y="4662488"/>
            <a:ext cx="9144000" cy="431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725488" lvl="1" indent="-498475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pl-PL" sz="2000" kern="0" dirty="0">
                <a:latin typeface="+mn-lt"/>
                <a:cs typeface="Arial" charset="0"/>
              </a:rPr>
              <a:t>rozwoju,</a:t>
            </a:r>
          </a:p>
        </p:txBody>
      </p:sp>
      <p:sp>
        <p:nvSpPr>
          <p:cNvPr id="2151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C684C7-8127-4E3A-9D33-B01944CDBC00}" type="slidenum">
              <a:rPr lang="pl-PL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52400" y="5103813"/>
            <a:ext cx="8991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l-PL" sz="1200" dirty="0">
                <a:latin typeface="+mn-lt"/>
                <a:cs typeface="Arial" charset="0"/>
              </a:rPr>
              <a:t>Zestawienia mierników, przedstawione na kolejnych slajdach opracowano w ramach projektu badawczego „Symulacja zarządzania przepływem materiałów przedsiębiorstwa instrumentem wielowariantowej analizy efektywności procesów transportowych” nr N N509 549940, realizowanego ze środków finansowania nauki, przyznanych przez Ministerstwo Nauki i Szkolnictwa Wyższego decyzją Nr 5499/B/T02/2011/40.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</a:t>
            </a:r>
            <a:r>
              <a:rPr lang="pl-PL" dirty="0" smtClean="0"/>
              <a:t>EKONOMICZNA PROCESÓW </a:t>
            </a:r>
            <a:r>
              <a:rPr lang="pl-PL" dirty="0"/>
              <a:t>LOGISTYCZNYCH</a:t>
            </a:r>
          </a:p>
        </p:txBody>
      </p:sp>
    </p:spTree>
    <p:extLst>
      <p:ext uri="{BB962C8B-B14F-4D97-AF65-F5344CB8AC3E}">
        <p14:creationId xmlns:p14="http://schemas.microsoft.com/office/powerpoint/2010/main" val="30820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9" grpId="0" animBg="1"/>
      <p:bldP spid="20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rostokąt 8"/>
          <p:cNvSpPr>
            <a:spLocks noChangeArrowheads="1"/>
          </p:cNvSpPr>
          <p:nvPr/>
        </p:nvSpPr>
        <p:spPr bwMode="auto">
          <a:xfrm>
            <a:off x="0" y="11430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Wybrane mierniki oceny efektywności zaopatrzenia z perspektywy finansowej*</a:t>
            </a:r>
          </a:p>
        </p:txBody>
      </p:sp>
      <p:graphicFrame>
        <p:nvGraphicFramePr>
          <p:cNvPr id="21561" name="Group 57"/>
          <p:cNvGraphicFramePr>
            <a:graphicFrameLocks noGrp="1"/>
          </p:cNvGraphicFramePr>
          <p:nvPr/>
        </p:nvGraphicFramePr>
        <p:xfrm>
          <a:off x="900113" y="1524000"/>
          <a:ext cx="7200900" cy="4206240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reklamacji i zwrotów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wartość/koszt reklamacji i zwrotów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wartość/koszt wszystkich dostaw materiałów i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wartościowej niekompletności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wartość niekompletnych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wartość wszystkich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rotacji zapasów materiałowych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koszty zużycia materiałów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przeciętny stan zapasów materiałowych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Średnia wartość/ koszt zamówienia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wartość/koszt zamówień zrealizowanych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zł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zamówień zrealizowanych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1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924300" y="3429000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29000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0674D77-EE48-44DF-B287-1172028E0973}" type="slidenum">
              <a:rPr lang="pl-PL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24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 transportowych” nr N N509 549940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388847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A2B7B-B62C-4708-9422-FAC17F93A7C4}" type="slidenum">
              <a:rPr lang="pl-PL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5" y="1347812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</a:t>
            </a:r>
            <a:r>
              <a:rPr lang="pl-PL" altLang="pl-PL" sz="2000" dirty="0" smtClean="0"/>
              <a:t>produkcji </a:t>
            </a:r>
            <a:r>
              <a:rPr lang="pl-PL" altLang="pl-PL" sz="2000" dirty="0"/>
              <a:t>z perspektywy </a:t>
            </a:r>
            <a:r>
              <a:rPr lang="pl-PL" altLang="pl-PL" sz="2000" dirty="0" smtClean="0"/>
              <a:t>finansowej</a:t>
            </a:r>
            <a:endParaRPr lang="pl-PL" altLang="pl-PL" sz="2000" dirty="0"/>
          </a:p>
        </p:txBody>
      </p:sp>
      <p:graphicFrame>
        <p:nvGraphicFramePr>
          <p:cNvPr id="12" name="Group 57"/>
          <p:cNvGraphicFramePr>
            <a:graphicFrameLocks noGrp="1"/>
          </p:cNvGraphicFramePr>
          <p:nvPr>
            <p:extLst/>
          </p:nvPr>
        </p:nvGraphicFramePr>
        <p:xfrm>
          <a:off x="900113" y="1844824"/>
          <a:ext cx="7200900" cy="4238906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2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16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wadliwej produkcji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wartość wyrobów wadliwych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wartość wyrobów ogółem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9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zysk netto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4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rentowności pracy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koszty wynagrodzeń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4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rentowności sprzedaży (ROS)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zysk netto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sprzedaż netto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wydajności pracy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sprzedaż netto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wielkość zatrudnienia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rotacji zapasów materiałowych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koszty zużycia materiałów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przeciętny stan zapasów materiałowych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produktywności pracowników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sprzedaż netto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koszty wynagrodzeń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3962400" y="3352800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352800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17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83858" y="3808413"/>
            <a:ext cx="5464609" cy="1132755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pl-PL" altLang="pl-PL" smtClean="0"/>
              <a:t>EFEKTYWNOŚĆ </a:t>
            </a:r>
            <a:r>
              <a:rPr lang="pl-PL" altLang="pl-PL" smtClean="0"/>
              <a:t>PROCESÓW </a:t>
            </a:r>
            <a:r>
              <a:rPr lang="pl-PL" altLang="pl-PL" dirty="0" smtClean="0"/>
              <a:t>LOGISTYCZNYCH</a:t>
            </a:r>
            <a:endParaRPr lang="pl-PL" alt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180013" y="5085184"/>
            <a:ext cx="3733800" cy="550863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pl-PL" dirty="0" smtClean="0"/>
              <a:t>Autor: Adam Koliński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8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A2B7B-B62C-4708-9422-FAC17F93A7C4}" type="slidenum">
              <a:rPr lang="pl-PL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5" y="1347812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transportu z perspektywy </a:t>
            </a:r>
            <a:r>
              <a:rPr lang="pl-PL" altLang="pl-PL" sz="2000" dirty="0" smtClean="0"/>
              <a:t>finansowej*</a:t>
            </a:r>
            <a:endParaRPr lang="pl-PL" altLang="pl-PL" sz="2000" dirty="0"/>
          </a:p>
        </p:txBody>
      </p:sp>
      <p:sp>
        <p:nvSpPr>
          <p:cNvPr id="8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 transportowych” nr N N509 549940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oup 57"/>
          <p:cNvGraphicFramePr>
            <a:graphicFrameLocks noGrp="1"/>
          </p:cNvGraphicFramePr>
          <p:nvPr>
            <p:extLst/>
          </p:nvPr>
        </p:nvGraphicFramePr>
        <p:xfrm>
          <a:off x="900113" y="1917192"/>
          <a:ext cx="7200900" cy="3645408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reklamacji i zwrotów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wartość/koszt reklamacji i zwrotów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wartość/koszt wszystkich dostaw materiałów i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kosztochłonności floty transportowej 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koszt przejechanych kilometrów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zł/sam.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środków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kosztochłonności floty transportowej II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wartość/koszt przewiezionego ładunku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zł/sam.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środków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Koszty transportu na tonokilometr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koszty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zł/tkm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tonokilometrów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3924300" y="3430079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30079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4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rostokąt 8"/>
          <p:cNvSpPr>
            <a:spLocks noChangeArrowheads="1"/>
          </p:cNvSpPr>
          <p:nvPr/>
        </p:nvSpPr>
        <p:spPr bwMode="auto">
          <a:xfrm>
            <a:off x="250825" y="1341438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Wybrane mierniki oceny efektywności zaopatrzenia z perspektywy klienta*</a:t>
            </a:r>
          </a:p>
        </p:txBody>
      </p:sp>
      <p:graphicFrame>
        <p:nvGraphicFramePr>
          <p:cNvPr id="23609" name="Group 57"/>
          <p:cNvGraphicFramePr>
            <a:graphicFrameLocks noGrp="1"/>
          </p:cNvGraphicFramePr>
          <p:nvPr/>
        </p:nvGraphicFramePr>
        <p:xfrm>
          <a:off x="900113" y="1931988"/>
          <a:ext cx="7200900" cy="3084576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Skuteczność realizacji zamówień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ilość zrealizowanych zamówień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ogólna ilość zamówień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Ilościowy i wartościowy udział w rynku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wielkość docelowej grupy klientów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całkowita wielkość rynku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Przeciętny czas trwania dostawy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łączny czas dostawy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6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niekompletnych dostaw </a:t>
                      </a:r>
                      <a:b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do klienta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liczba niekompletnych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57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b- łączna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3924300" y="3019425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019425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83C9786-F893-4E68-8DC0-E246743A9FA7}" type="slidenum">
              <a:rPr lang="pl-PL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71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transportowych” nr N N509 549940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196481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1E7F985-0C08-4552-88DD-227626845AD0}" type="slidenum">
              <a:rPr lang="pl-PL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0" name="Prostokąt 8"/>
          <p:cNvSpPr>
            <a:spLocks noChangeArrowheads="1"/>
          </p:cNvSpPr>
          <p:nvPr/>
        </p:nvSpPr>
        <p:spPr bwMode="auto">
          <a:xfrm>
            <a:off x="250825" y="1250504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</a:t>
            </a:r>
            <a:r>
              <a:rPr lang="pl-PL" altLang="pl-PL" sz="2000" dirty="0" smtClean="0"/>
              <a:t>produkcji </a:t>
            </a:r>
            <a:r>
              <a:rPr lang="pl-PL" altLang="pl-PL" sz="2000" dirty="0"/>
              <a:t>z perspektywy </a:t>
            </a:r>
            <a:r>
              <a:rPr lang="pl-PL" altLang="pl-PL" sz="2000" dirty="0" err="1" smtClean="0"/>
              <a:t>klienta</a:t>
            </a:r>
            <a:endParaRPr lang="pl-PL" altLang="pl-PL" sz="2000" dirty="0"/>
          </a:p>
        </p:txBody>
      </p:sp>
      <p:graphicFrame>
        <p:nvGraphicFramePr>
          <p:cNvPr id="11" name="Group 57"/>
          <p:cNvGraphicFramePr>
            <a:graphicFrameLocks noGrp="1"/>
          </p:cNvGraphicFramePr>
          <p:nvPr>
            <p:extLst/>
          </p:nvPr>
        </p:nvGraphicFramePr>
        <p:xfrm>
          <a:off x="900113" y="1823325"/>
          <a:ext cx="7200900" cy="3693907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Skuteczność realizacji zamówień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ilość zrealizowanych zamówień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ogólna ilość zamówień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Ilościowy i wartościowy udział w rynku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wielkość docelowej grupy klientów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8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całkowita wielkość rynku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Przeciętny czas realizacji zamówień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łączny czas realizacji zamówień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17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liczba zamówień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5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wadliwych dostaw produktu do </a:t>
                      </a:r>
                      <a:r>
                        <a:rPr kumimoji="0" lang="pl-PL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klienta</a:t>
                      </a:r>
                      <a:endParaRPr kumimoji="0" lang="pl-PL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liczba wadliwych dostaw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łączna liczba dostaw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3924300" y="3338066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338066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3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A2B7B-B62C-4708-9422-FAC17F93A7C4}" type="slidenum">
              <a:rPr lang="pl-PL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5" y="1347812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transportu z perspektywy </a:t>
            </a:r>
            <a:r>
              <a:rPr lang="pl-PL" altLang="pl-PL" sz="2000" dirty="0" smtClean="0"/>
              <a:t>klienta*</a:t>
            </a:r>
            <a:endParaRPr lang="pl-PL" altLang="pl-PL" sz="2000" dirty="0"/>
          </a:p>
        </p:txBody>
      </p:sp>
      <p:sp>
        <p:nvSpPr>
          <p:cNvPr id="8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 transportowych” nr N N509 549940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7"/>
          <p:cNvGraphicFramePr>
            <a:graphicFrameLocks noGrp="1"/>
          </p:cNvGraphicFramePr>
          <p:nvPr>
            <p:extLst/>
          </p:nvPr>
        </p:nvGraphicFramePr>
        <p:xfrm>
          <a:off x="900113" y="1752600"/>
          <a:ext cx="7200900" cy="3925890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4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8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terminowości przewozów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terminowych przejazdów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ogólna ilość przejazdów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8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uszkodzeń ładunku podczas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uszkodzonych jednostek transportowych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26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wszystkich przewiezionych jednostek transportowych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8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Reakcyjność dostawy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ilość elementów dostarczona przed czasem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ogólna liczba elementów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4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niekompletnych dostaw  do klienta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liczba niekompletnych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4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b- łączna liczba dostaw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3924300" y="3429000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429000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Łącznik prosty 15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A2B7B-B62C-4708-9422-FAC17F93A7C4}" type="slidenum">
              <a:rPr lang="pl-PL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152400" y="1600200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transportu z perspektywy </a:t>
            </a:r>
            <a:r>
              <a:rPr lang="pl-PL" altLang="pl-PL" sz="2000" dirty="0" smtClean="0"/>
              <a:t>klienta</a:t>
            </a:r>
            <a:endParaRPr lang="pl-PL" altLang="pl-PL" sz="2000" dirty="0"/>
          </a:p>
        </p:txBody>
      </p:sp>
      <p:sp>
        <p:nvSpPr>
          <p:cNvPr id="14" name="Prostokąt 8"/>
          <p:cNvSpPr>
            <a:spLocks noChangeArrowheads="1"/>
          </p:cNvSpPr>
          <p:nvPr/>
        </p:nvSpPr>
        <p:spPr bwMode="auto">
          <a:xfrm>
            <a:off x="179388" y="2385936"/>
            <a:ext cx="88931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pl-PL" altLang="pl-PL" sz="2000" dirty="0"/>
              <a:t>Część przedstawionych powyżej mierników jest bardzo często sprowadzane do jednego wskaźnika – OTIF (On Time In Full). Wskaźnik ten należy traktować jako poziom obsługi klienta widziany z perspektywy klienta (sieci handlowej) – „on-</a:t>
            </a:r>
            <a:r>
              <a:rPr lang="pl-PL" altLang="pl-PL" sz="2000" dirty="0" err="1"/>
              <a:t>time</a:t>
            </a:r>
            <a:r>
              <a:rPr lang="pl-PL" altLang="pl-PL" sz="2000" dirty="0"/>
              <a:t>, in-</a:t>
            </a:r>
            <a:r>
              <a:rPr lang="pl-PL" altLang="pl-PL" sz="2000" dirty="0" err="1"/>
              <a:t>full</a:t>
            </a:r>
            <a:r>
              <a:rPr lang="pl-PL" altLang="pl-PL" sz="2000" dirty="0"/>
              <a:t>” – pełne zamówienia, dostarczane na czas. W praktyce można spotkać rozwinięcie OTIF o element „error-</a:t>
            </a:r>
            <a:r>
              <a:rPr lang="pl-PL" altLang="pl-PL" sz="2000" dirty="0" err="1"/>
              <a:t>free</a:t>
            </a:r>
            <a:r>
              <a:rPr lang="pl-PL" altLang="pl-PL" sz="2000" dirty="0"/>
              <a:t>” – uwzględniające pomyłki kompletacji (ilościowo się zgadza, ale dostarczono np. inny wariant produktu, niż zamówiono). </a:t>
            </a:r>
          </a:p>
        </p:txBody>
      </p:sp>
    </p:spTree>
    <p:extLst>
      <p:ext uri="{BB962C8B-B14F-4D97-AF65-F5344CB8AC3E}">
        <p14:creationId xmlns:p14="http://schemas.microsoft.com/office/powerpoint/2010/main" val="57705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rostokąt 8"/>
          <p:cNvSpPr>
            <a:spLocks noChangeArrowheads="1"/>
          </p:cNvSpPr>
          <p:nvPr/>
        </p:nvSpPr>
        <p:spPr bwMode="auto">
          <a:xfrm>
            <a:off x="250825" y="1196975"/>
            <a:ext cx="8893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Wybrane mierniki oceny efektywności zaopatrzenia z perspektywy procesu wewnętrznego*</a:t>
            </a:r>
          </a:p>
        </p:txBody>
      </p:sp>
      <p:graphicFrame>
        <p:nvGraphicFramePr>
          <p:cNvPr id="26681" name="Group 57"/>
          <p:cNvGraphicFramePr>
            <a:graphicFrameLocks noGrp="1"/>
          </p:cNvGraphicFramePr>
          <p:nvPr/>
        </p:nvGraphicFramePr>
        <p:xfrm>
          <a:off x="900113" y="1916113"/>
          <a:ext cx="7200900" cy="3364992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Sprawność przyjęcia materiałów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średni czas przyjęcia materiałów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h/prac.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zatrudnionych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Niezawodność dostawy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dostaw zgodnych z parametrami zamówienia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całkowita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wadliwych dostaw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wadliwych dostaw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łączna liczba dostaw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Nieterminowość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liczba nieterminowych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b- łączna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924300" y="3213100"/>
          <a:ext cx="36036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213100"/>
                        <a:ext cx="360363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18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9F8B-F03A-477A-AEF8-E9F78680D42E}" type="slidenum">
              <a:rPr lang="pl-PL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19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transportowych” nr N N509 549940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</a:t>
            </a:r>
            <a:r>
              <a:rPr lang="pl-PL" dirty="0" smtClean="0"/>
              <a:t>PRODUKCYJNYCH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34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2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350BF53-2C40-4023-9BC6-B2EBF7413964}" type="slidenum">
              <a:rPr lang="pl-PL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0" name="Prostokąt 8"/>
          <p:cNvSpPr>
            <a:spLocks noChangeArrowheads="1"/>
          </p:cNvSpPr>
          <p:nvPr/>
        </p:nvSpPr>
        <p:spPr bwMode="auto">
          <a:xfrm>
            <a:off x="250825" y="1113085"/>
            <a:ext cx="8893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</a:t>
            </a:r>
            <a:r>
              <a:rPr lang="pl-PL" altLang="pl-PL" sz="2000" dirty="0" smtClean="0"/>
              <a:t>produkcji </a:t>
            </a:r>
            <a:r>
              <a:rPr lang="pl-PL" altLang="pl-PL" sz="2000" dirty="0"/>
              <a:t>z perspektywy procesu </a:t>
            </a:r>
            <a:r>
              <a:rPr lang="pl-PL" altLang="pl-PL" sz="2000" dirty="0" smtClean="0"/>
              <a:t>wewnętrznego</a:t>
            </a:r>
            <a:endParaRPr lang="pl-PL" altLang="pl-PL" sz="2000" dirty="0"/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3851275" y="3129210"/>
          <a:ext cx="4333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129210"/>
                        <a:ext cx="4333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57"/>
          <p:cNvGraphicFramePr>
            <a:graphicFrameLocks noGrp="1"/>
          </p:cNvGraphicFramePr>
          <p:nvPr>
            <p:extLst/>
          </p:nvPr>
        </p:nvGraphicFramePr>
        <p:xfrm>
          <a:off x="900113" y="1772816"/>
          <a:ext cx="7343775" cy="4716220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Płynność produkcji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czas przestojów w procesie produkcji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czas pracy ogółem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Wykorzystanie zdolności produkcyjnej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wykorzystana zdolność produkcyjna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4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całkowita zdolność produkcyjna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04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braków i odpadów w procesie produkcji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wartość surowców zakwalifikowanych jako defekty procesu produkcji oraz pracy pracowników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1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wartość surowców ogółem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Efektywność wykorzystania energii elektrycznej na stanowisku produkcyjnym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czas bezprodukcyjny wykorzystujący energię elektryczną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89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całkowity czas pracy stanowiska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02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Czas realizacji zleceń produkcyjnych dla grupy asortymentowej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łączny czas realizacji zleceń produkcyjnych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liczba zleceń produkcyjnych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1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A2B7B-B62C-4708-9422-FAC17F93A7C4}" type="slidenum">
              <a:rPr lang="pl-PL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5" y="1347812"/>
            <a:ext cx="8893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transportu z perspektywy </a:t>
            </a:r>
            <a:r>
              <a:rPr lang="pl-PL" altLang="pl-PL" sz="2000" dirty="0" smtClean="0"/>
              <a:t>procesu wewnętrznego*</a:t>
            </a:r>
            <a:endParaRPr lang="pl-PL" altLang="pl-PL" sz="2000" dirty="0"/>
          </a:p>
        </p:txBody>
      </p:sp>
      <p:sp>
        <p:nvSpPr>
          <p:cNvPr id="8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 transportowych” nr N N509 549940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oup 57"/>
          <p:cNvGraphicFramePr>
            <a:graphicFrameLocks noGrp="1"/>
          </p:cNvGraphicFramePr>
          <p:nvPr>
            <p:extLst/>
          </p:nvPr>
        </p:nvGraphicFramePr>
        <p:xfrm>
          <a:off x="900113" y="2057400"/>
          <a:ext cx="7343775" cy="3645408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obciążenia floty transportowej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przejechanych kilometrów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kg/sam.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środków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wykorzystania ładowności środków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waga przewiezionego ładunku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kg/sam.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liczba środków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planowania ładunku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ładunek przewieziony </a:t>
                      </a:r>
                      <a:b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(masa lub objętość)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ładowność lub pojemność floty transportowej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Wskaźnik transportochłonności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czas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h/</a:t>
                      </a:r>
                      <a:b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dostawę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b- łączna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3851275" y="3354387"/>
          <a:ext cx="4333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354387"/>
                        <a:ext cx="433388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888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Prostokąt 8"/>
          <p:cNvSpPr>
            <a:spLocks noChangeArrowheads="1"/>
          </p:cNvSpPr>
          <p:nvPr/>
        </p:nvSpPr>
        <p:spPr bwMode="auto">
          <a:xfrm>
            <a:off x="250825" y="1295400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Wybrane mierniki oceny efektywności zaopatrzenia z perspektywy rozwoju*</a:t>
            </a:r>
          </a:p>
        </p:txBody>
      </p:sp>
      <p:graphicFrame>
        <p:nvGraphicFramePr>
          <p:cNvPr id="28729" name="Group 57"/>
          <p:cNvGraphicFramePr>
            <a:graphicFrameLocks noGrp="1"/>
          </p:cNvGraphicFramePr>
          <p:nvPr/>
        </p:nvGraphicFramePr>
        <p:xfrm>
          <a:off x="900113" y="1752600"/>
          <a:ext cx="7200900" cy="3925824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wadliwych dostaw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wadliwych dostaw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łączna liczba dostaw surowców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Elastyczność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dostaw spełniających specjalne wymagania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całkowita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Niezawodność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dostaw zgodnych z parametrami zamówienia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całkowita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Standaryzacja ładunku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pozycji zawartych w ładunkach zunifikowanych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b- liczba pozycji zawartych we wszystkich ładunkach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851275" y="3284538"/>
          <a:ext cx="5048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3284538"/>
                        <a:ext cx="504825" cy="1081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6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952C82-3AEE-4E80-A364-323D39451385}" type="slidenum">
              <a:rPr lang="pl-PL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67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transportowych” nr N N509 549940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13981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AD2F36-EC68-417F-AF14-5DE8F9CE6CE8}" type="slidenum">
              <a:rPr lang="pl-PL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0" name="Prostokąt 8"/>
          <p:cNvSpPr>
            <a:spLocks noChangeArrowheads="1"/>
          </p:cNvSpPr>
          <p:nvPr/>
        </p:nvSpPr>
        <p:spPr bwMode="auto">
          <a:xfrm>
            <a:off x="250825" y="1257548"/>
            <a:ext cx="889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</a:t>
            </a:r>
            <a:r>
              <a:rPr lang="pl-PL" altLang="pl-PL" sz="2000" dirty="0" smtClean="0"/>
              <a:t>produkcji </a:t>
            </a:r>
            <a:r>
              <a:rPr lang="pl-PL" altLang="pl-PL" sz="2000" dirty="0"/>
              <a:t>z perspektywy </a:t>
            </a:r>
            <a:r>
              <a:rPr lang="pl-PL" altLang="pl-PL" sz="2000" dirty="0" smtClean="0"/>
              <a:t>rozwoju</a:t>
            </a:r>
            <a:endParaRPr lang="pl-PL" altLang="pl-PL" sz="2000" dirty="0"/>
          </a:p>
        </p:txBody>
      </p:sp>
      <p:graphicFrame>
        <p:nvGraphicFramePr>
          <p:cNvPr id="11" name="Group 57"/>
          <p:cNvGraphicFramePr>
            <a:graphicFrameLocks noGrp="1"/>
          </p:cNvGraphicFramePr>
          <p:nvPr>
            <p:extLst/>
          </p:nvPr>
        </p:nvGraphicFramePr>
        <p:xfrm>
          <a:off x="900113" y="1832223"/>
          <a:ext cx="7200900" cy="4275993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części zamiennych w produkcie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ilość komponentów możliwych do wymiany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łączna ilość komponentów w wyrobie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Elastyczność procesu produkcji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liczba zrealizowanych zleceń specjalnych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łączna ilość zleceń specjalnych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Skuteczność projektowania nowych produktów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- liczba zrealizowanych projektów nowych produktów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łączna liczba projektów nowych produktów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wadliwych dostaw surowców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wadliwych dostaw surowców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- łączna liczba dostaw surowców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3733800" y="3416300"/>
          <a:ext cx="647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416300"/>
                        <a:ext cx="6477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34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ymbol zastępczy zawartości 2"/>
          <p:cNvSpPr txBox="1">
            <a:spLocks/>
          </p:cNvSpPr>
          <p:nvPr/>
        </p:nvSpPr>
        <p:spPr>
          <a:xfrm>
            <a:off x="-357188" y="1484313"/>
            <a:ext cx="9501188" cy="4389437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ct val="20000"/>
              </a:spcBef>
              <a:defRPr/>
            </a:pPr>
            <a:r>
              <a:rPr lang="pl-PL" sz="2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	</a:t>
            </a:r>
            <a:r>
              <a:rPr lang="pl-PL" sz="2000" b="1" kern="0" dirty="0">
                <a:latin typeface="+mn-lt"/>
                <a:cs typeface="Arial" charset="0"/>
              </a:rPr>
              <a:t>Efektywność</a:t>
            </a:r>
            <a:r>
              <a:rPr lang="pl-PL" sz="2000" kern="0" dirty="0">
                <a:latin typeface="+mn-lt"/>
                <a:cs typeface="Arial" charset="0"/>
              </a:rPr>
              <a:t> jest pojęciem dość trudnym do jednoznacznego zdefiniowania. Szczególnie w polskojęzycznej literaturze można znaleźć pojęcia bliskoznaczne, takie jak </a:t>
            </a:r>
            <a:r>
              <a:rPr lang="pl-PL" sz="2000" b="1" kern="0" dirty="0">
                <a:latin typeface="+mn-lt"/>
                <a:cs typeface="Arial" charset="0"/>
              </a:rPr>
              <a:t>skuteczność</a:t>
            </a:r>
            <a:r>
              <a:rPr lang="pl-PL" sz="2000" kern="0" dirty="0">
                <a:latin typeface="+mn-lt"/>
                <a:cs typeface="Arial" charset="0"/>
              </a:rPr>
              <a:t>, </a:t>
            </a:r>
            <a:r>
              <a:rPr lang="pl-PL" sz="2000" b="1" kern="0" dirty="0">
                <a:latin typeface="+mn-lt"/>
                <a:cs typeface="Arial" charset="0"/>
              </a:rPr>
              <a:t>sprawność</a:t>
            </a:r>
            <a:r>
              <a:rPr lang="pl-PL" sz="2000" kern="0" dirty="0">
                <a:latin typeface="+mn-lt"/>
                <a:cs typeface="Arial" charset="0"/>
              </a:rPr>
              <a:t> czy </a:t>
            </a:r>
            <a:r>
              <a:rPr lang="pl-PL" sz="2000" b="1" kern="0" dirty="0">
                <a:latin typeface="+mn-lt"/>
                <a:cs typeface="Arial" charset="0"/>
              </a:rPr>
              <a:t>wydajność</a:t>
            </a:r>
            <a:r>
              <a:rPr lang="pl-PL" sz="2000" kern="0" dirty="0">
                <a:latin typeface="+mn-lt"/>
                <a:cs typeface="Arial" charset="0"/>
              </a:rPr>
              <a:t>. 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pl-PL" sz="2000" kern="0" dirty="0">
                <a:latin typeface="+mn-lt"/>
                <a:cs typeface="Arial" charset="0"/>
              </a:rPr>
              <a:t>	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pl-PL" sz="2000" kern="0" dirty="0">
                <a:latin typeface="+mn-lt"/>
                <a:cs typeface="Arial" charset="0"/>
              </a:rPr>
              <a:t>	W aspekcie ekonomicznym, efektywność jest wynikiem działalności gospodarczej przedsiębiorstwa, będący stosunkiem uzyskanego efektu, do poniesionego nakładu:</a:t>
            </a:r>
          </a:p>
          <a:p>
            <a:pPr marL="514350" indent="-514350">
              <a:spcBef>
                <a:spcPct val="20000"/>
              </a:spcBef>
              <a:defRPr/>
            </a:pPr>
            <a:endParaRPr lang="pl-PL" sz="2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charset="0"/>
            </a:endParaRPr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3857625" y="3789363"/>
          <a:ext cx="1214438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Równanie" r:id="rId4" imgW="418918" imgH="393529" progId="Equation.3">
                  <p:embed/>
                </p:oleObj>
              </mc:Choice>
              <mc:Fallback>
                <p:oleObj name="Równanie" r:id="rId4" imgW="418918" imgH="393529" progId="Equation.3">
                  <p:embed/>
                  <p:pic>
                    <p:nvPicPr>
                      <p:cNvPr id="10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5" y="3789363"/>
                        <a:ext cx="1214438" cy="1131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pole tekstowe 25"/>
          <p:cNvSpPr txBox="1">
            <a:spLocks noChangeArrowheads="1"/>
          </p:cNvSpPr>
          <p:nvPr/>
        </p:nvSpPr>
        <p:spPr bwMode="auto">
          <a:xfrm>
            <a:off x="7072313" y="4075113"/>
            <a:ext cx="1714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e – efekty</a:t>
            </a:r>
          </a:p>
          <a:p>
            <a:r>
              <a:rPr lang="pl-PL" sz="2000"/>
              <a:t>n – nakłady</a:t>
            </a:r>
          </a:p>
        </p:txBody>
      </p:sp>
      <p:sp>
        <p:nvSpPr>
          <p:cNvPr id="1029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2DE604-426D-4B66-84D6-F90E7E0BFC97}" type="slidenum">
              <a:rPr lang="pl-PL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Prostokąt 8"/>
          <p:cNvSpPr>
            <a:spLocks noChangeArrowheads="1"/>
          </p:cNvSpPr>
          <p:nvPr/>
        </p:nvSpPr>
        <p:spPr bwMode="auto">
          <a:xfrm>
            <a:off x="611188" y="5668963"/>
            <a:ext cx="7993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M. Szafrański, Elementy ekonomiki jakości w przedsiębiorstwach, Wydawnictwo Politechniki Poznańskiej, Poznań 2007, s. 47.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</a:t>
            </a:r>
            <a:r>
              <a:rPr lang="pl-PL" dirty="0" smtClean="0"/>
              <a:t>LOGISTYCZNYCH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4147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7A2B7B-B62C-4708-9422-FAC17F93A7C4}" type="slidenum">
              <a:rPr lang="pl-PL" smtClean="0">
                <a:latin typeface="Arial" pitchFamily="34" charset="0"/>
                <a:cs typeface="Arial" pitchFamily="34" charset="0"/>
              </a:rPr>
              <a:pPr/>
              <a:t>30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  <p:sp>
        <p:nvSpPr>
          <p:cNvPr id="11" name="Prostokąt 8"/>
          <p:cNvSpPr>
            <a:spLocks noChangeArrowheads="1"/>
          </p:cNvSpPr>
          <p:nvPr/>
        </p:nvSpPr>
        <p:spPr bwMode="auto">
          <a:xfrm>
            <a:off x="250825" y="1347812"/>
            <a:ext cx="88931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l-PL" altLang="pl-PL" sz="2000" dirty="0"/>
              <a:t>Wybrane mierniki oceny efektywności transportu z perspektywy </a:t>
            </a:r>
            <a:r>
              <a:rPr lang="pl-PL" altLang="pl-PL" sz="2000" dirty="0" smtClean="0"/>
              <a:t>rozwoju*</a:t>
            </a:r>
            <a:endParaRPr lang="pl-PL" altLang="pl-PL" sz="2000" dirty="0"/>
          </a:p>
        </p:txBody>
      </p:sp>
      <p:sp>
        <p:nvSpPr>
          <p:cNvPr id="8" name="Prostokąt 8"/>
          <p:cNvSpPr>
            <a:spLocks noChangeArrowheads="1"/>
          </p:cNvSpPr>
          <p:nvPr/>
        </p:nvSpPr>
        <p:spPr bwMode="auto">
          <a:xfrm>
            <a:off x="846138" y="5830888"/>
            <a:ext cx="7993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* Opracowano w ramach projektu badawczego „Symulacja zarządzania przepływem materiałów przedsiębiorstwa instrumentem wielowariantowej analizy efektywności procesów  transportowych” nr N N509 549940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919163" y="57912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57"/>
          <p:cNvGraphicFramePr>
            <a:graphicFrameLocks noGrp="1"/>
          </p:cNvGraphicFramePr>
          <p:nvPr>
            <p:extLst/>
          </p:nvPr>
        </p:nvGraphicFramePr>
        <p:xfrm>
          <a:off x="900113" y="1981200"/>
          <a:ext cx="7200900" cy="3645408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03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Nazwa miernika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wzór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charakterystyka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J.m.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87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7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wadliwych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wadliwych dostaw 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łączna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Elastyczność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dostaw spełniających specjalne wymagania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całkowita liczba dostaw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Niezawodność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terminowo wykonanych przewozów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77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 – całkowita liczba przewozów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07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Udział uszkodzeń podczas transportu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 – liczba uszkodzonych jednostek transportowych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%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75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b- liczba przewiezionych jednostek transportowych ogółem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3779838" y="3206750"/>
          <a:ext cx="6477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Równanie" r:id="rId4" imgW="152334" imgH="393529" progId="Equation.3">
                  <p:embed/>
                </p:oleObj>
              </mc:Choice>
              <mc:Fallback>
                <p:oleObj name="Równanie" r:id="rId4" imgW="152334" imgH="393529" progId="Equation.3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3206750"/>
                        <a:ext cx="6477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89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818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5432" name="Group 24"/>
          <p:cNvGraphicFramePr>
            <a:graphicFrameLocks noGrp="1"/>
          </p:cNvGraphicFramePr>
          <p:nvPr/>
        </p:nvGraphicFramePr>
        <p:xfrm>
          <a:off x="468313" y="1360488"/>
          <a:ext cx="8135937" cy="4185285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4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efektywność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Iloraz efektu użytkowego i nakładów poniesionych na jego uzyskanie.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wydajność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Stosunek całkowitej produkcji (wyrobów lub usług), osiągnięta przez obiekt (pracownika lub grupę pracowników, urządzenie techniczne, zakład itp.) do całkowitego czasu jego pracy. Wydajność jest cechą obiektu biorącego udział w procesie produkcyjnym (np. pracownik, maszyna itp.) i to, czy wyprodukowane wyroby zostaną sprzedane, czy nie, nie ma na nią wpływu.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skuteczność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Stopień osiągnięcia przez system założonego celu. Skuteczność jest mierzona stosunkiem wyniku osiągniętego (np. wykonanej produkcji) do wyniku założonego (np. planowanej wielkości produkcji).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rentowność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Stosunek zysku uzyskanego przez przedsiębiorstwo do wartości sprzedaży, wartości aktywów lub do wartości kapitału własnego. Mówi się wówczas odpowiednio o stopie zysku (rentowności sprzedaży), rentowności zaangażowanego kapitału i o rentowności kapitału własnego. W analizowanych wskaźnikach rentowności mogą występować różne rodzaje zysku: zysk brutto, zysk netto oraz zysk operacyjny. Ponieważ głównym celem prowadzenia działalności gospodarczej jest generowanie zysków, wskaźniki rentowności pełnią bardzo ważną rolę w ocenie funkcjonowania przedsiębiorstwa.</a:t>
                      </a:r>
                      <a:endParaRPr kumimoji="0" lang="pl-PL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3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DC01259-DD8F-49F1-AFEB-5961F2B04653}" type="slidenum">
              <a:rPr lang="pl-PL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32" name="Prostokąt 8"/>
          <p:cNvSpPr>
            <a:spLocks noChangeArrowheads="1"/>
          </p:cNvSpPr>
          <p:nvPr/>
        </p:nvSpPr>
        <p:spPr bwMode="auto">
          <a:xfrm>
            <a:off x="611188" y="5668963"/>
            <a:ext cx="7993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S. Lis (red.), Vademecum produktywności, Agencja Wydawnicza Placet, Warszawa 1999, s. 33.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</a:t>
            </a:r>
            <a:r>
              <a:rPr lang="pl-PL" dirty="0" smtClean="0"/>
              <a:t>LOGISTYCZNYCH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84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2"/>
          <p:cNvSpPr txBox="1">
            <a:spLocks/>
          </p:cNvSpPr>
          <p:nvPr/>
        </p:nvSpPr>
        <p:spPr>
          <a:xfrm>
            <a:off x="-357188" y="2133600"/>
            <a:ext cx="9501188" cy="4387850"/>
          </a:xfrm>
          <a:prstGeom prst="rect">
            <a:avLst/>
          </a:prstGeom>
        </p:spPr>
        <p:txBody>
          <a:bodyPr/>
          <a:lstStyle/>
          <a:p>
            <a:pPr marL="514350" indent="-514350" algn="just">
              <a:spcBef>
                <a:spcPct val="20000"/>
              </a:spcBef>
              <a:defRPr/>
            </a:pPr>
            <a:r>
              <a:rPr lang="pl-PL" sz="2000" b="1" kern="0" dirty="0">
                <a:latin typeface="+mn-lt"/>
                <a:cs typeface="Arial" charset="0"/>
              </a:rPr>
              <a:t>	</a:t>
            </a:r>
            <a:r>
              <a:rPr lang="pl-PL" sz="2000" kern="0" dirty="0">
                <a:latin typeface="+mn-lt"/>
                <a:cs typeface="Arial" charset="0"/>
              </a:rPr>
              <a:t>Produktywność jest relacją między zmierzoną w określonym mierniku wielkością „wyjścia” danego procesu lub jednostki produkcyjnej, a zmierzoną w tym samym okresie, choć niekoniecznie w tym samym mierniku, wielkością „wejścia”.</a:t>
            </a:r>
          </a:p>
          <a:p>
            <a:pPr marL="514350" indent="-514350" algn="just">
              <a:spcBef>
                <a:spcPct val="20000"/>
              </a:spcBef>
              <a:defRPr/>
            </a:pPr>
            <a:r>
              <a:rPr lang="pl-PL" sz="2000" kern="0" dirty="0">
                <a:latin typeface="+mn-lt"/>
                <a:cs typeface="Arial" charset="0"/>
              </a:rPr>
              <a:t>	Oznacza to, że produktywność może być interpretowana jako efektywność wykorzystania zasobów systemu produkcyjnego.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15900" y="1484313"/>
            <a:ext cx="8229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b="1" kern="0" dirty="0">
                <a:latin typeface="+mj-lt"/>
                <a:ea typeface="+mj-ea"/>
                <a:cs typeface="+mj-cs"/>
              </a:rPr>
              <a:t>Efektywność a produktywność</a:t>
            </a:r>
          </a:p>
        </p:txBody>
      </p:sp>
      <p:sp>
        <p:nvSpPr>
          <p:cNvPr id="1434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E7D094-EF7B-4E60-B11F-34C6770F37A1}" type="slidenum">
              <a:rPr lang="pl-PL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1" name="Prostokąt 8"/>
          <p:cNvSpPr>
            <a:spLocks noChangeArrowheads="1"/>
          </p:cNvSpPr>
          <p:nvPr/>
        </p:nvSpPr>
        <p:spPr bwMode="auto">
          <a:xfrm>
            <a:off x="611188" y="5668963"/>
            <a:ext cx="7993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M. Fertsch (red.), Słownik terminologii logistycznej, Instytut Logistyki i Magazynowania, Poznań 2006, s. 153.</a:t>
            </a:r>
          </a:p>
        </p:txBody>
      </p:sp>
      <p:cxnSp>
        <p:nvCxnSpPr>
          <p:cNvPr id="14" name="Łącznik prosty 13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</a:t>
            </a:r>
            <a:r>
              <a:rPr lang="pl-PL" dirty="0" smtClean="0"/>
              <a:t>LOGISTYCZNYCH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513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481" name="Group 25"/>
          <p:cNvGraphicFramePr>
            <a:graphicFrameLocks noGrp="1"/>
          </p:cNvGraphicFramePr>
          <p:nvPr/>
        </p:nvGraphicFramePr>
        <p:xfrm>
          <a:off x="214313" y="2209800"/>
          <a:ext cx="8643937" cy="3297873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Operacyjna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Dotyczy wzrostu wydajności pracy, obniżki kosztów, zmniejszeniu strat oraz skracaniu długości cykli produkcyjnych. Polega na szukaniu sposobów zmniejszenia wykorzystania zasobów produkcyjnych.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Rynkowa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Określana przez wyróżnienie elementów, których analiza może służyć ocenie tej efektywności, będącej wyznacznikiem sukcesu rynkowego. Do tych elementów zalicza się: produkt, reputacja, koszty, indywidualizacja obsługi, doradztwo, udział w rynku itp.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Dynamiczna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Wykorzystywana do pomiaru tempa w jakim firma rozwija nowe produkty oraz zdobywa rynki, tworzy lub pozyskuje nowe technologie oraz umiejętności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Finansowa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Niezdefiniowana, niewyjaśniona, skrytykowana jako niewystarczająca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>
          <a:xfrm>
            <a:off x="215900" y="1484313"/>
            <a:ext cx="8229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b="1" kern="0" dirty="0">
                <a:latin typeface="+mj-lt"/>
                <a:ea typeface="+mj-ea"/>
                <a:cs typeface="+mj-cs"/>
              </a:rPr>
              <a:t>Ujęcia efektywności</a:t>
            </a:r>
          </a:p>
        </p:txBody>
      </p:sp>
      <p:sp>
        <p:nvSpPr>
          <p:cNvPr id="15380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36E1F91-727D-4C16-A1AE-BA7B01905FC6}" type="slidenum">
              <a:rPr lang="pl-PL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81" name="Prostokąt 8"/>
          <p:cNvSpPr>
            <a:spLocks noChangeArrowheads="1"/>
          </p:cNvSpPr>
          <p:nvPr/>
        </p:nvSpPr>
        <p:spPr bwMode="auto">
          <a:xfrm>
            <a:off x="611188" y="5668963"/>
            <a:ext cx="799306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E. Skrzypek, Jakość i efektywność, Wydawnictwo Uniwersytetu Marii Curie - Skłodowskiej, Lublin 2000, s. 216-218.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684213" y="5638800"/>
            <a:ext cx="14287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</a:t>
            </a:r>
            <a:r>
              <a:rPr lang="pl-PL" dirty="0" smtClean="0"/>
              <a:t>LOGISTYCZNYCH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3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215900" y="1484313"/>
            <a:ext cx="8229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pl-PL" b="1" kern="0" dirty="0">
                <a:latin typeface="+mj-lt"/>
                <a:ea typeface="+mj-ea"/>
                <a:cs typeface="+mj-cs"/>
              </a:rPr>
              <a:t>Ujęcia efektywności</a:t>
            </a:r>
          </a:p>
        </p:txBody>
      </p:sp>
      <p:graphicFrame>
        <p:nvGraphicFramePr>
          <p:cNvPr id="148502" name="Group 22"/>
          <p:cNvGraphicFramePr>
            <a:graphicFrameLocks noGrp="1"/>
          </p:cNvGraphicFramePr>
          <p:nvPr/>
        </p:nvGraphicFramePr>
        <p:xfrm>
          <a:off x="214313" y="2057400"/>
          <a:ext cx="8643937" cy="3084576"/>
        </p:xfrm>
        <a:graphic>
          <a:graphicData uri="http://schemas.openxmlformats.org/drawingml/2006/table">
            <a:tbl>
              <a:tblPr/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37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9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Techniczna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Występuje  w sytuacji, gdy nie można zwiększyć poziomu jednego z wyników lub zredukować jednego z nakładów bez jednoczesnego zmniejszenia poziomu innego wyniku, lub zwiększenia poziomu innego nakładu.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Kosztowa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Wiąże się z zagadnieniem minimalizacji kosztów. Efektywność kosztowa jest obliczana jako iloraz najmniejszego kosztu (wartość nakładów minimalizująca koszt) przez koszt rzeczywisty ponoszony przez podmiot gospodarczy.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Dochodowa</a:t>
                      </a:r>
                      <a:endParaRPr kumimoji="0" lang="pl-PL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90825" algn="l"/>
                        </a:tabLst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Wiąże się z zagadnieniem maksymalizacji przychodu jednostki gospodarczej. Tego typu efektywność cechuje podmioty, które przy ustalanych cenach produktów osiągają wyniki maksymalizujące ich przychody.</a:t>
                      </a:r>
                    </a:p>
                  </a:txBody>
                  <a:tcPr marL="44450" marR="4445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40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13CE516-186C-4C27-ABD7-938C2DE263FB}" type="slidenum">
              <a:rPr lang="pl-PL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402" name="Prostokąt 8"/>
          <p:cNvSpPr>
            <a:spLocks noChangeArrowheads="1"/>
          </p:cNvSpPr>
          <p:nvPr/>
        </p:nvSpPr>
        <p:spPr bwMode="auto">
          <a:xfrm>
            <a:off x="457200" y="5440363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000"/>
              <a:t>A. Ćwiąkała-Małys, W. Nowak, Wybrane metody pomiaru efektywności podmiotu gospodarczego, Wydawnictwo Uniwersytetu Wrocławskiego, Wrocław 2009,, s. 170-171.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530225" y="5410200"/>
            <a:ext cx="149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33423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upa 5"/>
          <p:cNvGrpSpPr>
            <a:grpSpLocks/>
          </p:cNvGrpSpPr>
          <p:nvPr/>
        </p:nvGrpSpPr>
        <p:grpSpPr bwMode="auto">
          <a:xfrm>
            <a:off x="357188" y="2071688"/>
            <a:ext cx="8286750" cy="3214687"/>
            <a:chOff x="357158" y="2214554"/>
            <a:chExt cx="8286808" cy="3214710"/>
          </a:xfrm>
        </p:grpSpPr>
        <p:sp>
          <p:nvSpPr>
            <p:cNvPr id="7" name="Prostokąt 6"/>
            <p:cNvSpPr/>
            <p:nvPr/>
          </p:nvSpPr>
          <p:spPr>
            <a:xfrm>
              <a:off x="357158" y="2214554"/>
              <a:ext cx="8286808" cy="2928958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l-PL"/>
            </a:p>
          </p:txBody>
        </p:sp>
        <p:sp>
          <p:nvSpPr>
            <p:cNvPr id="8" name="Prostokąt 7"/>
            <p:cNvSpPr/>
            <p:nvPr/>
          </p:nvSpPr>
          <p:spPr>
            <a:xfrm>
              <a:off x="1071538" y="2428868"/>
              <a:ext cx="2643205" cy="500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kosztowa</a:t>
              </a:r>
            </a:p>
          </p:txBody>
        </p:sp>
        <p:sp>
          <p:nvSpPr>
            <p:cNvPr id="9" name="Prostokąt 8"/>
            <p:cNvSpPr/>
            <p:nvPr/>
          </p:nvSpPr>
          <p:spPr>
            <a:xfrm>
              <a:off x="5286379" y="2428868"/>
              <a:ext cx="2643207" cy="500067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dochodowa</a:t>
              </a: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500034" y="3357562"/>
              <a:ext cx="1785949" cy="1285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techniczna zorientowana na nakłady</a:t>
              </a: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2500298" y="3357562"/>
              <a:ext cx="1785949" cy="128588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alokacyjna nakładów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4714875" y="3357562"/>
              <a:ext cx="1785951" cy="128588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techniczna zorientowana na wyniki</a:t>
              </a: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6715139" y="3357562"/>
              <a:ext cx="1785951" cy="128588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alokacyjna wyników</a:t>
              </a:r>
            </a:p>
          </p:txBody>
        </p:sp>
        <p:cxnSp>
          <p:nvCxnSpPr>
            <p:cNvPr id="14" name="Łącznik prosty ze strzałką 13"/>
            <p:cNvCxnSpPr>
              <a:stCxn id="8" idx="2"/>
              <a:endCxn id="10" idx="0"/>
            </p:cNvCxnSpPr>
            <p:nvPr/>
          </p:nvCxnSpPr>
          <p:spPr>
            <a:xfrm rot="5400000">
              <a:off x="1679554" y="2643182"/>
              <a:ext cx="42862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Łącznik prosty ze strzałką 14"/>
            <p:cNvCxnSpPr>
              <a:stCxn id="8" idx="2"/>
              <a:endCxn id="11" idx="0"/>
            </p:cNvCxnSpPr>
            <p:nvPr/>
          </p:nvCxnSpPr>
          <p:spPr>
            <a:xfrm rot="16200000" flipH="1">
              <a:off x="2679686" y="2643182"/>
              <a:ext cx="42862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>
              <a:stCxn id="9" idx="2"/>
              <a:endCxn id="12" idx="0"/>
            </p:cNvCxnSpPr>
            <p:nvPr/>
          </p:nvCxnSpPr>
          <p:spPr>
            <a:xfrm rot="5400000">
              <a:off x="5894397" y="2643182"/>
              <a:ext cx="42862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>
              <a:stCxn id="9" idx="2"/>
              <a:endCxn id="13" idx="0"/>
            </p:cNvCxnSpPr>
            <p:nvPr/>
          </p:nvCxnSpPr>
          <p:spPr>
            <a:xfrm rot="16200000" flipH="1">
              <a:off x="6894529" y="2643182"/>
              <a:ext cx="428628" cy="10001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Prostokąt 17"/>
            <p:cNvSpPr/>
            <p:nvPr/>
          </p:nvSpPr>
          <p:spPr>
            <a:xfrm>
              <a:off x="2500298" y="4929198"/>
              <a:ext cx="4000528" cy="50006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dirty="0"/>
                <a:t>Efektywność wg kryterium zysku</a:t>
              </a:r>
            </a:p>
          </p:txBody>
        </p:sp>
      </p:grpSp>
      <p:sp>
        <p:nvSpPr>
          <p:cNvPr id="17411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F3775FD-C91A-4FDA-998A-EE3C8D2905FB}" type="slidenum">
              <a:rPr lang="pl-PL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EFEKTYWNOŚĆ 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2388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/>
        </p:nvSpPr>
        <p:spPr>
          <a:xfrm>
            <a:off x="503238" y="2349500"/>
            <a:ext cx="1928812" cy="928688"/>
          </a:xfrm>
          <a:prstGeom prst="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Organizacji</a:t>
            </a:r>
          </a:p>
        </p:txBody>
      </p:sp>
      <p:sp>
        <p:nvSpPr>
          <p:cNvPr id="47" name="Prostokąt 46"/>
          <p:cNvSpPr/>
          <p:nvPr/>
        </p:nvSpPr>
        <p:spPr>
          <a:xfrm>
            <a:off x="503238" y="3349625"/>
            <a:ext cx="1928812" cy="928688"/>
          </a:xfrm>
          <a:prstGeom prst="rect">
            <a:avLst/>
          </a:prstGeom>
          <a:solidFill>
            <a:srgbClr val="009DD9"/>
          </a:solidFill>
          <a:ln w="25400" cap="flat" cmpd="sng" algn="ctr">
            <a:solidFill>
              <a:srgbClr val="009DD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Procesu</a:t>
            </a:r>
          </a:p>
        </p:txBody>
      </p:sp>
      <p:sp>
        <p:nvSpPr>
          <p:cNvPr id="48" name="Prostokąt 47"/>
          <p:cNvSpPr/>
          <p:nvPr/>
        </p:nvSpPr>
        <p:spPr>
          <a:xfrm>
            <a:off x="503238" y="4349750"/>
            <a:ext cx="1928812" cy="1000125"/>
          </a:xfrm>
          <a:prstGeom prst="rect">
            <a:avLst/>
          </a:prstGeom>
          <a:solidFill>
            <a:srgbClr val="0BD0D9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Stanowiska pracy</a:t>
            </a:r>
          </a:p>
        </p:txBody>
      </p:sp>
      <p:sp>
        <p:nvSpPr>
          <p:cNvPr id="49" name="Prostokąt 48"/>
          <p:cNvSpPr/>
          <p:nvPr/>
        </p:nvSpPr>
        <p:spPr>
          <a:xfrm>
            <a:off x="2574925" y="2349500"/>
            <a:ext cx="2000250" cy="500063"/>
          </a:xfrm>
          <a:prstGeom prst="rect">
            <a:avLst/>
          </a:prstGeom>
          <a:solidFill>
            <a:srgbClr val="04617B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Rynkowa</a:t>
            </a:r>
          </a:p>
        </p:txBody>
      </p:sp>
      <p:sp>
        <p:nvSpPr>
          <p:cNvPr id="50" name="Prostokąt 49"/>
          <p:cNvSpPr/>
          <p:nvPr/>
        </p:nvSpPr>
        <p:spPr>
          <a:xfrm>
            <a:off x="2574925" y="3635375"/>
            <a:ext cx="2000250" cy="500063"/>
          </a:xfrm>
          <a:prstGeom prst="rect">
            <a:avLst/>
          </a:prstGeom>
          <a:solidFill>
            <a:srgbClr val="009DD9"/>
          </a:solidFill>
          <a:ln w="25400" cap="flat" cmpd="sng" algn="ctr">
            <a:solidFill>
              <a:srgbClr val="009DD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Dynamiczna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2574925" y="4849813"/>
            <a:ext cx="2000250" cy="500062"/>
          </a:xfrm>
          <a:prstGeom prst="rect">
            <a:avLst/>
          </a:prstGeom>
          <a:solidFill>
            <a:srgbClr val="10CF9B"/>
          </a:solidFill>
          <a:ln w="25400" cap="flat" cmpd="sng" algn="ctr">
            <a:solidFill>
              <a:srgbClr val="10CF9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Operacyjna</a:t>
            </a:r>
          </a:p>
        </p:txBody>
      </p:sp>
      <p:sp>
        <p:nvSpPr>
          <p:cNvPr id="52" name="Prostokąt 51"/>
          <p:cNvSpPr/>
          <p:nvPr/>
        </p:nvSpPr>
        <p:spPr>
          <a:xfrm>
            <a:off x="4646613" y="2921000"/>
            <a:ext cx="2001837" cy="285750"/>
          </a:xfrm>
          <a:prstGeom prst="rect">
            <a:avLst/>
          </a:prstGeom>
          <a:solidFill>
            <a:srgbClr val="10CF9B"/>
          </a:solidFill>
          <a:ln w="25400" cap="flat" cmpd="sng" algn="ctr">
            <a:solidFill>
              <a:srgbClr val="10CF9B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Kosztowa</a:t>
            </a:r>
          </a:p>
        </p:txBody>
      </p:sp>
      <p:sp>
        <p:nvSpPr>
          <p:cNvPr id="53" name="Prostokąt 52"/>
          <p:cNvSpPr/>
          <p:nvPr/>
        </p:nvSpPr>
        <p:spPr>
          <a:xfrm>
            <a:off x="4646613" y="3260725"/>
            <a:ext cx="2001837" cy="285750"/>
          </a:xfrm>
          <a:prstGeom prst="rect">
            <a:avLst/>
          </a:prstGeom>
          <a:solidFill>
            <a:srgbClr val="7CCA62"/>
          </a:solidFill>
          <a:ln w="25400" cap="flat" cmpd="sng" algn="ctr">
            <a:solidFill>
              <a:srgbClr val="7CCA62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Dochodowa</a:t>
            </a:r>
          </a:p>
        </p:txBody>
      </p:sp>
      <p:sp>
        <p:nvSpPr>
          <p:cNvPr id="54" name="Prostokąt 53"/>
          <p:cNvSpPr/>
          <p:nvPr/>
        </p:nvSpPr>
        <p:spPr>
          <a:xfrm>
            <a:off x="4646613" y="4278313"/>
            <a:ext cx="2001837" cy="500062"/>
          </a:xfrm>
          <a:prstGeom prst="rect">
            <a:avLst/>
          </a:prstGeom>
          <a:solidFill>
            <a:srgbClr val="0BD0D9"/>
          </a:solidFill>
          <a:ln w="25400" cap="flat" cmpd="sng" algn="ctr">
            <a:solidFill>
              <a:srgbClr val="0BD0D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Techniczna</a:t>
            </a:r>
          </a:p>
        </p:txBody>
      </p:sp>
      <p:sp>
        <p:nvSpPr>
          <p:cNvPr id="55" name="Prostokąt 54"/>
          <p:cNvSpPr/>
          <p:nvPr/>
        </p:nvSpPr>
        <p:spPr>
          <a:xfrm>
            <a:off x="6788150" y="2921000"/>
            <a:ext cx="2001838" cy="642938"/>
          </a:xfrm>
          <a:prstGeom prst="rect">
            <a:avLst/>
          </a:prstGeom>
          <a:solidFill>
            <a:srgbClr val="0F6FC6"/>
          </a:soli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Wg </a:t>
            </a:r>
            <a:b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</a:br>
            <a:r>
              <a:rPr lang="pl-PL" kern="0" dirty="0">
                <a:solidFill>
                  <a:sysClr val="window" lastClr="FFFFFF"/>
                </a:solidFill>
                <a:latin typeface="Constantia"/>
                <a:cs typeface="Arial" charset="0"/>
              </a:rPr>
              <a:t>kryterium zysku</a:t>
            </a:r>
          </a:p>
        </p:txBody>
      </p:sp>
      <p:sp>
        <p:nvSpPr>
          <p:cNvPr id="18444" name="Symbol zastępczy numeru slajdu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C13F945-C7C6-4173-AF75-5B010FB463F1}" type="slidenum">
              <a:rPr lang="pl-PL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pl-PL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716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 smtClean="0"/>
              <a:t>EFEKTYWNOŚĆ </a:t>
            </a:r>
            <a:r>
              <a:rPr lang="pl-PL" dirty="0"/>
              <a:t>PROCESÓW LOGISTYCZNYCH</a:t>
            </a:r>
          </a:p>
        </p:txBody>
      </p:sp>
    </p:spTree>
    <p:extLst>
      <p:ext uri="{BB962C8B-B14F-4D97-AF65-F5344CB8AC3E}">
        <p14:creationId xmlns:p14="http://schemas.microsoft.com/office/powerpoint/2010/main" val="301503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393 L -0.22743 -0.003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45 -4.25532E-6 L -0.46163 -4.2553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5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WSL_prezentacja_szablon (4)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2584</Words>
  <Application>Microsoft Office PowerPoint</Application>
  <PresentationFormat>Pokaz na ekranie (4:3)</PresentationFormat>
  <Paragraphs>544</Paragraphs>
  <Slides>31</Slides>
  <Notes>27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4</vt:i4>
      </vt:variant>
      <vt:variant>
        <vt:lpstr>Tytuły slajdów</vt:lpstr>
      </vt:variant>
      <vt:variant>
        <vt:i4>31</vt:i4>
      </vt:variant>
    </vt:vector>
  </HeadingPairs>
  <TitlesOfParts>
    <vt:vector size="42" baseType="lpstr">
      <vt:lpstr>Arial</vt:lpstr>
      <vt:lpstr>Calibri</vt:lpstr>
      <vt:lpstr>Constantia</vt:lpstr>
      <vt:lpstr>Times New Roman</vt:lpstr>
      <vt:lpstr>Wingdings</vt:lpstr>
      <vt:lpstr>5_WSL_prezentacja_szablon (4)</vt:lpstr>
      <vt:lpstr>6_WSL_prezentacja_szablon (4)</vt:lpstr>
      <vt:lpstr>Równanie</vt:lpstr>
      <vt:lpstr>Microsoft Visio Drawing</vt:lpstr>
      <vt:lpstr>Worksheet</vt:lpstr>
      <vt:lpstr>Visio</vt:lpstr>
      <vt:lpstr>Projekt: „LOGISTYKA STAWIA NA TECHNIKA – podnoszenie kwalifikacji zawodowych uczniów zawodu technik logistyk poprawiające ich zdolności  do zdobycia zatrudnienia”   NUMER PROJEKTU: RPWP.08.03.01-30-0052/16</vt:lpstr>
      <vt:lpstr>EFEKTYWNOŚĆ PROCESÓW LOGISTYCZNYCH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</dc:creator>
  <cp:lastModifiedBy>Adam Koliński</cp:lastModifiedBy>
  <cp:revision>33</cp:revision>
  <dcterms:created xsi:type="dcterms:W3CDTF">2017-03-23T20:52:47Z</dcterms:created>
  <dcterms:modified xsi:type="dcterms:W3CDTF">2018-11-06T12:28:53Z</dcterms:modified>
</cp:coreProperties>
</file>