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768" r:id="rId2"/>
  </p:sldMasterIdLst>
  <p:notesMasterIdLst>
    <p:notesMasterId r:id="rId21"/>
  </p:notesMasterIdLst>
  <p:sldIdLst>
    <p:sldId id="263" r:id="rId3"/>
    <p:sldId id="264"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81" r:id="rId19"/>
    <p:sldId id="265" r:id="rId2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varScale="1">
        <p:scale>
          <a:sx n="65" d="100"/>
          <a:sy n="65" d="100"/>
        </p:scale>
        <p:origin x="13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17C7D-578A-4071-B2BA-D1E3B06025F2}" type="doc">
      <dgm:prSet loTypeId="urn:microsoft.com/office/officeart/2005/8/layout/cycle2" loCatId="cycle" qsTypeId="urn:microsoft.com/office/officeart/2005/8/quickstyle/3d3" qsCatId="3D" csTypeId="urn:microsoft.com/office/officeart/2005/8/colors/accent2_2" csCatId="accent2" phldr="1"/>
      <dgm:spPr/>
    </dgm:pt>
    <dgm:pt modelId="{7AF09CF3-0955-479B-956A-6F6B92A242C4}">
      <dgm:prSet phldrT="[Tekst]" custT="1"/>
      <dgm:spPr>
        <a:xfrm>
          <a:off x="2637471" y="753"/>
          <a:ext cx="1598100" cy="1161343"/>
        </a:xfrm>
        <a:prstGeom prst="ellipse">
          <a:avLst/>
        </a:prstGeom>
        <a:solidFill>
          <a:srgbClr val="333399">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l-PL" sz="1200" dirty="0" smtClean="0">
              <a:solidFill>
                <a:srgbClr val="FFFFFF"/>
              </a:solidFill>
              <a:latin typeface="Arial"/>
              <a:ea typeface="+mn-ea"/>
              <a:cs typeface="Arial"/>
            </a:rPr>
            <a:t>Zidentyfikuj ograniczenie</a:t>
          </a:r>
          <a:endParaRPr lang="pl-PL" sz="1200" dirty="0">
            <a:solidFill>
              <a:srgbClr val="FFFFFF"/>
            </a:solidFill>
            <a:latin typeface="Arial"/>
            <a:ea typeface="+mn-ea"/>
            <a:cs typeface="Arial"/>
          </a:endParaRPr>
        </a:p>
      </dgm:t>
    </dgm:pt>
    <dgm:pt modelId="{F7E865B8-1BAD-4C77-8D22-1CF934E23211}" type="parTrans" cxnId="{ECE95302-B59B-4650-ADE4-B235C1A306C9}">
      <dgm:prSet/>
      <dgm:spPr/>
      <dgm:t>
        <a:bodyPr/>
        <a:lstStyle/>
        <a:p>
          <a:endParaRPr lang="pl-PL"/>
        </a:p>
      </dgm:t>
    </dgm:pt>
    <dgm:pt modelId="{8DB3D507-CF9F-434B-A382-EF781DE2682C}" type="sibTrans" cxnId="{ECE95302-B59B-4650-ADE4-B235C1A306C9}">
      <dgm:prSet/>
      <dgm:spPr>
        <a:xfrm rot="2160000">
          <a:off x="4041782" y="885937"/>
          <a:ext cx="167208" cy="391953"/>
        </a:xfrm>
        <a:prstGeom prst="rightArrow">
          <a:avLst>
            <a:gd name="adj1" fmla="val 60000"/>
            <a:gd name="adj2" fmla="val 50000"/>
          </a:avLst>
        </a:prstGeom>
        <a:solidFill>
          <a:srgbClr val="33339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pl-PL">
            <a:solidFill>
              <a:srgbClr val="FFFFFF"/>
            </a:solidFill>
            <a:latin typeface="Arial"/>
            <a:ea typeface="+mn-ea"/>
            <a:cs typeface="Arial"/>
          </a:endParaRPr>
        </a:p>
      </dgm:t>
    </dgm:pt>
    <dgm:pt modelId="{907AF1F1-0CE9-44C1-AD3F-154AE35D3818}">
      <dgm:prSet phldrT="[Tekst]" custT="1"/>
      <dgm:spPr>
        <a:xfrm>
          <a:off x="1759276" y="2684971"/>
          <a:ext cx="1610178" cy="1161343"/>
        </a:xfrm>
        <a:prstGeom prst="ellipse">
          <a:avLst/>
        </a:prstGeom>
        <a:solidFill>
          <a:srgbClr val="333399">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l-PL" sz="1200" dirty="0" smtClean="0">
              <a:solidFill>
                <a:srgbClr val="FFFFFF"/>
              </a:solidFill>
              <a:latin typeface="Arial"/>
              <a:ea typeface="+mn-ea"/>
              <a:cs typeface="Arial"/>
            </a:rPr>
            <a:t>Podnieś wydajność ograniczenia</a:t>
          </a:r>
          <a:endParaRPr lang="pl-PL" sz="1200" dirty="0">
            <a:solidFill>
              <a:srgbClr val="FFFFFF"/>
            </a:solidFill>
            <a:latin typeface="Arial"/>
            <a:ea typeface="+mn-ea"/>
            <a:cs typeface="Arial"/>
          </a:endParaRPr>
        </a:p>
      </dgm:t>
    </dgm:pt>
    <dgm:pt modelId="{BE9CCDE3-1609-4D78-9E00-783B38D9EECA}" type="parTrans" cxnId="{A1B0EEE7-91E3-44EE-B0E4-C14F6C02F66B}">
      <dgm:prSet/>
      <dgm:spPr/>
      <dgm:t>
        <a:bodyPr/>
        <a:lstStyle/>
        <a:p>
          <a:endParaRPr lang="pl-PL"/>
        </a:p>
      </dgm:t>
    </dgm:pt>
    <dgm:pt modelId="{CC63AB3E-EF7E-4E5C-AD46-AE662A23858A}" type="sibTrans" cxnId="{A1B0EEE7-91E3-44EE-B0E4-C14F6C02F66B}">
      <dgm:prSet/>
      <dgm:spPr>
        <a:xfrm rot="15120000">
          <a:off x="2168211" y="2268096"/>
          <a:ext cx="271417" cy="391953"/>
        </a:xfrm>
        <a:prstGeom prst="rightArrow">
          <a:avLst>
            <a:gd name="adj1" fmla="val 60000"/>
            <a:gd name="adj2" fmla="val 50000"/>
          </a:avLst>
        </a:prstGeom>
        <a:solidFill>
          <a:srgbClr val="33339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pl-PL">
            <a:solidFill>
              <a:srgbClr val="FFFFFF"/>
            </a:solidFill>
            <a:latin typeface="Arial"/>
            <a:ea typeface="+mn-ea"/>
            <a:cs typeface="Arial"/>
          </a:endParaRPr>
        </a:p>
      </dgm:t>
    </dgm:pt>
    <dgm:pt modelId="{DB38DA96-F51A-489A-9D94-3CB88DFF72AB}">
      <dgm:prSet phldrT="[Tekst]" custT="1"/>
      <dgm:spPr>
        <a:xfrm>
          <a:off x="1209036" y="981675"/>
          <a:ext cx="1632616" cy="1250058"/>
        </a:xfrm>
        <a:prstGeom prst="ellipse">
          <a:avLst/>
        </a:prstGeom>
        <a:solidFill>
          <a:srgbClr val="333399">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l-PL" sz="1200" dirty="0" smtClean="0">
              <a:solidFill>
                <a:srgbClr val="FFFFFF"/>
              </a:solidFill>
              <a:latin typeface="Arial"/>
              <a:ea typeface="+mn-ea"/>
              <a:cs typeface="Arial"/>
            </a:rPr>
            <a:t>Jeśli ograniczenie zostało przełamane, wróć do kroku pierwszego</a:t>
          </a:r>
          <a:endParaRPr lang="pl-PL" sz="1200" dirty="0">
            <a:solidFill>
              <a:srgbClr val="FFFFFF"/>
            </a:solidFill>
            <a:latin typeface="Arial"/>
            <a:ea typeface="+mn-ea"/>
            <a:cs typeface="Arial"/>
          </a:endParaRPr>
        </a:p>
      </dgm:t>
    </dgm:pt>
    <dgm:pt modelId="{B4BF3BFB-9923-4B3E-BBD1-5B394DB06509}" type="parTrans" cxnId="{D3F541E4-C6D0-479E-8CE4-AC2A821C3AB4}">
      <dgm:prSet/>
      <dgm:spPr/>
      <dgm:t>
        <a:bodyPr/>
        <a:lstStyle/>
        <a:p>
          <a:endParaRPr lang="pl-PL"/>
        </a:p>
      </dgm:t>
    </dgm:pt>
    <dgm:pt modelId="{1E47F20B-EA4F-4D9A-A842-89BE0ECAACF3}" type="sibTrans" cxnId="{D3F541E4-C6D0-479E-8CE4-AC2A821C3AB4}">
      <dgm:prSet/>
      <dgm:spPr>
        <a:xfrm rot="19440000">
          <a:off x="2657478" y="891020"/>
          <a:ext cx="166366" cy="391953"/>
        </a:xfrm>
        <a:prstGeom prst="rightArrow">
          <a:avLst>
            <a:gd name="adj1" fmla="val 60000"/>
            <a:gd name="adj2" fmla="val 50000"/>
          </a:avLst>
        </a:prstGeom>
        <a:solidFill>
          <a:srgbClr val="33339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pl-PL">
            <a:solidFill>
              <a:srgbClr val="FFFFFF"/>
            </a:solidFill>
            <a:latin typeface="Arial"/>
            <a:ea typeface="+mn-ea"/>
            <a:cs typeface="Arial"/>
          </a:endParaRPr>
        </a:p>
      </dgm:t>
    </dgm:pt>
    <dgm:pt modelId="{1031B6D4-D03B-47AC-B622-767DF19A9D35}">
      <dgm:prSet custT="1"/>
      <dgm:spPr>
        <a:xfrm>
          <a:off x="3970234" y="1026033"/>
          <a:ext cx="1754928" cy="1161343"/>
        </a:xfrm>
        <a:prstGeom prst="ellipse">
          <a:avLst/>
        </a:prstGeom>
        <a:solidFill>
          <a:srgbClr val="333399">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l-PL" sz="1200" dirty="0" smtClean="0">
              <a:solidFill>
                <a:srgbClr val="FFFFFF"/>
              </a:solidFill>
              <a:latin typeface="Arial"/>
              <a:ea typeface="+mn-ea"/>
              <a:cs typeface="Arial"/>
            </a:rPr>
            <a:t>Zdecyduj, jak wyeksploatować ograniczenie</a:t>
          </a:r>
          <a:endParaRPr lang="pl-PL" sz="1200" dirty="0">
            <a:solidFill>
              <a:srgbClr val="FFFFFF"/>
            </a:solidFill>
            <a:latin typeface="Arial"/>
            <a:ea typeface="+mn-ea"/>
            <a:cs typeface="Arial"/>
          </a:endParaRPr>
        </a:p>
      </dgm:t>
    </dgm:pt>
    <dgm:pt modelId="{A9579B86-F08B-46C6-A197-5D9C29526966}" type="parTrans" cxnId="{81E64E72-3968-4141-B996-6E5F0328A303}">
      <dgm:prSet/>
      <dgm:spPr/>
      <dgm:t>
        <a:bodyPr/>
        <a:lstStyle/>
        <a:p>
          <a:endParaRPr lang="pl-PL"/>
        </a:p>
      </dgm:t>
    </dgm:pt>
    <dgm:pt modelId="{D3579376-7C5C-4ECA-9784-3DB4ADBD9FA9}" type="sibTrans" cxnId="{81E64E72-3968-4141-B996-6E5F0328A303}">
      <dgm:prSet/>
      <dgm:spPr>
        <a:xfrm rot="6480000">
          <a:off x="4433227" y="2234160"/>
          <a:ext cx="293845" cy="391953"/>
        </a:xfrm>
        <a:prstGeom prst="rightArrow">
          <a:avLst>
            <a:gd name="adj1" fmla="val 60000"/>
            <a:gd name="adj2" fmla="val 50000"/>
          </a:avLst>
        </a:prstGeom>
        <a:solidFill>
          <a:srgbClr val="33339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pl-PL">
            <a:solidFill>
              <a:srgbClr val="FFFFFF"/>
            </a:solidFill>
            <a:latin typeface="Arial"/>
            <a:ea typeface="+mn-ea"/>
            <a:cs typeface="Arial"/>
          </a:endParaRPr>
        </a:p>
      </dgm:t>
    </dgm:pt>
    <dgm:pt modelId="{2595D4BA-F02F-45A3-A328-416F1A5AA89E}">
      <dgm:prSet custT="1"/>
      <dgm:spPr>
        <a:xfrm>
          <a:off x="3539537" y="2684971"/>
          <a:ext cx="1538280" cy="1161343"/>
        </a:xfrm>
        <a:prstGeom prst="ellipse">
          <a:avLst/>
        </a:prstGeom>
        <a:solidFill>
          <a:srgbClr val="333399">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l-PL" sz="1200" dirty="0" smtClean="0">
              <a:solidFill>
                <a:srgbClr val="FFFFFF"/>
              </a:solidFill>
              <a:latin typeface="Arial"/>
              <a:ea typeface="+mn-ea"/>
              <a:cs typeface="Arial"/>
            </a:rPr>
            <a:t>Podporządkuj wszystko podjętej decyzji</a:t>
          </a:r>
          <a:endParaRPr lang="pl-PL" sz="1200" dirty="0">
            <a:solidFill>
              <a:srgbClr val="FFFFFF"/>
            </a:solidFill>
            <a:latin typeface="Arial"/>
            <a:ea typeface="+mn-ea"/>
            <a:cs typeface="Arial"/>
          </a:endParaRPr>
        </a:p>
      </dgm:t>
    </dgm:pt>
    <dgm:pt modelId="{4E76C26F-DD61-4B7D-A537-B850395D9682}" type="parTrans" cxnId="{0916A84C-73F3-4914-B869-1B168F72584B}">
      <dgm:prSet/>
      <dgm:spPr/>
      <dgm:t>
        <a:bodyPr/>
        <a:lstStyle/>
        <a:p>
          <a:endParaRPr lang="pl-PL"/>
        </a:p>
      </dgm:t>
    </dgm:pt>
    <dgm:pt modelId="{1A52190A-720C-47E0-A2A4-C64412706BC1}" type="sibTrans" cxnId="{0916A84C-73F3-4914-B869-1B168F72584B}">
      <dgm:prSet/>
      <dgm:spPr>
        <a:xfrm rot="10800000">
          <a:off x="3411976" y="3069666"/>
          <a:ext cx="90143" cy="391953"/>
        </a:xfrm>
        <a:prstGeom prst="rightArrow">
          <a:avLst>
            <a:gd name="adj1" fmla="val 60000"/>
            <a:gd name="adj2" fmla="val 50000"/>
          </a:avLst>
        </a:prstGeom>
        <a:solidFill>
          <a:srgbClr val="33339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pl-PL">
            <a:solidFill>
              <a:srgbClr val="FFFFFF"/>
            </a:solidFill>
            <a:latin typeface="Arial"/>
            <a:ea typeface="+mn-ea"/>
            <a:cs typeface="Arial"/>
          </a:endParaRPr>
        </a:p>
      </dgm:t>
    </dgm:pt>
    <dgm:pt modelId="{50C2165A-322C-4994-AB89-4AD0440B8085}" type="pres">
      <dgm:prSet presAssocID="{8FD17C7D-578A-4071-B2BA-D1E3B06025F2}" presName="cycle" presStyleCnt="0">
        <dgm:presLayoutVars>
          <dgm:dir/>
          <dgm:resizeHandles val="exact"/>
        </dgm:presLayoutVars>
      </dgm:prSet>
      <dgm:spPr/>
    </dgm:pt>
    <dgm:pt modelId="{3CEA7D50-D4F2-4C0D-90D4-F5C95A6B88EA}" type="pres">
      <dgm:prSet presAssocID="{7AF09CF3-0955-479B-956A-6F6B92A242C4}" presName="node" presStyleLbl="node1" presStyleIdx="0" presStyleCnt="5" custScaleX="137608">
        <dgm:presLayoutVars>
          <dgm:bulletEnabled val="1"/>
        </dgm:presLayoutVars>
      </dgm:prSet>
      <dgm:spPr/>
      <dgm:t>
        <a:bodyPr/>
        <a:lstStyle/>
        <a:p>
          <a:endParaRPr lang="pl-PL"/>
        </a:p>
      </dgm:t>
    </dgm:pt>
    <dgm:pt modelId="{02233ECA-98E4-4FD0-9EDA-B637959D1323}" type="pres">
      <dgm:prSet presAssocID="{8DB3D507-CF9F-434B-A382-EF781DE2682C}" presName="sibTrans" presStyleLbl="sibTrans2D1" presStyleIdx="0" presStyleCnt="5"/>
      <dgm:spPr/>
      <dgm:t>
        <a:bodyPr/>
        <a:lstStyle/>
        <a:p>
          <a:endParaRPr lang="pl-PL"/>
        </a:p>
      </dgm:t>
    </dgm:pt>
    <dgm:pt modelId="{103D4F4A-7A2B-453F-993F-121D669BDFEF}" type="pres">
      <dgm:prSet presAssocID="{8DB3D507-CF9F-434B-A382-EF781DE2682C}" presName="connectorText" presStyleLbl="sibTrans2D1" presStyleIdx="0" presStyleCnt="5"/>
      <dgm:spPr/>
      <dgm:t>
        <a:bodyPr/>
        <a:lstStyle/>
        <a:p>
          <a:endParaRPr lang="pl-PL"/>
        </a:p>
      </dgm:t>
    </dgm:pt>
    <dgm:pt modelId="{72CBBEC4-B005-40A7-99B5-ABFB05CB575A}" type="pres">
      <dgm:prSet presAssocID="{1031B6D4-D03B-47AC-B622-767DF19A9D35}" presName="node" presStyleLbl="node1" presStyleIdx="1" presStyleCnt="5" custScaleX="151112">
        <dgm:presLayoutVars>
          <dgm:bulletEnabled val="1"/>
        </dgm:presLayoutVars>
      </dgm:prSet>
      <dgm:spPr/>
      <dgm:t>
        <a:bodyPr/>
        <a:lstStyle/>
        <a:p>
          <a:endParaRPr lang="pl-PL"/>
        </a:p>
      </dgm:t>
    </dgm:pt>
    <dgm:pt modelId="{FA6BFAD2-1D17-4B0D-8D47-C8A03E636AEE}" type="pres">
      <dgm:prSet presAssocID="{D3579376-7C5C-4ECA-9784-3DB4ADBD9FA9}" presName="sibTrans" presStyleLbl="sibTrans2D1" presStyleIdx="1" presStyleCnt="5"/>
      <dgm:spPr/>
      <dgm:t>
        <a:bodyPr/>
        <a:lstStyle/>
        <a:p>
          <a:endParaRPr lang="pl-PL"/>
        </a:p>
      </dgm:t>
    </dgm:pt>
    <dgm:pt modelId="{C9D03085-8FA7-4022-836B-3152DB196FE8}" type="pres">
      <dgm:prSet presAssocID="{D3579376-7C5C-4ECA-9784-3DB4ADBD9FA9}" presName="connectorText" presStyleLbl="sibTrans2D1" presStyleIdx="1" presStyleCnt="5"/>
      <dgm:spPr/>
      <dgm:t>
        <a:bodyPr/>
        <a:lstStyle/>
        <a:p>
          <a:endParaRPr lang="pl-PL"/>
        </a:p>
      </dgm:t>
    </dgm:pt>
    <dgm:pt modelId="{AD85AC2F-15E1-4BD9-B99E-9BD73CC1D7CD}" type="pres">
      <dgm:prSet presAssocID="{2595D4BA-F02F-45A3-A328-416F1A5AA89E}" presName="node" presStyleLbl="node1" presStyleIdx="2" presStyleCnt="5" custScaleX="132457">
        <dgm:presLayoutVars>
          <dgm:bulletEnabled val="1"/>
        </dgm:presLayoutVars>
      </dgm:prSet>
      <dgm:spPr/>
      <dgm:t>
        <a:bodyPr/>
        <a:lstStyle/>
        <a:p>
          <a:endParaRPr lang="pl-PL"/>
        </a:p>
      </dgm:t>
    </dgm:pt>
    <dgm:pt modelId="{17BE300D-3861-411B-8DF5-E12E424DAF09}" type="pres">
      <dgm:prSet presAssocID="{1A52190A-720C-47E0-A2A4-C64412706BC1}" presName="sibTrans" presStyleLbl="sibTrans2D1" presStyleIdx="2" presStyleCnt="5"/>
      <dgm:spPr/>
      <dgm:t>
        <a:bodyPr/>
        <a:lstStyle/>
        <a:p>
          <a:endParaRPr lang="pl-PL"/>
        </a:p>
      </dgm:t>
    </dgm:pt>
    <dgm:pt modelId="{BDE9F811-25AD-492C-B943-8E66EC985BC5}" type="pres">
      <dgm:prSet presAssocID="{1A52190A-720C-47E0-A2A4-C64412706BC1}" presName="connectorText" presStyleLbl="sibTrans2D1" presStyleIdx="2" presStyleCnt="5"/>
      <dgm:spPr/>
      <dgm:t>
        <a:bodyPr/>
        <a:lstStyle/>
        <a:p>
          <a:endParaRPr lang="pl-PL"/>
        </a:p>
      </dgm:t>
    </dgm:pt>
    <dgm:pt modelId="{C62CFC93-B8BE-4DD9-ACE5-70F714B885A9}" type="pres">
      <dgm:prSet presAssocID="{907AF1F1-0CE9-44C1-AD3F-154AE35D3818}" presName="node" presStyleLbl="node1" presStyleIdx="3" presStyleCnt="5" custScaleX="138648">
        <dgm:presLayoutVars>
          <dgm:bulletEnabled val="1"/>
        </dgm:presLayoutVars>
      </dgm:prSet>
      <dgm:spPr/>
      <dgm:t>
        <a:bodyPr/>
        <a:lstStyle/>
        <a:p>
          <a:endParaRPr lang="pl-PL"/>
        </a:p>
      </dgm:t>
    </dgm:pt>
    <dgm:pt modelId="{5DF638D3-2448-46DA-9998-D4148A68C2DA}" type="pres">
      <dgm:prSet presAssocID="{CC63AB3E-EF7E-4E5C-AD46-AE662A23858A}" presName="sibTrans" presStyleLbl="sibTrans2D1" presStyleIdx="3" presStyleCnt="5"/>
      <dgm:spPr/>
      <dgm:t>
        <a:bodyPr/>
        <a:lstStyle/>
        <a:p>
          <a:endParaRPr lang="pl-PL"/>
        </a:p>
      </dgm:t>
    </dgm:pt>
    <dgm:pt modelId="{B9DD5033-1F9C-4A36-B1FF-C8B789418EC3}" type="pres">
      <dgm:prSet presAssocID="{CC63AB3E-EF7E-4E5C-AD46-AE662A23858A}" presName="connectorText" presStyleLbl="sibTrans2D1" presStyleIdx="3" presStyleCnt="5"/>
      <dgm:spPr/>
      <dgm:t>
        <a:bodyPr/>
        <a:lstStyle/>
        <a:p>
          <a:endParaRPr lang="pl-PL"/>
        </a:p>
      </dgm:t>
    </dgm:pt>
    <dgm:pt modelId="{1134B637-4E8C-4DE9-8CE0-CA801D667BF0}" type="pres">
      <dgm:prSet presAssocID="{DB38DA96-F51A-489A-9D94-3CB88DFF72AB}" presName="node" presStyleLbl="node1" presStyleIdx="4" presStyleCnt="5" custScaleX="140580" custScaleY="107639">
        <dgm:presLayoutVars>
          <dgm:bulletEnabled val="1"/>
        </dgm:presLayoutVars>
      </dgm:prSet>
      <dgm:spPr/>
      <dgm:t>
        <a:bodyPr/>
        <a:lstStyle/>
        <a:p>
          <a:endParaRPr lang="pl-PL"/>
        </a:p>
      </dgm:t>
    </dgm:pt>
    <dgm:pt modelId="{76E698DB-8603-41DD-8E21-51FCB5E0F486}" type="pres">
      <dgm:prSet presAssocID="{1E47F20B-EA4F-4D9A-A842-89BE0ECAACF3}" presName="sibTrans" presStyleLbl="sibTrans2D1" presStyleIdx="4" presStyleCnt="5"/>
      <dgm:spPr/>
      <dgm:t>
        <a:bodyPr/>
        <a:lstStyle/>
        <a:p>
          <a:endParaRPr lang="pl-PL"/>
        </a:p>
      </dgm:t>
    </dgm:pt>
    <dgm:pt modelId="{B6C1F0E0-D434-46B9-93D9-0F258315084E}" type="pres">
      <dgm:prSet presAssocID="{1E47F20B-EA4F-4D9A-A842-89BE0ECAACF3}" presName="connectorText" presStyleLbl="sibTrans2D1" presStyleIdx="4" presStyleCnt="5"/>
      <dgm:spPr/>
      <dgm:t>
        <a:bodyPr/>
        <a:lstStyle/>
        <a:p>
          <a:endParaRPr lang="pl-PL"/>
        </a:p>
      </dgm:t>
    </dgm:pt>
  </dgm:ptLst>
  <dgm:cxnLst>
    <dgm:cxn modelId="{F8EAF5FA-DFBE-486E-AC04-17969D680129}" type="presOf" srcId="{CC63AB3E-EF7E-4E5C-AD46-AE662A23858A}" destId="{B9DD5033-1F9C-4A36-B1FF-C8B789418EC3}" srcOrd="1" destOrd="0" presId="urn:microsoft.com/office/officeart/2005/8/layout/cycle2"/>
    <dgm:cxn modelId="{970A52B0-A42F-4AE9-8CB2-C532A96ABAC3}" type="presOf" srcId="{1E47F20B-EA4F-4D9A-A842-89BE0ECAACF3}" destId="{76E698DB-8603-41DD-8E21-51FCB5E0F486}" srcOrd="0" destOrd="0" presId="urn:microsoft.com/office/officeart/2005/8/layout/cycle2"/>
    <dgm:cxn modelId="{921A5CB6-5FBD-4533-9FF7-04ED7BB4544A}" type="presOf" srcId="{1A52190A-720C-47E0-A2A4-C64412706BC1}" destId="{BDE9F811-25AD-492C-B943-8E66EC985BC5}" srcOrd="1" destOrd="0" presId="urn:microsoft.com/office/officeart/2005/8/layout/cycle2"/>
    <dgm:cxn modelId="{33DF7FFD-23FC-42EC-803B-923FC66C7F8A}" type="presOf" srcId="{CC63AB3E-EF7E-4E5C-AD46-AE662A23858A}" destId="{5DF638D3-2448-46DA-9998-D4148A68C2DA}" srcOrd="0" destOrd="0" presId="urn:microsoft.com/office/officeart/2005/8/layout/cycle2"/>
    <dgm:cxn modelId="{94ADF026-DA13-4C41-A69B-A9CB4A10779A}" type="presOf" srcId="{1031B6D4-D03B-47AC-B622-767DF19A9D35}" destId="{72CBBEC4-B005-40A7-99B5-ABFB05CB575A}" srcOrd="0" destOrd="0" presId="urn:microsoft.com/office/officeart/2005/8/layout/cycle2"/>
    <dgm:cxn modelId="{2B0E75C0-7175-46A0-BCFC-AFACC9CAD102}" type="presOf" srcId="{DB38DA96-F51A-489A-9D94-3CB88DFF72AB}" destId="{1134B637-4E8C-4DE9-8CE0-CA801D667BF0}" srcOrd="0" destOrd="0" presId="urn:microsoft.com/office/officeart/2005/8/layout/cycle2"/>
    <dgm:cxn modelId="{2DAB1B58-5C26-4A20-8860-A42074DAD7BB}" type="presOf" srcId="{8DB3D507-CF9F-434B-A382-EF781DE2682C}" destId="{02233ECA-98E4-4FD0-9EDA-B637959D1323}" srcOrd="0" destOrd="0" presId="urn:microsoft.com/office/officeart/2005/8/layout/cycle2"/>
    <dgm:cxn modelId="{0916A84C-73F3-4914-B869-1B168F72584B}" srcId="{8FD17C7D-578A-4071-B2BA-D1E3B06025F2}" destId="{2595D4BA-F02F-45A3-A328-416F1A5AA89E}" srcOrd="2" destOrd="0" parTransId="{4E76C26F-DD61-4B7D-A537-B850395D9682}" sibTransId="{1A52190A-720C-47E0-A2A4-C64412706BC1}"/>
    <dgm:cxn modelId="{8D58EE96-3D5E-451C-88BA-A9AD03A2359F}" type="presOf" srcId="{2595D4BA-F02F-45A3-A328-416F1A5AA89E}" destId="{AD85AC2F-15E1-4BD9-B99E-9BD73CC1D7CD}" srcOrd="0" destOrd="0" presId="urn:microsoft.com/office/officeart/2005/8/layout/cycle2"/>
    <dgm:cxn modelId="{A195A383-9EF1-48F9-86D5-1FF76E00E9E9}" type="presOf" srcId="{8FD17C7D-578A-4071-B2BA-D1E3B06025F2}" destId="{50C2165A-322C-4994-AB89-4AD0440B8085}" srcOrd="0" destOrd="0" presId="urn:microsoft.com/office/officeart/2005/8/layout/cycle2"/>
    <dgm:cxn modelId="{DECF4A7D-4754-45B7-A086-C0E9EC9C679C}" type="presOf" srcId="{1A52190A-720C-47E0-A2A4-C64412706BC1}" destId="{17BE300D-3861-411B-8DF5-E12E424DAF09}" srcOrd="0" destOrd="0" presId="urn:microsoft.com/office/officeart/2005/8/layout/cycle2"/>
    <dgm:cxn modelId="{81E64E72-3968-4141-B996-6E5F0328A303}" srcId="{8FD17C7D-578A-4071-B2BA-D1E3B06025F2}" destId="{1031B6D4-D03B-47AC-B622-767DF19A9D35}" srcOrd="1" destOrd="0" parTransId="{A9579B86-F08B-46C6-A197-5D9C29526966}" sibTransId="{D3579376-7C5C-4ECA-9784-3DB4ADBD9FA9}"/>
    <dgm:cxn modelId="{D30D874C-9621-401D-AE09-4527D331F9A7}" type="presOf" srcId="{907AF1F1-0CE9-44C1-AD3F-154AE35D3818}" destId="{C62CFC93-B8BE-4DD9-ACE5-70F714B885A9}" srcOrd="0" destOrd="0" presId="urn:microsoft.com/office/officeart/2005/8/layout/cycle2"/>
    <dgm:cxn modelId="{EC75FFE6-3564-4448-831E-E6554059D21E}" type="presOf" srcId="{7AF09CF3-0955-479B-956A-6F6B92A242C4}" destId="{3CEA7D50-D4F2-4C0D-90D4-F5C95A6B88EA}" srcOrd="0" destOrd="0" presId="urn:microsoft.com/office/officeart/2005/8/layout/cycle2"/>
    <dgm:cxn modelId="{F9BDD6DE-2748-4F7A-83BE-0553C8B4BB22}" type="presOf" srcId="{1E47F20B-EA4F-4D9A-A842-89BE0ECAACF3}" destId="{B6C1F0E0-D434-46B9-93D9-0F258315084E}" srcOrd="1" destOrd="0" presId="urn:microsoft.com/office/officeart/2005/8/layout/cycle2"/>
    <dgm:cxn modelId="{55A66775-8369-4245-A89B-FE775A3CB121}" type="presOf" srcId="{D3579376-7C5C-4ECA-9784-3DB4ADBD9FA9}" destId="{FA6BFAD2-1D17-4B0D-8D47-C8A03E636AEE}" srcOrd="0" destOrd="0" presId="urn:microsoft.com/office/officeart/2005/8/layout/cycle2"/>
    <dgm:cxn modelId="{8D67F9FF-B9F3-4125-A50D-5330EF3C0480}" type="presOf" srcId="{8DB3D507-CF9F-434B-A382-EF781DE2682C}" destId="{103D4F4A-7A2B-453F-993F-121D669BDFEF}" srcOrd="1" destOrd="0" presId="urn:microsoft.com/office/officeart/2005/8/layout/cycle2"/>
    <dgm:cxn modelId="{A1B0EEE7-91E3-44EE-B0E4-C14F6C02F66B}" srcId="{8FD17C7D-578A-4071-B2BA-D1E3B06025F2}" destId="{907AF1F1-0CE9-44C1-AD3F-154AE35D3818}" srcOrd="3" destOrd="0" parTransId="{BE9CCDE3-1609-4D78-9E00-783B38D9EECA}" sibTransId="{CC63AB3E-EF7E-4E5C-AD46-AE662A23858A}"/>
    <dgm:cxn modelId="{D3F541E4-C6D0-479E-8CE4-AC2A821C3AB4}" srcId="{8FD17C7D-578A-4071-B2BA-D1E3B06025F2}" destId="{DB38DA96-F51A-489A-9D94-3CB88DFF72AB}" srcOrd="4" destOrd="0" parTransId="{B4BF3BFB-9923-4B3E-BBD1-5B394DB06509}" sibTransId="{1E47F20B-EA4F-4D9A-A842-89BE0ECAACF3}"/>
    <dgm:cxn modelId="{F9F92952-10BF-458D-9E0F-88765A72EEBD}" type="presOf" srcId="{D3579376-7C5C-4ECA-9784-3DB4ADBD9FA9}" destId="{C9D03085-8FA7-4022-836B-3152DB196FE8}" srcOrd="1" destOrd="0" presId="urn:microsoft.com/office/officeart/2005/8/layout/cycle2"/>
    <dgm:cxn modelId="{ECE95302-B59B-4650-ADE4-B235C1A306C9}" srcId="{8FD17C7D-578A-4071-B2BA-D1E3B06025F2}" destId="{7AF09CF3-0955-479B-956A-6F6B92A242C4}" srcOrd="0" destOrd="0" parTransId="{F7E865B8-1BAD-4C77-8D22-1CF934E23211}" sibTransId="{8DB3D507-CF9F-434B-A382-EF781DE2682C}"/>
    <dgm:cxn modelId="{17564A7E-1D5D-4480-A8BE-21FE566943FB}" type="presParOf" srcId="{50C2165A-322C-4994-AB89-4AD0440B8085}" destId="{3CEA7D50-D4F2-4C0D-90D4-F5C95A6B88EA}" srcOrd="0" destOrd="0" presId="urn:microsoft.com/office/officeart/2005/8/layout/cycle2"/>
    <dgm:cxn modelId="{AADD2D3F-D4D0-4350-8EF6-2352AAEE53E0}" type="presParOf" srcId="{50C2165A-322C-4994-AB89-4AD0440B8085}" destId="{02233ECA-98E4-4FD0-9EDA-B637959D1323}" srcOrd="1" destOrd="0" presId="urn:microsoft.com/office/officeart/2005/8/layout/cycle2"/>
    <dgm:cxn modelId="{766A0345-817D-4A1A-9789-228FE30A5C11}" type="presParOf" srcId="{02233ECA-98E4-4FD0-9EDA-B637959D1323}" destId="{103D4F4A-7A2B-453F-993F-121D669BDFEF}" srcOrd="0" destOrd="0" presId="urn:microsoft.com/office/officeart/2005/8/layout/cycle2"/>
    <dgm:cxn modelId="{5B25DB17-5FCB-4C2F-957E-8C51F7AE9337}" type="presParOf" srcId="{50C2165A-322C-4994-AB89-4AD0440B8085}" destId="{72CBBEC4-B005-40A7-99B5-ABFB05CB575A}" srcOrd="2" destOrd="0" presId="urn:microsoft.com/office/officeart/2005/8/layout/cycle2"/>
    <dgm:cxn modelId="{0A94229D-0D38-446F-B52C-A6A1E0DA7BCC}" type="presParOf" srcId="{50C2165A-322C-4994-AB89-4AD0440B8085}" destId="{FA6BFAD2-1D17-4B0D-8D47-C8A03E636AEE}" srcOrd="3" destOrd="0" presId="urn:microsoft.com/office/officeart/2005/8/layout/cycle2"/>
    <dgm:cxn modelId="{5E1119BB-7C84-4F9E-B02E-6417F64615B9}" type="presParOf" srcId="{FA6BFAD2-1D17-4B0D-8D47-C8A03E636AEE}" destId="{C9D03085-8FA7-4022-836B-3152DB196FE8}" srcOrd="0" destOrd="0" presId="urn:microsoft.com/office/officeart/2005/8/layout/cycle2"/>
    <dgm:cxn modelId="{D515049C-1A66-4083-9C2D-E06F0FA9D0C7}" type="presParOf" srcId="{50C2165A-322C-4994-AB89-4AD0440B8085}" destId="{AD85AC2F-15E1-4BD9-B99E-9BD73CC1D7CD}" srcOrd="4" destOrd="0" presId="urn:microsoft.com/office/officeart/2005/8/layout/cycle2"/>
    <dgm:cxn modelId="{2E680ACC-5094-4F05-9864-8C88C6B205FE}" type="presParOf" srcId="{50C2165A-322C-4994-AB89-4AD0440B8085}" destId="{17BE300D-3861-411B-8DF5-E12E424DAF09}" srcOrd="5" destOrd="0" presId="urn:microsoft.com/office/officeart/2005/8/layout/cycle2"/>
    <dgm:cxn modelId="{999A5584-CC59-4E75-9B50-A6445E07C54A}" type="presParOf" srcId="{17BE300D-3861-411B-8DF5-E12E424DAF09}" destId="{BDE9F811-25AD-492C-B943-8E66EC985BC5}" srcOrd="0" destOrd="0" presId="urn:microsoft.com/office/officeart/2005/8/layout/cycle2"/>
    <dgm:cxn modelId="{978B9D70-F8E7-4E7D-8EEA-655AE050900F}" type="presParOf" srcId="{50C2165A-322C-4994-AB89-4AD0440B8085}" destId="{C62CFC93-B8BE-4DD9-ACE5-70F714B885A9}" srcOrd="6" destOrd="0" presId="urn:microsoft.com/office/officeart/2005/8/layout/cycle2"/>
    <dgm:cxn modelId="{A1DEADDD-D164-4990-B8BD-707908DBC6B9}" type="presParOf" srcId="{50C2165A-322C-4994-AB89-4AD0440B8085}" destId="{5DF638D3-2448-46DA-9998-D4148A68C2DA}" srcOrd="7" destOrd="0" presId="urn:microsoft.com/office/officeart/2005/8/layout/cycle2"/>
    <dgm:cxn modelId="{F781CF2E-E49E-48F2-89B5-E4CD9EADC25D}" type="presParOf" srcId="{5DF638D3-2448-46DA-9998-D4148A68C2DA}" destId="{B9DD5033-1F9C-4A36-B1FF-C8B789418EC3}" srcOrd="0" destOrd="0" presId="urn:microsoft.com/office/officeart/2005/8/layout/cycle2"/>
    <dgm:cxn modelId="{EE529B3D-BA66-4C5B-BFEB-C13B3BAB9BFA}" type="presParOf" srcId="{50C2165A-322C-4994-AB89-4AD0440B8085}" destId="{1134B637-4E8C-4DE9-8CE0-CA801D667BF0}" srcOrd="8" destOrd="0" presId="urn:microsoft.com/office/officeart/2005/8/layout/cycle2"/>
    <dgm:cxn modelId="{3E623CCA-5BED-4EFB-9E47-B82685F74039}" type="presParOf" srcId="{50C2165A-322C-4994-AB89-4AD0440B8085}" destId="{76E698DB-8603-41DD-8E21-51FCB5E0F486}" srcOrd="9" destOrd="0" presId="urn:microsoft.com/office/officeart/2005/8/layout/cycle2"/>
    <dgm:cxn modelId="{7F8E8214-B2E9-4231-951C-2B51900A5EAC}" type="presParOf" srcId="{76E698DB-8603-41DD-8E21-51FCB5E0F486}" destId="{B6C1F0E0-D434-46B9-93D9-0F258315084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B96620-3F96-4EB2-B707-D3BF66E3C837}" type="doc">
      <dgm:prSet loTypeId="urn:microsoft.com/office/officeart/2005/8/layout/chevron1" loCatId="process" qsTypeId="urn:microsoft.com/office/officeart/2005/8/quickstyle/simple5" qsCatId="simple" csTypeId="urn:microsoft.com/office/officeart/2005/8/colors/accent2_3" csCatId="accent2" phldr="1"/>
      <dgm:spPr/>
    </dgm:pt>
    <dgm:pt modelId="{41EA028D-8250-40EA-87EB-DBBFA3AA0981}">
      <dgm:prSet phldrT="[Tekst]"/>
      <dgm:spPr>
        <a:xfrm>
          <a:off x="1785" y="600677"/>
          <a:ext cx="2175867" cy="870346"/>
        </a:xfrm>
        <a:prstGeom prst="chevron">
          <a:avLst/>
        </a:prstGeom>
        <a:gradFill rotWithShape="0">
          <a:gsLst>
            <a:gs pos="0">
              <a:srgbClr val="333399">
                <a:shade val="80000"/>
                <a:hueOff val="0"/>
                <a:satOff val="0"/>
                <a:lumOff val="0"/>
                <a:alphaOff val="0"/>
                <a:shade val="51000"/>
                <a:satMod val="130000"/>
              </a:srgbClr>
            </a:gs>
            <a:gs pos="80000">
              <a:srgbClr val="333399">
                <a:shade val="80000"/>
                <a:hueOff val="0"/>
                <a:satOff val="0"/>
                <a:lumOff val="0"/>
                <a:alphaOff val="0"/>
                <a:shade val="93000"/>
                <a:satMod val="130000"/>
              </a:srgbClr>
            </a:gs>
            <a:gs pos="100000">
              <a:srgbClr val="333399">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pl-PL" dirty="0" smtClean="0">
              <a:solidFill>
                <a:srgbClr val="FFFFFF"/>
              </a:solidFill>
              <a:latin typeface="Arial"/>
              <a:ea typeface="+mn-ea"/>
              <a:cs typeface="Arial"/>
            </a:rPr>
            <a:t>Cięcie materiału</a:t>
          </a:r>
          <a:endParaRPr lang="pl-PL" dirty="0">
            <a:solidFill>
              <a:srgbClr val="FFFFFF"/>
            </a:solidFill>
            <a:latin typeface="Arial"/>
            <a:ea typeface="+mn-ea"/>
            <a:cs typeface="Arial"/>
          </a:endParaRPr>
        </a:p>
      </dgm:t>
    </dgm:pt>
    <dgm:pt modelId="{D86431D8-07E0-4E98-8DB6-680C710F8321}" type="parTrans" cxnId="{300374EC-5BBB-47E7-BCE7-1B3A45BFC76A}">
      <dgm:prSet/>
      <dgm:spPr/>
      <dgm:t>
        <a:bodyPr/>
        <a:lstStyle/>
        <a:p>
          <a:endParaRPr lang="pl-PL"/>
        </a:p>
      </dgm:t>
    </dgm:pt>
    <dgm:pt modelId="{3ABA5C32-39A8-451C-A9F8-4F12CC58EC70}" type="sibTrans" cxnId="{300374EC-5BBB-47E7-BCE7-1B3A45BFC76A}">
      <dgm:prSet/>
      <dgm:spPr/>
      <dgm:t>
        <a:bodyPr/>
        <a:lstStyle/>
        <a:p>
          <a:endParaRPr lang="pl-PL"/>
        </a:p>
      </dgm:t>
    </dgm:pt>
    <dgm:pt modelId="{E5CEED15-8FD5-46B9-8BAD-CDE06803A532}">
      <dgm:prSet phldrT="[Tekst]"/>
      <dgm:spPr>
        <a:xfrm>
          <a:off x="1960066" y="600677"/>
          <a:ext cx="2175867" cy="870346"/>
        </a:xfrm>
        <a:prstGeom prst="chevron">
          <a:avLst/>
        </a:prstGeom>
        <a:gradFill rotWithShape="0">
          <a:gsLst>
            <a:gs pos="0">
              <a:srgbClr val="333399">
                <a:shade val="80000"/>
                <a:hueOff val="0"/>
                <a:satOff val="-14010"/>
                <a:lumOff val="15876"/>
                <a:alphaOff val="0"/>
                <a:shade val="51000"/>
                <a:satMod val="130000"/>
              </a:srgbClr>
            </a:gs>
            <a:gs pos="80000">
              <a:srgbClr val="333399">
                <a:shade val="80000"/>
                <a:hueOff val="0"/>
                <a:satOff val="-14010"/>
                <a:lumOff val="15876"/>
                <a:alphaOff val="0"/>
                <a:shade val="93000"/>
                <a:satMod val="130000"/>
              </a:srgbClr>
            </a:gs>
            <a:gs pos="100000">
              <a:srgbClr val="333399">
                <a:shade val="80000"/>
                <a:hueOff val="0"/>
                <a:satOff val="-14010"/>
                <a:lumOff val="1587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pl-PL" dirty="0" smtClean="0">
              <a:solidFill>
                <a:srgbClr val="FFFFFF"/>
              </a:solidFill>
              <a:latin typeface="Arial"/>
              <a:ea typeface="+mn-ea"/>
              <a:cs typeface="Arial"/>
            </a:rPr>
            <a:t>Szycie</a:t>
          </a:r>
          <a:endParaRPr lang="pl-PL" dirty="0">
            <a:solidFill>
              <a:srgbClr val="FFFFFF"/>
            </a:solidFill>
            <a:latin typeface="Arial"/>
            <a:ea typeface="+mn-ea"/>
            <a:cs typeface="Arial"/>
          </a:endParaRPr>
        </a:p>
      </dgm:t>
    </dgm:pt>
    <dgm:pt modelId="{A14B74D0-13C8-473E-A2B0-F1D9E875543D}" type="parTrans" cxnId="{2B3D341B-50A7-46EB-9BAE-0C3E023C8B94}">
      <dgm:prSet/>
      <dgm:spPr/>
      <dgm:t>
        <a:bodyPr/>
        <a:lstStyle/>
        <a:p>
          <a:endParaRPr lang="pl-PL"/>
        </a:p>
      </dgm:t>
    </dgm:pt>
    <dgm:pt modelId="{64980448-83E9-45AB-A46B-F02DA684A79D}" type="sibTrans" cxnId="{2B3D341B-50A7-46EB-9BAE-0C3E023C8B94}">
      <dgm:prSet/>
      <dgm:spPr/>
      <dgm:t>
        <a:bodyPr/>
        <a:lstStyle/>
        <a:p>
          <a:endParaRPr lang="pl-PL"/>
        </a:p>
      </dgm:t>
    </dgm:pt>
    <dgm:pt modelId="{2AF2EAC3-C8F6-4788-8AC8-2B251E43547B}">
      <dgm:prSet phldrT="[Tekst]"/>
      <dgm:spPr>
        <a:xfrm>
          <a:off x="3918346" y="600677"/>
          <a:ext cx="2175867" cy="870346"/>
        </a:xfrm>
        <a:prstGeom prst="chevron">
          <a:avLst/>
        </a:prstGeom>
        <a:gradFill rotWithShape="0">
          <a:gsLst>
            <a:gs pos="0">
              <a:srgbClr val="333399">
                <a:shade val="80000"/>
                <a:hueOff val="0"/>
                <a:satOff val="-28019"/>
                <a:lumOff val="31752"/>
                <a:alphaOff val="0"/>
                <a:shade val="51000"/>
                <a:satMod val="130000"/>
              </a:srgbClr>
            </a:gs>
            <a:gs pos="80000">
              <a:srgbClr val="333399">
                <a:shade val="80000"/>
                <a:hueOff val="0"/>
                <a:satOff val="-28019"/>
                <a:lumOff val="31752"/>
                <a:alphaOff val="0"/>
                <a:shade val="93000"/>
                <a:satMod val="130000"/>
              </a:srgbClr>
            </a:gs>
            <a:gs pos="100000">
              <a:srgbClr val="333399">
                <a:shade val="80000"/>
                <a:hueOff val="0"/>
                <a:satOff val="-28019"/>
                <a:lumOff val="3175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pl-PL" dirty="0" smtClean="0">
              <a:solidFill>
                <a:srgbClr val="FFFFFF"/>
              </a:solidFill>
              <a:latin typeface="Arial"/>
              <a:ea typeface="+mn-ea"/>
              <a:cs typeface="Arial"/>
            </a:rPr>
            <a:t>Łączenie elementów</a:t>
          </a:r>
          <a:endParaRPr lang="pl-PL" dirty="0">
            <a:solidFill>
              <a:srgbClr val="FFFFFF"/>
            </a:solidFill>
            <a:latin typeface="Arial"/>
            <a:ea typeface="+mn-ea"/>
            <a:cs typeface="Arial"/>
          </a:endParaRPr>
        </a:p>
      </dgm:t>
    </dgm:pt>
    <dgm:pt modelId="{485DAD45-130C-41EB-9BBB-221882E59E51}" type="parTrans" cxnId="{978D5CE1-BF93-4580-A94A-921B0CAC6FEA}">
      <dgm:prSet/>
      <dgm:spPr/>
      <dgm:t>
        <a:bodyPr/>
        <a:lstStyle/>
        <a:p>
          <a:endParaRPr lang="pl-PL"/>
        </a:p>
      </dgm:t>
    </dgm:pt>
    <dgm:pt modelId="{9FD29CAD-C62D-4655-89D8-6A64D86A20EB}" type="sibTrans" cxnId="{978D5CE1-BF93-4580-A94A-921B0CAC6FEA}">
      <dgm:prSet/>
      <dgm:spPr/>
      <dgm:t>
        <a:bodyPr/>
        <a:lstStyle/>
        <a:p>
          <a:endParaRPr lang="pl-PL"/>
        </a:p>
      </dgm:t>
    </dgm:pt>
    <dgm:pt modelId="{2B50AD85-05DB-4A3C-99C7-B5C7776F672E}" type="pres">
      <dgm:prSet presAssocID="{1AB96620-3F96-4EB2-B707-D3BF66E3C837}" presName="Name0" presStyleCnt="0">
        <dgm:presLayoutVars>
          <dgm:dir/>
          <dgm:animLvl val="lvl"/>
          <dgm:resizeHandles val="exact"/>
        </dgm:presLayoutVars>
      </dgm:prSet>
      <dgm:spPr/>
    </dgm:pt>
    <dgm:pt modelId="{F16A8548-9AEF-4897-B632-6382CB4F3029}" type="pres">
      <dgm:prSet presAssocID="{41EA028D-8250-40EA-87EB-DBBFA3AA0981}" presName="parTxOnly" presStyleLbl="node1" presStyleIdx="0" presStyleCnt="3">
        <dgm:presLayoutVars>
          <dgm:chMax val="0"/>
          <dgm:chPref val="0"/>
          <dgm:bulletEnabled val="1"/>
        </dgm:presLayoutVars>
      </dgm:prSet>
      <dgm:spPr/>
      <dgm:t>
        <a:bodyPr/>
        <a:lstStyle/>
        <a:p>
          <a:endParaRPr lang="pl-PL"/>
        </a:p>
      </dgm:t>
    </dgm:pt>
    <dgm:pt modelId="{605D9011-8465-478E-9E09-792D825A81F7}" type="pres">
      <dgm:prSet presAssocID="{3ABA5C32-39A8-451C-A9F8-4F12CC58EC70}" presName="parTxOnlySpace" presStyleCnt="0"/>
      <dgm:spPr/>
    </dgm:pt>
    <dgm:pt modelId="{B6670BAE-EF8D-4BD4-8DAB-8A6FC53303C6}" type="pres">
      <dgm:prSet presAssocID="{E5CEED15-8FD5-46B9-8BAD-CDE06803A532}" presName="parTxOnly" presStyleLbl="node1" presStyleIdx="1" presStyleCnt="3">
        <dgm:presLayoutVars>
          <dgm:chMax val="0"/>
          <dgm:chPref val="0"/>
          <dgm:bulletEnabled val="1"/>
        </dgm:presLayoutVars>
      </dgm:prSet>
      <dgm:spPr/>
      <dgm:t>
        <a:bodyPr/>
        <a:lstStyle/>
        <a:p>
          <a:endParaRPr lang="pl-PL"/>
        </a:p>
      </dgm:t>
    </dgm:pt>
    <dgm:pt modelId="{D8E41CF3-8304-464A-A269-F816203729C7}" type="pres">
      <dgm:prSet presAssocID="{64980448-83E9-45AB-A46B-F02DA684A79D}" presName="parTxOnlySpace" presStyleCnt="0"/>
      <dgm:spPr/>
    </dgm:pt>
    <dgm:pt modelId="{CEA2CD01-1B1C-4460-9E16-4A9A08972EAE}" type="pres">
      <dgm:prSet presAssocID="{2AF2EAC3-C8F6-4788-8AC8-2B251E43547B}" presName="parTxOnly" presStyleLbl="node1" presStyleIdx="2" presStyleCnt="3">
        <dgm:presLayoutVars>
          <dgm:chMax val="0"/>
          <dgm:chPref val="0"/>
          <dgm:bulletEnabled val="1"/>
        </dgm:presLayoutVars>
      </dgm:prSet>
      <dgm:spPr/>
      <dgm:t>
        <a:bodyPr/>
        <a:lstStyle/>
        <a:p>
          <a:endParaRPr lang="pl-PL"/>
        </a:p>
      </dgm:t>
    </dgm:pt>
  </dgm:ptLst>
  <dgm:cxnLst>
    <dgm:cxn modelId="{2B3D341B-50A7-46EB-9BAE-0C3E023C8B94}" srcId="{1AB96620-3F96-4EB2-B707-D3BF66E3C837}" destId="{E5CEED15-8FD5-46B9-8BAD-CDE06803A532}" srcOrd="1" destOrd="0" parTransId="{A14B74D0-13C8-473E-A2B0-F1D9E875543D}" sibTransId="{64980448-83E9-45AB-A46B-F02DA684A79D}"/>
    <dgm:cxn modelId="{6FD833A4-C6F7-4A4A-868D-F97793B1C412}" type="presOf" srcId="{E5CEED15-8FD5-46B9-8BAD-CDE06803A532}" destId="{B6670BAE-EF8D-4BD4-8DAB-8A6FC53303C6}" srcOrd="0" destOrd="0" presId="urn:microsoft.com/office/officeart/2005/8/layout/chevron1"/>
    <dgm:cxn modelId="{85408803-EDB7-41C0-BED9-40D88BAA1713}" type="presOf" srcId="{2AF2EAC3-C8F6-4788-8AC8-2B251E43547B}" destId="{CEA2CD01-1B1C-4460-9E16-4A9A08972EAE}" srcOrd="0" destOrd="0" presId="urn:microsoft.com/office/officeart/2005/8/layout/chevron1"/>
    <dgm:cxn modelId="{978D5CE1-BF93-4580-A94A-921B0CAC6FEA}" srcId="{1AB96620-3F96-4EB2-B707-D3BF66E3C837}" destId="{2AF2EAC3-C8F6-4788-8AC8-2B251E43547B}" srcOrd="2" destOrd="0" parTransId="{485DAD45-130C-41EB-9BBB-221882E59E51}" sibTransId="{9FD29CAD-C62D-4655-89D8-6A64D86A20EB}"/>
    <dgm:cxn modelId="{96C3875D-4D39-4C75-B83E-70522BE77B13}" type="presOf" srcId="{1AB96620-3F96-4EB2-B707-D3BF66E3C837}" destId="{2B50AD85-05DB-4A3C-99C7-B5C7776F672E}" srcOrd="0" destOrd="0" presId="urn:microsoft.com/office/officeart/2005/8/layout/chevron1"/>
    <dgm:cxn modelId="{300374EC-5BBB-47E7-BCE7-1B3A45BFC76A}" srcId="{1AB96620-3F96-4EB2-B707-D3BF66E3C837}" destId="{41EA028D-8250-40EA-87EB-DBBFA3AA0981}" srcOrd="0" destOrd="0" parTransId="{D86431D8-07E0-4E98-8DB6-680C710F8321}" sibTransId="{3ABA5C32-39A8-451C-A9F8-4F12CC58EC70}"/>
    <dgm:cxn modelId="{E1666E0C-B95A-49BB-B416-AFFFCD412D51}" type="presOf" srcId="{41EA028D-8250-40EA-87EB-DBBFA3AA0981}" destId="{F16A8548-9AEF-4897-B632-6382CB4F3029}" srcOrd="0" destOrd="0" presId="urn:microsoft.com/office/officeart/2005/8/layout/chevron1"/>
    <dgm:cxn modelId="{83BDD8D1-B974-4767-A815-61C9A71643E0}" type="presParOf" srcId="{2B50AD85-05DB-4A3C-99C7-B5C7776F672E}" destId="{F16A8548-9AEF-4897-B632-6382CB4F3029}" srcOrd="0" destOrd="0" presId="urn:microsoft.com/office/officeart/2005/8/layout/chevron1"/>
    <dgm:cxn modelId="{6F91A123-AAC5-4BB7-BD04-C4FC05B99F34}" type="presParOf" srcId="{2B50AD85-05DB-4A3C-99C7-B5C7776F672E}" destId="{605D9011-8465-478E-9E09-792D825A81F7}" srcOrd="1" destOrd="0" presId="urn:microsoft.com/office/officeart/2005/8/layout/chevron1"/>
    <dgm:cxn modelId="{D9A3F527-BEBA-42BF-8455-0F20D2B5C9B0}" type="presParOf" srcId="{2B50AD85-05DB-4A3C-99C7-B5C7776F672E}" destId="{B6670BAE-EF8D-4BD4-8DAB-8A6FC53303C6}" srcOrd="2" destOrd="0" presId="urn:microsoft.com/office/officeart/2005/8/layout/chevron1"/>
    <dgm:cxn modelId="{C8ED91B1-D868-4F30-97DF-E3667A60BB6E}" type="presParOf" srcId="{2B50AD85-05DB-4A3C-99C7-B5C7776F672E}" destId="{D8E41CF3-8304-464A-A269-F816203729C7}" srcOrd="3" destOrd="0" presId="urn:microsoft.com/office/officeart/2005/8/layout/chevron1"/>
    <dgm:cxn modelId="{1C4ECD69-D4FB-4F3F-BA05-C6CEAFF4889A}" type="presParOf" srcId="{2B50AD85-05DB-4A3C-99C7-B5C7776F672E}" destId="{CEA2CD01-1B1C-4460-9E16-4A9A08972EA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A7D50-D4F2-4C0D-90D4-F5C95A6B88EA}">
      <dsp:nvSpPr>
        <dsp:cNvPr id="0" name=""/>
        <dsp:cNvSpPr/>
      </dsp:nvSpPr>
      <dsp:spPr>
        <a:xfrm>
          <a:off x="2637471" y="753"/>
          <a:ext cx="1598100" cy="1161343"/>
        </a:xfrm>
        <a:prstGeom prst="ellipse">
          <a:avLst/>
        </a:prstGeom>
        <a:solidFill>
          <a:srgbClr val="333399">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l-PL" sz="1200" kern="1200" dirty="0" smtClean="0">
              <a:solidFill>
                <a:srgbClr val="FFFFFF"/>
              </a:solidFill>
              <a:latin typeface="Arial"/>
              <a:ea typeface="+mn-ea"/>
              <a:cs typeface="Arial"/>
            </a:rPr>
            <a:t>Zidentyfikuj ograniczenie</a:t>
          </a:r>
          <a:endParaRPr lang="pl-PL" sz="1200" kern="1200" dirty="0">
            <a:solidFill>
              <a:srgbClr val="FFFFFF"/>
            </a:solidFill>
            <a:latin typeface="Arial"/>
            <a:ea typeface="+mn-ea"/>
            <a:cs typeface="Arial"/>
          </a:endParaRPr>
        </a:p>
      </dsp:txBody>
      <dsp:txXfrm>
        <a:off x="2871507" y="170828"/>
        <a:ext cx="1130028" cy="821193"/>
      </dsp:txXfrm>
    </dsp:sp>
    <dsp:sp modelId="{02233ECA-98E4-4FD0-9EDA-B637959D1323}">
      <dsp:nvSpPr>
        <dsp:cNvPr id="0" name=""/>
        <dsp:cNvSpPr/>
      </dsp:nvSpPr>
      <dsp:spPr>
        <a:xfrm rot="2160000">
          <a:off x="4041782" y="885937"/>
          <a:ext cx="167208" cy="391953"/>
        </a:xfrm>
        <a:prstGeom prst="rightArrow">
          <a:avLst>
            <a:gd name="adj1" fmla="val 60000"/>
            <a:gd name="adj2" fmla="val 50000"/>
          </a:avLst>
        </a:prstGeom>
        <a:solidFill>
          <a:srgbClr val="33339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pl-PL" sz="1700" kern="1200">
            <a:solidFill>
              <a:srgbClr val="FFFFFF"/>
            </a:solidFill>
            <a:latin typeface="Arial"/>
            <a:ea typeface="+mn-ea"/>
            <a:cs typeface="Arial"/>
          </a:endParaRPr>
        </a:p>
      </dsp:txBody>
      <dsp:txXfrm>
        <a:off x="4046572" y="949586"/>
        <a:ext cx="117046" cy="235171"/>
      </dsp:txXfrm>
    </dsp:sp>
    <dsp:sp modelId="{72CBBEC4-B005-40A7-99B5-ABFB05CB575A}">
      <dsp:nvSpPr>
        <dsp:cNvPr id="0" name=""/>
        <dsp:cNvSpPr/>
      </dsp:nvSpPr>
      <dsp:spPr>
        <a:xfrm>
          <a:off x="3970234" y="1026033"/>
          <a:ext cx="1754928" cy="1161343"/>
        </a:xfrm>
        <a:prstGeom prst="ellipse">
          <a:avLst/>
        </a:prstGeom>
        <a:solidFill>
          <a:srgbClr val="333399">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l-PL" sz="1200" kern="1200" dirty="0" smtClean="0">
              <a:solidFill>
                <a:srgbClr val="FFFFFF"/>
              </a:solidFill>
              <a:latin typeface="Arial"/>
              <a:ea typeface="+mn-ea"/>
              <a:cs typeface="Arial"/>
            </a:rPr>
            <a:t>Zdecyduj, jak wyeksploatować ograniczenie</a:t>
          </a:r>
          <a:endParaRPr lang="pl-PL" sz="1200" kern="1200" dirty="0">
            <a:solidFill>
              <a:srgbClr val="FFFFFF"/>
            </a:solidFill>
            <a:latin typeface="Arial"/>
            <a:ea typeface="+mn-ea"/>
            <a:cs typeface="Arial"/>
          </a:endParaRPr>
        </a:p>
      </dsp:txBody>
      <dsp:txXfrm>
        <a:off x="4227237" y="1196108"/>
        <a:ext cx="1240922" cy="821193"/>
      </dsp:txXfrm>
    </dsp:sp>
    <dsp:sp modelId="{FA6BFAD2-1D17-4B0D-8D47-C8A03E636AEE}">
      <dsp:nvSpPr>
        <dsp:cNvPr id="0" name=""/>
        <dsp:cNvSpPr/>
      </dsp:nvSpPr>
      <dsp:spPr>
        <a:xfrm rot="6480000">
          <a:off x="4433227" y="2234160"/>
          <a:ext cx="293845" cy="391953"/>
        </a:xfrm>
        <a:prstGeom prst="rightArrow">
          <a:avLst>
            <a:gd name="adj1" fmla="val 60000"/>
            <a:gd name="adj2" fmla="val 50000"/>
          </a:avLst>
        </a:prstGeom>
        <a:solidFill>
          <a:srgbClr val="33339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pl-PL" sz="1700" kern="1200">
            <a:solidFill>
              <a:srgbClr val="FFFFFF"/>
            </a:solidFill>
            <a:latin typeface="Arial"/>
            <a:ea typeface="+mn-ea"/>
            <a:cs typeface="Arial"/>
          </a:endParaRPr>
        </a:p>
      </dsp:txBody>
      <dsp:txXfrm rot="10800000">
        <a:off x="4490924" y="2270632"/>
        <a:ext cx="205692" cy="235171"/>
      </dsp:txXfrm>
    </dsp:sp>
    <dsp:sp modelId="{AD85AC2F-15E1-4BD9-B99E-9BD73CC1D7CD}">
      <dsp:nvSpPr>
        <dsp:cNvPr id="0" name=""/>
        <dsp:cNvSpPr/>
      </dsp:nvSpPr>
      <dsp:spPr>
        <a:xfrm>
          <a:off x="3539537" y="2684971"/>
          <a:ext cx="1538280" cy="1161343"/>
        </a:xfrm>
        <a:prstGeom prst="ellipse">
          <a:avLst/>
        </a:prstGeom>
        <a:solidFill>
          <a:srgbClr val="333399">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l-PL" sz="1200" kern="1200" dirty="0" smtClean="0">
              <a:solidFill>
                <a:srgbClr val="FFFFFF"/>
              </a:solidFill>
              <a:latin typeface="Arial"/>
              <a:ea typeface="+mn-ea"/>
              <a:cs typeface="Arial"/>
            </a:rPr>
            <a:t>Podporządkuj wszystko podjętej decyzji</a:t>
          </a:r>
          <a:endParaRPr lang="pl-PL" sz="1200" kern="1200" dirty="0">
            <a:solidFill>
              <a:srgbClr val="FFFFFF"/>
            </a:solidFill>
            <a:latin typeface="Arial"/>
            <a:ea typeface="+mn-ea"/>
            <a:cs typeface="Arial"/>
          </a:endParaRPr>
        </a:p>
      </dsp:txBody>
      <dsp:txXfrm>
        <a:off x="3764813" y="2855046"/>
        <a:ext cx="1087728" cy="821193"/>
      </dsp:txXfrm>
    </dsp:sp>
    <dsp:sp modelId="{17BE300D-3861-411B-8DF5-E12E424DAF09}">
      <dsp:nvSpPr>
        <dsp:cNvPr id="0" name=""/>
        <dsp:cNvSpPr/>
      </dsp:nvSpPr>
      <dsp:spPr>
        <a:xfrm rot="10800000">
          <a:off x="3411976" y="3069666"/>
          <a:ext cx="90143" cy="391953"/>
        </a:xfrm>
        <a:prstGeom prst="rightArrow">
          <a:avLst>
            <a:gd name="adj1" fmla="val 60000"/>
            <a:gd name="adj2" fmla="val 50000"/>
          </a:avLst>
        </a:prstGeom>
        <a:solidFill>
          <a:srgbClr val="33339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pl-PL" sz="1700" kern="1200">
            <a:solidFill>
              <a:srgbClr val="FFFFFF"/>
            </a:solidFill>
            <a:latin typeface="Arial"/>
            <a:ea typeface="+mn-ea"/>
            <a:cs typeface="Arial"/>
          </a:endParaRPr>
        </a:p>
      </dsp:txBody>
      <dsp:txXfrm rot="10800000">
        <a:off x="3439019" y="3148057"/>
        <a:ext cx="63100" cy="235171"/>
      </dsp:txXfrm>
    </dsp:sp>
    <dsp:sp modelId="{C62CFC93-B8BE-4DD9-ACE5-70F714B885A9}">
      <dsp:nvSpPr>
        <dsp:cNvPr id="0" name=""/>
        <dsp:cNvSpPr/>
      </dsp:nvSpPr>
      <dsp:spPr>
        <a:xfrm>
          <a:off x="1759276" y="2684971"/>
          <a:ext cx="1610178" cy="1161343"/>
        </a:xfrm>
        <a:prstGeom prst="ellipse">
          <a:avLst/>
        </a:prstGeom>
        <a:solidFill>
          <a:srgbClr val="333399">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l-PL" sz="1200" kern="1200" dirty="0" smtClean="0">
              <a:solidFill>
                <a:srgbClr val="FFFFFF"/>
              </a:solidFill>
              <a:latin typeface="Arial"/>
              <a:ea typeface="+mn-ea"/>
              <a:cs typeface="Arial"/>
            </a:rPr>
            <a:t>Podnieś wydajność ograniczenia</a:t>
          </a:r>
          <a:endParaRPr lang="pl-PL" sz="1200" kern="1200" dirty="0">
            <a:solidFill>
              <a:srgbClr val="FFFFFF"/>
            </a:solidFill>
            <a:latin typeface="Arial"/>
            <a:ea typeface="+mn-ea"/>
            <a:cs typeface="Arial"/>
          </a:endParaRPr>
        </a:p>
      </dsp:txBody>
      <dsp:txXfrm>
        <a:off x="1995081" y="2855046"/>
        <a:ext cx="1138568" cy="821193"/>
      </dsp:txXfrm>
    </dsp:sp>
    <dsp:sp modelId="{5DF638D3-2448-46DA-9998-D4148A68C2DA}">
      <dsp:nvSpPr>
        <dsp:cNvPr id="0" name=""/>
        <dsp:cNvSpPr/>
      </dsp:nvSpPr>
      <dsp:spPr>
        <a:xfrm rot="15120000">
          <a:off x="2168211" y="2268096"/>
          <a:ext cx="271417" cy="391953"/>
        </a:xfrm>
        <a:prstGeom prst="rightArrow">
          <a:avLst>
            <a:gd name="adj1" fmla="val 60000"/>
            <a:gd name="adj2" fmla="val 50000"/>
          </a:avLst>
        </a:prstGeom>
        <a:solidFill>
          <a:srgbClr val="33339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pl-PL" sz="1700" kern="1200">
            <a:solidFill>
              <a:srgbClr val="FFFFFF"/>
            </a:solidFill>
            <a:latin typeface="Arial"/>
            <a:ea typeface="+mn-ea"/>
            <a:cs typeface="Arial"/>
          </a:endParaRPr>
        </a:p>
      </dsp:txBody>
      <dsp:txXfrm rot="10800000">
        <a:off x="2221504" y="2385207"/>
        <a:ext cx="189992" cy="235171"/>
      </dsp:txXfrm>
    </dsp:sp>
    <dsp:sp modelId="{1134B637-4E8C-4DE9-8CE0-CA801D667BF0}">
      <dsp:nvSpPr>
        <dsp:cNvPr id="0" name=""/>
        <dsp:cNvSpPr/>
      </dsp:nvSpPr>
      <dsp:spPr>
        <a:xfrm>
          <a:off x="1209036" y="981675"/>
          <a:ext cx="1632616" cy="1250058"/>
        </a:xfrm>
        <a:prstGeom prst="ellipse">
          <a:avLst/>
        </a:prstGeom>
        <a:solidFill>
          <a:srgbClr val="333399">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l-PL" sz="1200" kern="1200" dirty="0" smtClean="0">
              <a:solidFill>
                <a:srgbClr val="FFFFFF"/>
              </a:solidFill>
              <a:latin typeface="Arial"/>
              <a:ea typeface="+mn-ea"/>
              <a:cs typeface="Arial"/>
            </a:rPr>
            <a:t>Jeśli ograniczenie zostało przełamane, wróć do kroku pierwszego</a:t>
          </a:r>
          <a:endParaRPr lang="pl-PL" sz="1200" kern="1200" dirty="0">
            <a:solidFill>
              <a:srgbClr val="FFFFFF"/>
            </a:solidFill>
            <a:latin typeface="Arial"/>
            <a:ea typeface="+mn-ea"/>
            <a:cs typeface="Arial"/>
          </a:endParaRPr>
        </a:p>
      </dsp:txBody>
      <dsp:txXfrm>
        <a:off x="1448127" y="1164742"/>
        <a:ext cx="1154434" cy="883924"/>
      </dsp:txXfrm>
    </dsp:sp>
    <dsp:sp modelId="{76E698DB-8603-41DD-8E21-51FCB5E0F486}">
      <dsp:nvSpPr>
        <dsp:cNvPr id="0" name=""/>
        <dsp:cNvSpPr/>
      </dsp:nvSpPr>
      <dsp:spPr>
        <a:xfrm rot="19440000">
          <a:off x="2657478" y="891020"/>
          <a:ext cx="166366" cy="391953"/>
        </a:xfrm>
        <a:prstGeom prst="rightArrow">
          <a:avLst>
            <a:gd name="adj1" fmla="val 60000"/>
            <a:gd name="adj2" fmla="val 50000"/>
          </a:avLst>
        </a:prstGeom>
        <a:solidFill>
          <a:srgbClr val="333399">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pl-PL" sz="1700" kern="1200">
            <a:solidFill>
              <a:srgbClr val="FFFFFF"/>
            </a:solidFill>
            <a:latin typeface="Arial"/>
            <a:ea typeface="+mn-ea"/>
            <a:cs typeface="Arial"/>
          </a:endParaRPr>
        </a:p>
      </dsp:txBody>
      <dsp:txXfrm>
        <a:off x="2662244" y="984079"/>
        <a:ext cx="116456" cy="235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A8548-9AEF-4897-B632-6382CB4F3029}">
      <dsp:nvSpPr>
        <dsp:cNvPr id="0" name=""/>
        <dsp:cNvSpPr/>
      </dsp:nvSpPr>
      <dsp:spPr>
        <a:xfrm>
          <a:off x="1785" y="600677"/>
          <a:ext cx="2175867" cy="870346"/>
        </a:xfrm>
        <a:prstGeom prst="chevron">
          <a:avLst/>
        </a:prstGeom>
        <a:gradFill rotWithShape="0">
          <a:gsLst>
            <a:gs pos="0">
              <a:srgbClr val="333399">
                <a:shade val="80000"/>
                <a:hueOff val="0"/>
                <a:satOff val="0"/>
                <a:lumOff val="0"/>
                <a:alphaOff val="0"/>
                <a:shade val="51000"/>
                <a:satMod val="130000"/>
              </a:srgbClr>
            </a:gs>
            <a:gs pos="80000">
              <a:srgbClr val="333399">
                <a:shade val="80000"/>
                <a:hueOff val="0"/>
                <a:satOff val="0"/>
                <a:lumOff val="0"/>
                <a:alphaOff val="0"/>
                <a:shade val="93000"/>
                <a:satMod val="130000"/>
              </a:srgbClr>
            </a:gs>
            <a:gs pos="100000">
              <a:srgbClr val="333399">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pl-PL" sz="1900" kern="1200" dirty="0" smtClean="0">
              <a:solidFill>
                <a:srgbClr val="FFFFFF"/>
              </a:solidFill>
              <a:latin typeface="Arial"/>
              <a:ea typeface="+mn-ea"/>
              <a:cs typeface="Arial"/>
            </a:rPr>
            <a:t>Cięcie materiału</a:t>
          </a:r>
          <a:endParaRPr lang="pl-PL" sz="1900" kern="1200" dirty="0">
            <a:solidFill>
              <a:srgbClr val="FFFFFF"/>
            </a:solidFill>
            <a:latin typeface="Arial"/>
            <a:ea typeface="+mn-ea"/>
            <a:cs typeface="Arial"/>
          </a:endParaRPr>
        </a:p>
      </dsp:txBody>
      <dsp:txXfrm>
        <a:off x="436958" y="600677"/>
        <a:ext cx="1305521" cy="870346"/>
      </dsp:txXfrm>
    </dsp:sp>
    <dsp:sp modelId="{B6670BAE-EF8D-4BD4-8DAB-8A6FC53303C6}">
      <dsp:nvSpPr>
        <dsp:cNvPr id="0" name=""/>
        <dsp:cNvSpPr/>
      </dsp:nvSpPr>
      <dsp:spPr>
        <a:xfrm>
          <a:off x="1960066" y="600677"/>
          <a:ext cx="2175867" cy="870346"/>
        </a:xfrm>
        <a:prstGeom prst="chevron">
          <a:avLst/>
        </a:prstGeom>
        <a:gradFill rotWithShape="0">
          <a:gsLst>
            <a:gs pos="0">
              <a:srgbClr val="333399">
                <a:shade val="80000"/>
                <a:hueOff val="0"/>
                <a:satOff val="-14010"/>
                <a:lumOff val="15876"/>
                <a:alphaOff val="0"/>
                <a:shade val="51000"/>
                <a:satMod val="130000"/>
              </a:srgbClr>
            </a:gs>
            <a:gs pos="80000">
              <a:srgbClr val="333399">
                <a:shade val="80000"/>
                <a:hueOff val="0"/>
                <a:satOff val="-14010"/>
                <a:lumOff val="15876"/>
                <a:alphaOff val="0"/>
                <a:shade val="93000"/>
                <a:satMod val="130000"/>
              </a:srgbClr>
            </a:gs>
            <a:gs pos="100000">
              <a:srgbClr val="333399">
                <a:shade val="80000"/>
                <a:hueOff val="0"/>
                <a:satOff val="-14010"/>
                <a:lumOff val="1587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pl-PL" sz="1900" kern="1200" dirty="0" smtClean="0">
              <a:solidFill>
                <a:srgbClr val="FFFFFF"/>
              </a:solidFill>
              <a:latin typeface="Arial"/>
              <a:ea typeface="+mn-ea"/>
              <a:cs typeface="Arial"/>
            </a:rPr>
            <a:t>Szycie</a:t>
          </a:r>
          <a:endParaRPr lang="pl-PL" sz="1900" kern="1200" dirty="0">
            <a:solidFill>
              <a:srgbClr val="FFFFFF"/>
            </a:solidFill>
            <a:latin typeface="Arial"/>
            <a:ea typeface="+mn-ea"/>
            <a:cs typeface="Arial"/>
          </a:endParaRPr>
        </a:p>
      </dsp:txBody>
      <dsp:txXfrm>
        <a:off x="2395239" y="600677"/>
        <a:ext cx="1305521" cy="870346"/>
      </dsp:txXfrm>
    </dsp:sp>
    <dsp:sp modelId="{CEA2CD01-1B1C-4460-9E16-4A9A08972EAE}">
      <dsp:nvSpPr>
        <dsp:cNvPr id="0" name=""/>
        <dsp:cNvSpPr/>
      </dsp:nvSpPr>
      <dsp:spPr>
        <a:xfrm>
          <a:off x="3918346" y="600677"/>
          <a:ext cx="2175867" cy="870346"/>
        </a:xfrm>
        <a:prstGeom prst="chevron">
          <a:avLst/>
        </a:prstGeom>
        <a:gradFill rotWithShape="0">
          <a:gsLst>
            <a:gs pos="0">
              <a:srgbClr val="333399">
                <a:shade val="80000"/>
                <a:hueOff val="0"/>
                <a:satOff val="-28019"/>
                <a:lumOff val="31752"/>
                <a:alphaOff val="0"/>
                <a:shade val="51000"/>
                <a:satMod val="130000"/>
              </a:srgbClr>
            </a:gs>
            <a:gs pos="80000">
              <a:srgbClr val="333399">
                <a:shade val="80000"/>
                <a:hueOff val="0"/>
                <a:satOff val="-28019"/>
                <a:lumOff val="31752"/>
                <a:alphaOff val="0"/>
                <a:shade val="93000"/>
                <a:satMod val="130000"/>
              </a:srgbClr>
            </a:gs>
            <a:gs pos="100000">
              <a:srgbClr val="333399">
                <a:shade val="80000"/>
                <a:hueOff val="0"/>
                <a:satOff val="-28019"/>
                <a:lumOff val="3175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pl-PL" sz="1900" kern="1200" dirty="0" smtClean="0">
              <a:solidFill>
                <a:srgbClr val="FFFFFF"/>
              </a:solidFill>
              <a:latin typeface="Arial"/>
              <a:ea typeface="+mn-ea"/>
              <a:cs typeface="Arial"/>
            </a:rPr>
            <a:t>Łączenie elementów</a:t>
          </a:r>
          <a:endParaRPr lang="pl-PL" sz="1900" kern="1200" dirty="0">
            <a:solidFill>
              <a:srgbClr val="FFFFFF"/>
            </a:solidFill>
            <a:latin typeface="Arial"/>
            <a:ea typeface="+mn-ea"/>
            <a:cs typeface="Arial"/>
          </a:endParaRPr>
        </a:p>
      </dsp:txBody>
      <dsp:txXfrm>
        <a:off x="4353519" y="600677"/>
        <a:ext cx="1305521" cy="87034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362EC-A68B-4398-BFCD-44A79805F291}" type="datetimeFigureOut">
              <a:rPr lang="pl-PL" smtClean="0"/>
              <a:t>2018-08-23</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9CDC0-B9DA-4FAE-A762-02A7EE7282EE}" type="slidenum">
              <a:rPr lang="pl-PL" smtClean="0"/>
              <a:t>‹#›</a:t>
            </a:fld>
            <a:endParaRPr lang="pl-PL"/>
          </a:p>
        </p:txBody>
      </p:sp>
    </p:spTree>
    <p:extLst>
      <p:ext uri="{BB962C8B-B14F-4D97-AF65-F5344CB8AC3E}">
        <p14:creationId xmlns:p14="http://schemas.microsoft.com/office/powerpoint/2010/main" val="291342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FE08B3DB-1853-4F64-B9E3-94379BE9D4C0}" type="slidenum">
              <a:rPr lang="pl-PL" smtClean="0">
                <a:solidFill>
                  <a:prstClr val="black"/>
                </a:solidFill>
              </a:rPr>
              <a:pPr>
                <a:defRPr/>
              </a:pPr>
              <a:t>1</a:t>
            </a:fld>
            <a:endParaRPr lang="pl-PL">
              <a:solidFill>
                <a:prstClr val="black"/>
              </a:solidFill>
            </a:endParaRPr>
          </a:p>
        </p:txBody>
      </p:sp>
    </p:spTree>
    <p:extLst>
      <p:ext uri="{BB962C8B-B14F-4D97-AF65-F5344CB8AC3E}">
        <p14:creationId xmlns:p14="http://schemas.microsoft.com/office/powerpoint/2010/main" val="3938604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39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7434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811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1540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936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59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a:ln/>
        </p:spPr>
      </p:sp>
      <p:sp>
        <p:nvSpPr>
          <p:cNvPr id="3174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Tree>
    <p:extLst>
      <p:ext uri="{BB962C8B-B14F-4D97-AF65-F5344CB8AC3E}">
        <p14:creationId xmlns:p14="http://schemas.microsoft.com/office/powerpoint/2010/main" val="378415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612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819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460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85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444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0715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71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243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 Wzór 1">
    <p:spTree>
      <p:nvGrpSpPr>
        <p:cNvPr id="1" name=""/>
        <p:cNvGrpSpPr/>
        <p:nvPr/>
      </p:nvGrpSpPr>
      <p:grpSpPr>
        <a:xfrm>
          <a:off x="0" y="0"/>
          <a:ext cx="0" cy="0"/>
          <a:chOff x="0" y="0"/>
          <a:chExt cx="0" cy="0"/>
        </a:xfrm>
      </p:grpSpPr>
      <p:pic>
        <p:nvPicPr>
          <p:cNvPr id="4" name="Picture 9" descr="WSL_prezentacja_SZABLON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76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5013176"/>
            <a:ext cx="4371975" cy="160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upa 12"/>
          <p:cNvGrpSpPr/>
          <p:nvPr userDrawn="1"/>
        </p:nvGrpSpPr>
        <p:grpSpPr>
          <a:xfrm>
            <a:off x="0" y="5978755"/>
            <a:ext cx="9144000" cy="906629"/>
            <a:chOff x="0" y="5978755"/>
            <a:chExt cx="9144000" cy="906629"/>
          </a:xfrm>
        </p:grpSpPr>
        <p:pic>
          <p:nvPicPr>
            <p:cNvPr id="14" name="Obraz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5"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Obraz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39597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hidden="1"/>
          <p:cNvSpPr>
            <a:spLocks noGrp="1"/>
          </p:cNvSpPr>
          <p:nvPr>
            <p:ph type="dt" sz="half" idx="10"/>
          </p:nvPr>
        </p:nvSpPr>
        <p:spPr/>
        <p:txBody>
          <a:bodyPr/>
          <a:lstStyle>
            <a:lvl1pPr>
              <a:defRPr/>
            </a:lvl1pPr>
          </a:lstStyle>
          <a:p>
            <a:pPr>
              <a:defRPr/>
            </a:pPr>
            <a:fld id="{CC9B7594-302D-40BE-9E3B-10548735BB40}" type="datetime1">
              <a:rPr lang="pl-PL">
                <a:solidFill>
                  <a:prstClr val="black">
                    <a:tint val="75000"/>
                  </a:prstClr>
                </a:solidFill>
              </a:rPr>
              <a:pPr>
                <a:defRPr/>
              </a:pPr>
              <a:t>2018-08-23</a:t>
            </a:fld>
            <a:endParaRPr lang="pl-PL">
              <a:solidFill>
                <a:prstClr val="black">
                  <a:tint val="75000"/>
                </a:prstClr>
              </a:solidFill>
            </a:endParaRPr>
          </a:p>
        </p:txBody>
      </p:sp>
      <p:sp>
        <p:nvSpPr>
          <p:cNvPr id="3"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53424B1E-CED2-4991-A881-423181A9BDDB}"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004781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1800" b="0" baseline="0"/>
            </a:lvl1pPr>
          </a:lstStyle>
          <a:p>
            <a:r>
              <a:rPr lang="pl-PL"/>
              <a:t>Kliknij, aby edytować styl</a:t>
            </a:r>
            <a:endParaRPr lang="pl-PL" dirty="0"/>
          </a:p>
        </p:txBody>
      </p:sp>
      <p:sp>
        <p:nvSpPr>
          <p:cNvPr id="3" name="Symbol zastępczy zawartości 2"/>
          <p:cNvSpPr>
            <a:spLocks noGrp="1"/>
          </p:cNvSpPr>
          <p:nvPr>
            <p:ph idx="1"/>
          </p:nvPr>
        </p:nvSpPr>
        <p:spPr>
          <a:xfrm>
            <a:off x="3575050" y="273050"/>
            <a:ext cx="4453334" cy="5853113"/>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D964D06E-48A2-4F4D-967B-640C795A4127}" type="datetime1">
              <a:rPr lang="pl-PL">
                <a:solidFill>
                  <a:prstClr val="black">
                    <a:tint val="75000"/>
                  </a:prstClr>
                </a:solidFill>
              </a:rPr>
              <a:pPr>
                <a:defRPr/>
              </a:pPr>
              <a:t>2018-08-23</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68E3F7A2-8D69-4730-BEB1-BF82A03BD0EA}"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682830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a:lvl1pPr>
          </a:lstStyle>
          <a:p>
            <a:r>
              <a:rPr lang="pl-PL"/>
              <a:t>Kliknij, aby edytować styl</a:t>
            </a:r>
          </a:p>
        </p:txBody>
      </p:sp>
      <p:sp>
        <p:nvSpPr>
          <p:cNvPr id="3" name="Symbol zastępczy obrazu 2"/>
          <p:cNvSpPr>
            <a:spLocks noGrp="1"/>
          </p:cNvSpPr>
          <p:nvPr>
            <p:ph type="pic" idx="1"/>
          </p:nvPr>
        </p:nvSpPr>
        <p:spPr>
          <a:xfrm>
            <a:off x="151200" y="1988840"/>
            <a:ext cx="8424936" cy="3888432"/>
          </a:xfr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pl-PL" noProof="0" dirty="0"/>
          </a:p>
        </p:txBody>
      </p:sp>
      <p:sp>
        <p:nvSpPr>
          <p:cNvPr id="4" name="Symbol zastępczy tekstu 3"/>
          <p:cNvSpPr>
            <a:spLocks noGrp="1"/>
          </p:cNvSpPr>
          <p:nvPr>
            <p:ph type="body" sz="half" idx="2"/>
          </p:nvPr>
        </p:nvSpPr>
        <p:spPr>
          <a:xfrm>
            <a:off x="151200" y="1602000"/>
            <a:ext cx="5486400" cy="38684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79387ED7-64E6-45D9-8860-50ACB358525B}" type="datetime1">
              <a:rPr lang="pl-PL">
                <a:solidFill>
                  <a:prstClr val="black">
                    <a:tint val="75000"/>
                  </a:prstClr>
                </a:solidFill>
              </a:rPr>
              <a:pPr>
                <a:defRPr/>
              </a:pPr>
              <a:t>2018-08-23</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DEBBEF3-A0C1-4E11-AE93-5DF34313842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760239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FAE17CCC-0007-41DC-A92B-1A0E3527DAC1}" type="datetime1">
              <a:rPr lang="pl-PL">
                <a:solidFill>
                  <a:prstClr val="black">
                    <a:tint val="75000"/>
                  </a:prstClr>
                </a:solidFill>
              </a:rPr>
              <a:pPr>
                <a:defRPr/>
              </a:pPr>
              <a:t>2018-08-23</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B80FBC64-A6BB-454C-AE1F-A691CD754B3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57268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51200" y="532800"/>
            <a:ext cx="7426800" cy="662400"/>
          </a:xfrm>
        </p:spPr>
        <p:txBody>
          <a:bodyPr/>
          <a:lstStyle>
            <a:lvl1pPr>
              <a:defRPr/>
            </a:lvl1pPr>
          </a:lstStyle>
          <a:p>
            <a:r>
              <a:rPr lang="pl-PL"/>
              <a:t>Kliknij, aby edytować styl</a:t>
            </a:r>
            <a:endParaRPr lang="pl-PL" dirty="0"/>
          </a:p>
        </p:txBody>
      </p:sp>
      <p:sp>
        <p:nvSpPr>
          <p:cNvPr id="3" name="Symbol zastępczy tytułu pionowego 2"/>
          <p:cNvSpPr>
            <a:spLocks noGrp="1"/>
          </p:cNvSpPr>
          <p:nvPr>
            <p:ph type="body" orient="vert" idx="1"/>
          </p:nvPr>
        </p:nvSpPr>
        <p:spPr>
          <a:xfrm>
            <a:off x="151200" y="1602000"/>
            <a:ext cx="8229600" cy="4150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EBB71934-3CC8-497D-ABE1-CB610967FC15}" type="datetime1">
              <a:rPr lang="pl-PL">
                <a:solidFill>
                  <a:prstClr val="black">
                    <a:tint val="75000"/>
                  </a:prstClr>
                </a:solidFill>
              </a:rPr>
              <a:pPr>
                <a:defRPr/>
              </a:pPr>
              <a:t>2018-08-23</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2163CD9-19C7-4E68-A966-5FEDAEA37DE6}"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4169563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2" name="Picture 6" descr="WSL_prezentacja_SZABLON_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6553200" y="2548160"/>
            <a:ext cx="2209800" cy="3113088"/>
          </a:xfrm>
          <a:prstGeom prst="rect">
            <a:avLst/>
          </a:prstGeom>
          <a:noFill/>
          <a:ln w="9525">
            <a:noFill/>
            <a:miter lim="800000"/>
            <a:headEnd/>
            <a:tailEnd/>
          </a:ln>
        </p:spPr>
        <p:txBody>
          <a:bodyPr>
            <a:spAutoFit/>
          </a:bodyPr>
          <a:lstStyle/>
          <a:p>
            <a:pPr>
              <a:lnSpc>
                <a:spcPct val="110000"/>
              </a:lnSpc>
              <a:defRPr/>
            </a:pPr>
            <a:r>
              <a:rPr lang="pl-PL" sz="1200" dirty="0">
                <a:solidFill>
                  <a:prstClr val="black"/>
                </a:solidFill>
                <a:cs typeface="Arial" charset="0"/>
              </a:rPr>
              <a:t>61-755 POZNAŃ</a:t>
            </a:r>
          </a:p>
          <a:p>
            <a:pPr>
              <a:lnSpc>
                <a:spcPct val="110000"/>
              </a:lnSpc>
              <a:defRPr/>
            </a:pPr>
            <a:r>
              <a:rPr lang="pl-PL" sz="1200" dirty="0">
                <a:solidFill>
                  <a:prstClr val="black"/>
                </a:solidFill>
                <a:cs typeface="Arial" charset="0"/>
              </a:rPr>
              <a:t>UL. E. ESTKOWSKIEGO 6 </a:t>
            </a:r>
          </a:p>
          <a:p>
            <a:pPr>
              <a:lnSpc>
                <a:spcPct val="110000"/>
              </a:lnSpc>
              <a:defRPr/>
            </a:pPr>
            <a:endParaRPr lang="pl-PL" sz="1200" dirty="0">
              <a:solidFill>
                <a:prstClr val="black"/>
              </a:solidFill>
              <a:cs typeface="Arial" charset="0"/>
            </a:endParaRPr>
          </a:p>
          <a:p>
            <a:pPr>
              <a:lnSpc>
                <a:spcPct val="110000"/>
              </a:lnSpc>
              <a:defRPr/>
            </a:pPr>
            <a:r>
              <a:rPr lang="pl-PL" sz="1200" dirty="0">
                <a:solidFill>
                  <a:prstClr val="black"/>
                </a:solidFill>
                <a:cs typeface="Arial" charset="0"/>
              </a:rPr>
              <a:t>Rektorat tel. 61 850 47 81 </a:t>
            </a:r>
          </a:p>
          <a:p>
            <a:pPr>
              <a:lnSpc>
                <a:spcPct val="110000"/>
              </a:lnSpc>
              <a:defRPr/>
            </a:pPr>
            <a:r>
              <a:rPr lang="pl-PL" sz="1200" dirty="0">
                <a:solidFill>
                  <a:prstClr val="black"/>
                </a:solidFill>
                <a:cs typeface="Arial" charset="0"/>
              </a:rPr>
              <a:t>Dziekanat tel. 61 850 47 64 </a:t>
            </a:r>
          </a:p>
          <a:p>
            <a:pPr>
              <a:lnSpc>
                <a:spcPct val="110000"/>
              </a:lnSpc>
              <a:defRPr/>
            </a:pPr>
            <a:r>
              <a:rPr lang="pl-PL" sz="1200" dirty="0">
                <a:solidFill>
                  <a:prstClr val="black"/>
                </a:solidFill>
                <a:cs typeface="Arial" charset="0"/>
              </a:rPr>
              <a:t>Księgowość tel. 61 850 47 79 </a:t>
            </a:r>
          </a:p>
          <a:p>
            <a:pPr>
              <a:lnSpc>
                <a:spcPct val="110000"/>
              </a:lnSpc>
              <a:defRPr/>
            </a:pPr>
            <a:r>
              <a:rPr lang="pl-PL" sz="1200" dirty="0">
                <a:solidFill>
                  <a:prstClr val="black"/>
                </a:solidFill>
                <a:cs typeface="Arial" charset="0"/>
              </a:rPr>
              <a:t>Kadry tel. 61 850 47 71 </a:t>
            </a:r>
          </a:p>
          <a:p>
            <a:pPr>
              <a:lnSpc>
                <a:spcPct val="110000"/>
              </a:lnSpc>
              <a:defRPr/>
            </a:pPr>
            <a:r>
              <a:rPr lang="pl-PL" sz="1200" dirty="0" err="1">
                <a:solidFill>
                  <a:prstClr val="black"/>
                </a:solidFill>
                <a:cs typeface="Arial" charset="0"/>
              </a:rPr>
              <a:t>fax</a:t>
            </a:r>
            <a:r>
              <a:rPr lang="pl-PL" sz="1200" dirty="0">
                <a:solidFill>
                  <a:prstClr val="black"/>
                </a:solidFill>
                <a:cs typeface="Arial" charset="0"/>
              </a:rPr>
              <a:t> 61 850 47 89 </a:t>
            </a:r>
          </a:p>
          <a:p>
            <a:pPr>
              <a:lnSpc>
                <a:spcPct val="110000"/>
              </a:lnSpc>
              <a:defRPr/>
            </a:pPr>
            <a:r>
              <a:rPr lang="pl-PL" sz="1200" dirty="0" err="1">
                <a:solidFill>
                  <a:prstClr val="black"/>
                </a:solidFill>
                <a:cs typeface="Arial" charset="0"/>
              </a:rPr>
              <a:t>rektorat@wsl.com.pl</a:t>
            </a:r>
            <a:endParaRPr lang="pl-PL" sz="1200" dirty="0">
              <a:solidFill>
                <a:prstClr val="black"/>
              </a:solidFill>
              <a:cs typeface="Arial" charset="0"/>
            </a:endParaRPr>
          </a:p>
          <a:p>
            <a:pPr>
              <a:lnSpc>
                <a:spcPct val="110000"/>
              </a:lnSpc>
              <a:defRPr/>
            </a:pPr>
            <a:r>
              <a:rPr lang="pl-PL" sz="1200" dirty="0" err="1">
                <a:solidFill>
                  <a:prstClr val="black"/>
                </a:solidFill>
                <a:cs typeface="Arial" charset="0"/>
              </a:rPr>
              <a:t>www.wsl.com.pl</a:t>
            </a:r>
            <a:endParaRPr lang="pl-PL" sz="1200" dirty="0">
              <a:solidFill>
                <a:prstClr val="black"/>
              </a:solidFill>
              <a:cs typeface="Arial" charset="0"/>
            </a:endParaRPr>
          </a:p>
          <a:p>
            <a:pPr>
              <a:lnSpc>
                <a:spcPct val="110000"/>
              </a:lnSpc>
              <a:defRPr/>
            </a:pPr>
            <a:endParaRPr lang="pl-PL" sz="1200" dirty="0">
              <a:solidFill>
                <a:prstClr val="black"/>
              </a:solidFill>
              <a:cs typeface="Arial" charset="0"/>
            </a:endParaRPr>
          </a:p>
          <a:p>
            <a:pPr>
              <a:lnSpc>
                <a:spcPct val="110000"/>
              </a:lnSpc>
              <a:defRPr/>
            </a:pPr>
            <a:r>
              <a:rPr lang="pl-PL" sz="2400" dirty="0">
                <a:solidFill>
                  <a:prstClr val="black"/>
                </a:solidFill>
                <a:cs typeface="Arial" charset="0"/>
              </a:rPr>
              <a:t>DZIĘKUJĘ </a:t>
            </a:r>
            <a:br>
              <a:rPr lang="pl-PL" sz="2400" dirty="0">
                <a:solidFill>
                  <a:prstClr val="black"/>
                </a:solidFill>
                <a:cs typeface="Arial" charset="0"/>
              </a:rPr>
            </a:br>
            <a:r>
              <a:rPr lang="pl-PL" sz="2400" dirty="0">
                <a:solidFill>
                  <a:prstClr val="black"/>
                </a:solidFill>
                <a:cs typeface="Arial" charset="0"/>
              </a:rPr>
              <a:t>ZA UWAGĘ</a:t>
            </a:r>
          </a:p>
        </p:txBody>
      </p:sp>
      <p:sp>
        <p:nvSpPr>
          <p:cNvPr id="4" name="Symbol zastępczy daty 2" hidden="1"/>
          <p:cNvSpPr>
            <a:spLocks noGrp="1"/>
          </p:cNvSpPr>
          <p:nvPr>
            <p:ph type="dt" sz="half" idx="10"/>
          </p:nvPr>
        </p:nvSpPr>
        <p:spPr/>
        <p:txBody>
          <a:bodyPr/>
          <a:lstStyle>
            <a:lvl1pPr>
              <a:defRPr/>
            </a:lvl1pPr>
          </a:lstStyle>
          <a:p>
            <a:pPr>
              <a:defRPr/>
            </a:pPr>
            <a:fld id="{18222268-7ED3-4F3A-B3A3-DD5CEE890B2E}" type="datetime1">
              <a:rPr lang="pl-PL">
                <a:solidFill>
                  <a:prstClr val="black">
                    <a:tint val="75000"/>
                  </a:prstClr>
                </a:solidFill>
              </a:rPr>
              <a:pPr>
                <a:defRPr/>
              </a:pPr>
              <a:t>2018-08-23</a:t>
            </a:fld>
            <a:endParaRPr lang="pl-PL">
              <a:solidFill>
                <a:prstClr val="black">
                  <a:tint val="75000"/>
                </a:prstClr>
              </a:solidFill>
            </a:endParaRPr>
          </a:p>
        </p:txBody>
      </p:sp>
      <p:sp>
        <p:nvSpPr>
          <p:cNvPr id="5" name="Symbol zastępczy stopki 3"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grpSp>
        <p:nvGrpSpPr>
          <p:cNvPr id="7" name="Grupa 6"/>
          <p:cNvGrpSpPr/>
          <p:nvPr userDrawn="1"/>
        </p:nvGrpSpPr>
        <p:grpSpPr>
          <a:xfrm>
            <a:off x="0" y="5978755"/>
            <a:ext cx="9144000" cy="906629"/>
            <a:chOff x="0" y="5978755"/>
            <a:chExt cx="9144000" cy="906629"/>
          </a:xfrm>
        </p:grpSpPr>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9"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pic>
        <p:nvPicPr>
          <p:cNvPr id="29698"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7253" y="2595784"/>
            <a:ext cx="3876675" cy="191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6755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lajd tytułowy - Wzór 1">
    <p:spTree>
      <p:nvGrpSpPr>
        <p:cNvPr id="1" name=""/>
        <p:cNvGrpSpPr/>
        <p:nvPr/>
      </p:nvGrpSpPr>
      <p:grpSpPr>
        <a:xfrm>
          <a:off x="0" y="0"/>
          <a:ext cx="0" cy="0"/>
          <a:chOff x="0" y="0"/>
          <a:chExt cx="0" cy="0"/>
        </a:xfrm>
      </p:grpSpPr>
      <p:pic>
        <p:nvPicPr>
          <p:cNvPr id="4" name="Picture 9" descr="WSL_prezentacja_SZABLON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76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5013176"/>
            <a:ext cx="4371975" cy="160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upa 12"/>
          <p:cNvGrpSpPr/>
          <p:nvPr userDrawn="1"/>
        </p:nvGrpSpPr>
        <p:grpSpPr>
          <a:xfrm>
            <a:off x="0" y="5978755"/>
            <a:ext cx="9144000" cy="906629"/>
            <a:chOff x="0" y="5978755"/>
            <a:chExt cx="9144000" cy="906629"/>
          </a:xfrm>
        </p:grpSpPr>
        <p:pic>
          <p:nvPicPr>
            <p:cNvPr id="14" name="Obraz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5"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Obraz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366186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4C3E3225-C131-42BF-91EA-0DAC1C33EE7D}" type="datetime1">
              <a:rPr lang="pl-PL">
                <a:solidFill>
                  <a:prstClr val="black">
                    <a:tint val="75000"/>
                  </a:prstClr>
                </a:solidFill>
              </a:rPr>
              <a:pPr>
                <a:defRPr/>
              </a:pPr>
              <a:t>2018-08-23</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3E9048-BAE1-482F-9659-B499D65C7024}"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800337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Slajd tytułowy - Wzór 2">
    <p:spTree>
      <p:nvGrpSpPr>
        <p:cNvPr id="1" name=""/>
        <p:cNvGrpSpPr/>
        <p:nvPr/>
      </p:nvGrpSpPr>
      <p:grpSpPr>
        <a:xfrm>
          <a:off x="0" y="0"/>
          <a:ext cx="0" cy="0"/>
          <a:chOff x="0" y="0"/>
          <a:chExt cx="0" cy="0"/>
        </a:xfrm>
      </p:grpSpPr>
      <p:pic>
        <p:nvPicPr>
          <p:cNvPr id="4" name="Picture 7" descr="WSL_prezentacja_SZABLON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86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3" y="5013176"/>
            <a:ext cx="367240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a 5"/>
          <p:cNvGrpSpPr/>
          <p:nvPr userDrawn="1"/>
        </p:nvGrpSpPr>
        <p:grpSpPr>
          <a:xfrm>
            <a:off x="0" y="5978755"/>
            <a:ext cx="9144000" cy="906629"/>
            <a:chOff x="0" y="5978755"/>
            <a:chExt cx="9144000" cy="906629"/>
          </a:xfrm>
        </p:grpSpPr>
        <p:pic>
          <p:nvPicPr>
            <p:cNvPr id="7" name="Obraz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8"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Obraz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1625329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ytuł i zawartość - Numerow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AutoNum type="arabicPeriod"/>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72CB6CAE-9F88-422A-BDFB-12DD2E281DAB}" type="datetime1">
              <a:rPr lang="pl-PL">
                <a:solidFill>
                  <a:prstClr val="black">
                    <a:tint val="75000"/>
                  </a:prstClr>
                </a:solidFill>
              </a:rPr>
              <a:pPr>
                <a:defRPr/>
              </a:pPr>
              <a:t>2018-08-23</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000D6E-3790-455C-8992-BC41814A0F4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428108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4C3E3225-C131-42BF-91EA-0DAC1C33EE7D}" type="datetime1">
              <a:rPr lang="pl-PL">
                <a:solidFill>
                  <a:prstClr val="black">
                    <a:tint val="75000"/>
                  </a:prstClr>
                </a:solidFill>
              </a:rPr>
              <a:pPr>
                <a:defRPr/>
              </a:pPr>
              <a:t>2018-08-23</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3E9048-BAE1-482F-9659-B499D65C7024}"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025325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ytuł i zawartość - Pust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None/>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05B81DBB-5089-4A4F-BD9C-8972A7174610}" type="datetime1">
              <a:rPr lang="pl-PL">
                <a:solidFill>
                  <a:prstClr val="black">
                    <a:tint val="75000"/>
                  </a:prstClr>
                </a:solidFill>
              </a:rPr>
              <a:pPr>
                <a:defRPr/>
              </a:pPr>
              <a:t>2018-08-23</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37163F66-C03F-46A7-94F1-C169C5E1F7D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398545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cap="all"/>
            </a:lvl1pPr>
          </a:lstStyle>
          <a:p>
            <a:r>
              <a:rPr lang="pl-PL"/>
              <a:t>Kliknij, aby edytować styl</a:t>
            </a:r>
            <a:endParaRPr lang="pl-PL" dirty="0"/>
          </a:p>
        </p:txBody>
      </p:sp>
      <p:sp>
        <p:nvSpPr>
          <p:cNvPr id="3" name="Symbol zastępczy tekstu 2"/>
          <p:cNvSpPr>
            <a:spLocks noGrp="1"/>
          </p:cNvSpPr>
          <p:nvPr>
            <p:ph type="body" idx="1"/>
          </p:nvPr>
        </p:nvSpPr>
        <p:spPr>
          <a:xfrm>
            <a:off x="151200" y="1602000"/>
            <a:ext cx="8229600" cy="4150800"/>
          </a:xfrm>
        </p:spPr>
        <p:txBody>
          <a:bodyPr>
            <a:normAutofit/>
          </a:bodyPr>
          <a:lstStyle>
            <a:lvl1pPr marL="0" indent="0">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A2E4DA61-6038-4E93-A4D7-1E67318EDB42}" type="datetime1">
              <a:rPr lang="pl-PL">
                <a:solidFill>
                  <a:prstClr val="black">
                    <a:tint val="75000"/>
                  </a:prstClr>
                </a:solidFill>
              </a:rPr>
              <a:pPr>
                <a:defRPr/>
              </a:pPr>
              <a:t>2018-08-23</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D4D1F7BE-6192-4660-B9B1-C447363AEAC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478650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sz="half" idx="1"/>
          </p:nvPr>
        </p:nvSpPr>
        <p:spPr>
          <a:xfrm>
            <a:off x="151200" y="1600200"/>
            <a:ext cx="4276784"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p:cNvSpPr>
            <a:spLocks noGrp="1"/>
          </p:cNvSpPr>
          <p:nvPr>
            <p:ph sz="half" idx="2"/>
          </p:nvPr>
        </p:nvSpPr>
        <p:spPr>
          <a:xfrm>
            <a:off x="4572000" y="1600200"/>
            <a:ext cx="4276808"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daty 3" hidden="1"/>
          <p:cNvSpPr>
            <a:spLocks noGrp="1"/>
          </p:cNvSpPr>
          <p:nvPr>
            <p:ph type="dt" sz="half" idx="10"/>
          </p:nvPr>
        </p:nvSpPr>
        <p:spPr/>
        <p:txBody>
          <a:bodyPr/>
          <a:lstStyle>
            <a:lvl1pPr>
              <a:defRPr/>
            </a:lvl1pPr>
          </a:lstStyle>
          <a:p>
            <a:pPr>
              <a:defRPr/>
            </a:pPr>
            <a:fld id="{AC505D6C-BE84-4AEF-B1CD-1099F9D47C1A}" type="datetime1">
              <a:rPr lang="pl-PL">
                <a:solidFill>
                  <a:prstClr val="black">
                    <a:tint val="75000"/>
                  </a:prstClr>
                </a:solidFill>
              </a:rPr>
              <a:pPr>
                <a:defRPr/>
              </a:pPr>
              <a:t>2018-08-23</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932BDEF4-7D18-48FF-9747-C90C36B1F3E0}"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650009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endParaRPr lang="pl-PL" dirty="0"/>
          </a:p>
        </p:txBody>
      </p:sp>
      <p:sp>
        <p:nvSpPr>
          <p:cNvPr id="3" name="Symbol zastępczy tekstu 2"/>
          <p:cNvSpPr>
            <a:spLocks noGrp="1"/>
          </p:cNvSpPr>
          <p:nvPr>
            <p:ph type="body" idx="1"/>
          </p:nvPr>
        </p:nvSpPr>
        <p:spPr>
          <a:xfrm>
            <a:off x="151200"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151200"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tekstu 4"/>
          <p:cNvSpPr>
            <a:spLocks noGrp="1"/>
          </p:cNvSpPr>
          <p:nvPr>
            <p:ph type="body" sz="quarter" idx="3"/>
          </p:nvPr>
        </p:nvSpPr>
        <p:spPr>
          <a:xfrm>
            <a:off x="4645024"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4"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daty 3" hidden="1"/>
          <p:cNvSpPr>
            <a:spLocks noGrp="1"/>
          </p:cNvSpPr>
          <p:nvPr>
            <p:ph type="dt" sz="half" idx="10"/>
          </p:nvPr>
        </p:nvSpPr>
        <p:spPr/>
        <p:txBody>
          <a:bodyPr/>
          <a:lstStyle>
            <a:lvl1pPr>
              <a:defRPr/>
            </a:lvl1pPr>
          </a:lstStyle>
          <a:p>
            <a:pPr>
              <a:defRPr/>
            </a:pPr>
            <a:fld id="{655C9AA3-F033-470B-86E4-40606B591710}" type="datetime1">
              <a:rPr lang="pl-PL">
                <a:solidFill>
                  <a:prstClr val="black">
                    <a:tint val="75000"/>
                  </a:prstClr>
                </a:solidFill>
              </a:rPr>
              <a:pPr>
                <a:defRPr/>
              </a:pPr>
              <a:t>2018-08-23</a:t>
            </a:fld>
            <a:endParaRPr lang="pl-PL">
              <a:solidFill>
                <a:prstClr val="black">
                  <a:tint val="75000"/>
                </a:prstClr>
              </a:solidFill>
            </a:endParaRPr>
          </a:p>
        </p:txBody>
      </p:sp>
      <p:sp>
        <p:nvSpPr>
          <p:cNvPr id="8"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1A27A8D1-E4BC-4E09-9DBB-AA60B2AC196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36342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daty 3" hidden="1"/>
          <p:cNvSpPr>
            <a:spLocks noGrp="1"/>
          </p:cNvSpPr>
          <p:nvPr>
            <p:ph type="dt" sz="half" idx="10"/>
          </p:nvPr>
        </p:nvSpPr>
        <p:spPr/>
        <p:txBody>
          <a:bodyPr/>
          <a:lstStyle>
            <a:lvl1pPr>
              <a:defRPr/>
            </a:lvl1pPr>
          </a:lstStyle>
          <a:p>
            <a:pPr>
              <a:defRPr/>
            </a:pPr>
            <a:fld id="{B532AF37-AF52-4FE7-97EB-F20D095F7678}" type="datetime1">
              <a:rPr lang="pl-PL">
                <a:solidFill>
                  <a:prstClr val="black">
                    <a:tint val="75000"/>
                  </a:prstClr>
                </a:solidFill>
              </a:rPr>
              <a:pPr>
                <a:defRPr/>
              </a:pPr>
              <a:t>2018-08-23</a:t>
            </a:fld>
            <a:endParaRPr lang="pl-PL">
              <a:solidFill>
                <a:prstClr val="black">
                  <a:tint val="75000"/>
                </a:prstClr>
              </a:solidFill>
            </a:endParaRPr>
          </a:p>
        </p:txBody>
      </p:sp>
      <p:sp>
        <p:nvSpPr>
          <p:cNvPr id="4"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4E35DFCE-8F5B-4413-9AE8-3939F930EF0C}"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584836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hidden="1"/>
          <p:cNvSpPr>
            <a:spLocks noGrp="1"/>
          </p:cNvSpPr>
          <p:nvPr>
            <p:ph type="dt" sz="half" idx="10"/>
          </p:nvPr>
        </p:nvSpPr>
        <p:spPr/>
        <p:txBody>
          <a:bodyPr/>
          <a:lstStyle>
            <a:lvl1pPr>
              <a:defRPr/>
            </a:lvl1pPr>
          </a:lstStyle>
          <a:p>
            <a:pPr>
              <a:defRPr/>
            </a:pPr>
            <a:fld id="{CC9B7594-302D-40BE-9E3B-10548735BB40}" type="datetime1">
              <a:rPr lang="pl-PL">
                <a:solidFill>
                  <a:prstClr val="black">
                    <a:tint val="75000"/>
                  </a:prstClr>
                </a:solidFill>
              </a:rPr>
              <a:pPr>
                <a:defRPr/>
              </a:pPr>
              <a:t>2018-08-23</a:t>
            </a:fld>
            <a:endParaRPr lang="pl-PL">
              <a:solidFill>
                <a:prstClr val="black">
                  <a:tint val="75000"/>
                </a:prstClr>
              </a:solidFill>
            </a:endParaRPr>
          </a:p>
        </p:txBody>
      </p:sp>
      <p:sp>
        <p:nvSpPr>
          <p:cNvPr id="3"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53424B1E-CED2-4991-A881-423181A9BDDB}"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471595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1800" b="0" baseline="0"/>
            </a:lvl1pPr>
          </a:lstStyle>
          <a:p>
            <a:r>
              <a:rPr lang="pl-PL"/>
              <a:t>Kliknij, aby edytować styl</a:t>
            </a:r>
            <a:endParaRPr lang="pl-PL" dirty="0"/>
          </a:p>
        </p:txBody>
      </p:sp>
      <p:sp>
        <p:nvSpPr>
          <p:cNvPr id="3" name="Symbol zastępczy zawartości 2"/>
          <p:cNvSpPr>
            <a:spLocks noGrp="1"/>
          </p:cNvSpPr>
          <p:nvPr>
            <p:ph idx="1"/>
          </p:nvPr>
        </p:nvSpPr>
        <p:spPr>
          <a:xfrm>
            <a:off x="3575050" y="273050"/>
            <a:ext cx="4453334" cy="5853113"/>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D964D06E-48A2-4F4D-967B-640C795A4127}" type="datetime1">
              <a:rPr lang="pl-PL">
                <a:solidFill>
                  <a:prstClr val="black">
                    <a:tint val="75000"/>
                  </a:prstClr>
                </a:solidFill>
              </a:rPr>
              <a:pPr>
                <a:defRPr/>
              </a:pPr>
              <a:t>2018-08-23</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68E3F7A2-8D69-4730-BEB1-BF82A03BD0EA}"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972843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a:lvl1pPr>
          </a:lstStyle>
          <a:p>
            <a:r>
              <a:rPr lang="pl-PL"/>
              <a:t>Kliknij, aby edytować styl</a:t>
            </a:r>
          </a:p>
        </p:txBody>
      </p:sp>
      <p:sp>
        <p:nvSpPr>
          <p:cNvPr id="3" name="Symbol zastępczy obrazu 2"/>
          <p:cNvSpPr>
            <a:spLocks noGrp="1"/>
          </p:cNvSpPr>
          <p:nvPr>
            <p:ph type="pic" idx="1"/>
          </p:nvPr>
        </p:nvSpPr>
        <p:spPr>
          <a:xfrm>
            <a:off x="151200" y="1988840"/>
            <a:ext cx="8424936" cy="3888432"/>
          </a:xfr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pl-PL" noProof="0" dirty="0"/>
          </a:p>
        </p:txBody>
      </p:sp>
      <p:sp>
        <p:nvSpPr>
          <p:cNvPr id="4" name="Symbol zastępczy tekstu 3"/>
          <p:cNvSpPr>
            <a:spLocks noGrp="1"/>
          </p:cNvSpPr>
          <p:nvPr>
            <p:ph type="body" sz="half" idx="2"/>
          </p:nvPr>
        </p:nvSpPr>
        <p:spPr>
          <a:xfrm>
            <a:off x="151200" y="1602000"/>
            <a:ext cx="5486400" cy="38684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79387ED7-64E6-45D9-8860-50ACB358525B}" type="datetime1">
              <a:rPr lang="pl-PL">
                <a:solidFill>
                  <a:prstClr val="black">
                    <a:tint val="75000"/>
                  </a:prstClr>
                </a:solidFill>
              </a:rPr>
              <a:pPr>
                <a:defRPr/>
              </a:pPr>
              <a:t>2018-08-23</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DEBBEF3-A0C1-4E11-AE93-5DF34313842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267555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FAE17CCC-0007-41DC-A92B-1A0E3527DAC1}" type="datetime1">
              <a:rPr lang="pl-PL">
                <a:solidFill>
                  <a:prstClr val="black">
                    <a:tint val="75000"/>
                  </a:prstClr>
                </a:solidFill>
              </a:rPr>
              <a:pPr>
                <a:defRPr/>
              </a:pPr>
              <a:t>2018-08-23</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B80FBC64-A6BB-454C-AE1F-A691CD754B3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464199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51200" y="532800"/>
            <a:ext cx="7426800" cy="662400"/>
          </a:xfrm>
        </p:spPr>
        <p:txBody>
          <a:bodyPr/>
          <a:lstStyle>
            <a:lvl1pPr>
              <a:defRPr/>
            </a:lvl1pPr>
          </a:lstStyle>
          <a:p>
            <a:r>
              <a:rPr lang="pl-PL"/>
              <a:t>Kliknij, aby edytować styl</a:t>
            </a:r>
            <a:endParaRPr lang="pl-PL" dirty="0"/>
          </a:p>
        </p:txBody>
      </p:sp>
      <p:sp>
        <p:nvSpPr>
          <p:cNvPr id="3" name="Symbol zastępczy tytułu pionowego 2"/>
          <p:cNvSpPr>
            <a:spLocks noGrp="1"/>
          </p:cNvSpPr>
          <p:nvPr>
            <p:ph type="body" orient="vert" idx="1"/>
          </p:nvPr>
        </p:nvSpPr>
        <p:spPr>
          <a:xfrm>
            <a:off x="151200" y="1602000"/>
            <a:ext cx="8229600" cy="4150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EBB71934-3CC8-497D-ABE1-CB610967FC15}" type="datetime1">
              <a:rPr lang="pl-PL">
                <a:solidFill>
                  <a:prstClr val="black">
                    <a:tint val="75000"/>
                  </a:prstClr>
                </a:solidFill>
              </a:rPr>
              <a:pPr>
                <a:defRPr/>
              </a:pPr>
              <a:t>2018-08-23</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2163CD9-19C7-4E68-A966-5FEDAEA37DE6}"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0434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Slajd tytułowy - Wzór 2">
    <p:spTree>
      <p:nvGrpSpPr>
        <p:cNvPr id="1" name=""/>
        <p:cNvGrpSpPr/>
        <p:nvPr/>
      </p:nvGrpSpPr>
      <p:grpSpPr>
        <a:xfrm>
          <a:off x="0" y="0"/>
          <a:ext cx="0" cy="0"/>
          <a:chOff x="0" y="0"/>
          <a:chExt cx="0" cy="0"/>
        </a:xfrm>
      </p:grpSpPr>
      <p:pic>
        <p:nvPicPr>
          <p:cNvPr id="4" name="Picture 7" descr="WSL_prezentacja_SZABLON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86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3" y="5013176"/>
            <a:ext cx="367240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a 5"/>
          <p:cNvGrpSpPr/>
          <p:nvPr userDrawn="1"/>
        </p:nvGrpSpPr>
        <p:grpSpPr>
          <a:xfrm>
            <a:off x="0" y="5978755"/>
            <a:ext cx="9144000" cy="906629"/>
            <a:chOff x="0" y="5978755"/>
            <a:chExt cx="9144000" cy="906629"/>
          </a:xfrm>
        </p:grpSpPr>
        <p:pic>
          <p:nvPicPr>
            <p:cNvPr id="7" name="Obraz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8"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Obraz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909618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2" name="Picture 6" descr="WSL_prezentacja_SZABLON_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6553200" y="2548160"/>
            <a:ext cx="2209800" cy="3113088"/>
          </a:xfrm>
          <a:prstGeom prst="rect">
            <a:avLst/>
          </a:prstGeom>
          <a:noFill/>
          <a:ln w="9525">
            <a:noFill/>
            <a:miter lim="800000"/>
            <a:headEnd/>
            <a:tailEnd/>
          </a:ln>
        </p:spPr>
        <p:txBody>
          <a:bodyPr>
            <a:spAutoFit/>
          </a:bodyPr>
          <a:lstStyle/>
          <a:p>
            <a:pPr>
              <a:lnSpc>
                <a:spcPct val="110000"/>
              </a:lnSpc>
              <a:defRPr/>
            </a:pPr>
            <a:r>
              <a:rPr lang="pl-PL" sz="1200" dirty="0">
                <a:solidFill>
                  <a:prstClr val="black"/>
                </a:solidFill>
                <a:cs typeface="Arial" charset="0"/>
              </a:rPr>
              <a:t>61-755 POZNAŃ</a:t>
            </a:r>
          </a:p>
          <a:p>
            <a:pPr>
              <a:lnSpc>
                <a:spcPct val="110000"/>
              </a:lnSpc>
              <a:defRPr/>
            </a:pPr>
            <a:r>
              <a:rPr lang="pl-PL" sz="1200" dirty="0">
                <a:solidFill>
                  <a:prstClr val="black"/>
                </a:solidFill>
                <a:cs typeface="Arial" charset="0"/>
              </a:rPr>
              <a:t>UL. E. ESTKOWSKIEGO 6 </a:t>
            </a:r>
          </a:p>
          <a:p>
            <a:pPr>
              <a:lnSpc>
                <a:spcPct val="110000"/>
              </a:lnSpc>
              <a:defRPr/>
            </a:pPr>
            <a:endParaRPr lang="pl-PL" sz="1200" dirty="0">
              <a:solidFill>
                <a:prstClr val="black"/>
              </a:solidFill>
              <a:cs typeface="Arial" charset="0"/>
            </a:endParaRPr>
          </a:p>
          <a:p>
            <a:pPr>
              <a:lnSpc>
                <a:spcPct val="110000"/>
              </a:lnSpc>
              <a:defRPr/>
            </a:pPr>
            <a:r>
              <a:rPr lang="pl-PL" sz="1200" dirty="0">
                <a:solidFill>
                  <a:prstClr val="black"/>
                </a:solidFill>
                <a:cs typeface="Arial" charset="0"/>
              </a:rPr>
              <a:t>Rektorat tel. 61 850 47 81 </a:t>
            </a:r>
          </a:p>
          <a:p>
            <a:pPr>
              <a:lnSpc>
                <a:spcPct val="110000"/>
              </a:lnSpc>
              <a:defRPr/>
            </a:pPr>
            <a:r>
              <a:rPr lang="pl-PL" sz="1200" dirty="0">
                <a:solidFill>
                  <a:prstClr val="black"/>
                </a:solidFill>
                <a:cs typeface="Arial" charset="0"/>
              </a:rPr>
              <a:t>Dziekanat tel. 61 850 47 64 </a:t>
            </a:r>
          </a:p>
          <a:p>
            <a:pPr>
              <a:lnSpc>
                <a:spcPct val="110000"/>
              </a:lnSpc>
              <a:defRPr/>
            </a:pPr>
            <a:r>
              <a:rPr lang="pl-PL" sz="1200" dirty="0">
                <a:solidFill>
                  <a:prstClr val="black"/>
                </a:solidFill>
                <a:cs typeface="Arial" charset="0"/>
              </a:rPr>
              <a:t>Księgowość tel. 61 850 47 79 </a:t>
            </a:r>
          </a:p>
          <a:p>
            <a:pPr>
              <a:lnSpc>
                <a:spcPct val="110000"/>
              </a:lnSpc>
              <a:defRPr/>
            </a:pPr>
            <a:r>
              <a:rPr lang="pl-PL" sz="1200" dirty="0">
                <a:solidFill>
                  <a:prstClr val="black"/>
                </a:solidFill>
                <a:cs typeface="Arial" charset="0"/>
              </a:rPr>
              <a:t>Kadry tel. 61 850 47 71 </a:t>
            </a:r>
          </a:p>
          <a:p>
            <a:pPr>
              <a:lnSpc>
                <a:spcPct val="110000"/>
              </a:lnSpc>
              <a:defRPr/>
            </a:pPr>
            <a:r>
              <a:rPr lang="pl-PL" sz="1200" dirty="0" err="1">
                <a:solidFill>
                  <a:prstClr val="black"/>
                </a:solidFill>
                <a:cs typeface="Arial" charset="0"/>
              </a:rPr>
              <a:t>fax</a:t>
            </a:r>
            <a:r>
              <a:rPr lang="pl-PL" sz="1200" dirty="0">
                <a:solidFill>
                  <a:prstClr val="black"/>
                </a:solidFill>
                <a:cs typeface="Arial" charset="0"/>
              </a:rPr>
              <a:t> 61 850 47 89 </a:t>
            </a:r>
          </a:p>
          <a:p>
            <a:pPr>
              <a:lnSpc>
                <a:spcPct val="110000"/>
              </a:lnSpc>
              <a:defRPr/>
            </a:pPr>
            <a:r>
              <a:rPr lang="pl-PL" sz="1200" dirty="0" err="1">
                <a:solidFill>
                  <a:prstClr val="black"/>
                </a:solidFill>
                <a:cs typeface="Arial" charset="0"/>
              </a:rPr>
              <a:t>rektorat@wsl.com.pl</a:t>
            </a:r>
            <a:endParaRPr lang="pl-PL" sz="1200" dirty="0">
              <a:solidFill>
                <a:prstClr val="black"/>
              </a:solidFill>
              <a:cs typeface="Arial" charset="0"/>
            </a:endParaRPr>
          </a:p>
          <a:p>
            <a:pPr>
              <a:lnSpc>
                <a:spcPct val="110000"/>
              </a:lnSpc>
              <a:defRPr/>
            </a:pPr>
            <a:r>
              <a:rPr lang="pl-PL" sz="1200" dirty="0" err="1">
                <a:solidFill>
                  <a:prstClr val="black"/>
                </a:solidFill>
                <a:cs typeface="Arial" charset="0"/>
              </a:rPr>
              <a:t>www.wsl.com.pl</a:t>
            </a:r>
            <a:endParaRPr lang="pl-PL" sz="1200" dirty="0">
              <a:solidFill>
                <a:prstClr val="black"/>
              </a:solidFill>
              <a:cs typeface="Arial" charset="0"/>
            </a:endParaRPr>
          </a:p>
          <a:p>
            <a:pPr>
              <a:lnSpc>
                <a:spcPct val="110000"/>
              </a:lnSpc>
              <a:defRPr/>
            </a:pPr>
            <a:endParaRPr lang="pl-PL" sz="1200" dirty="0">
              <a:solidFill>
                <a:prstClr val="black"/>
              </a:solidFill>
              <a:cs typeface="Arial" charset="0"/>
            </a:endParaRPr>
          </a:p>
          <a:p>
            <a:pPr>
              <a:lnSpc>
                <a:spcPct val="110000"/>
              </a:lnSpc>
              <a:defRPr/>
            </a:pPr>
            <a:r>
              <a:rPr lang="pl-PL" sz="2400" dirty="0">
                <a:solidFill>
                  <a:prstClr val="black"/>
                </a:solidFill>
                <a:cs typeface="Arial" charset="0"/>
              </a:rPr>
              <a:t>DZIĘKUJĘ </a:t>
            </a:r>
            <a:br>
              <a:rPr lang="pl-PL" sz="2400" dirty="0">
                <a:solidFill>
                  <a:prstClr val="black"/>
                </a:solidFill>
                <a:cs typeface="Arial" charset="0"/>
              </a:rPr>
            </a:br>
            <a:r>
              <a:rPr lang="pl-PL" sz="2400" dirty="0">
                <a:solidFill>
                  <a:prstClr val="black"/>
                </a:solidFill>
                <a:cs typeface="Arial" charset="0"/>
              </a:rPr>
              <a:t>ZA UWAGĘ</a:t>
            </a:r>
          </a:p>
        </p:txBody>
      </p:sp>
      <p:sp>
        <p:nvSpPr>
          <p:cNvPr id="4" name="Symbol zastępczy daty 2" hidden="1"/>
          <p:cNvSpPr>
            <a:spLocks noGrp="1"/>
          </p:cNvSpPr>
          <p:nvPr>
            <p:ph type="dt" sz="half" idx="10"/>
          </p:nvPr>
        </p:nvSpPr>
        <p:spPr/>
        <p:txBody>
          <a:bodyPr/>
          <a:lstStyle>
            <a:lvl1pPr>
              <a:defRPr/>
            </a:lvl1pPr>
          </a:lstStyle>
          <a:p>
            <a:pPr>
              <a:defRPr/>
            </a:pPr>
            <a:fld id="{18222268-7ED3-4F3A-B3A3-DD5CEE890B2E}" type="datetime1">
              <a:rPr lang="pl-PL">
                <a:solidFill>
                  <a:prstClr val="black">
                    <a:tint val="75000"/>
                  </a:prstClr>
                </a:solidFill>
              </a:rPr>
              <a:pPr>
                <a:defRPr/>
              </a:pPr>
              <a:t>2018-08-23</a:t>
            </a:fld>
            <a:endParaRPr lang="pl-PL">
              <a:solidFill>
                <a:prstClr val="black">
                  <a:tint val="75000"/>
                </a:prstClr>
              </a:solidFill>
            </a:endParaRPr>
          </a:p>
        </p:txBody>
      </p:sp>
      <p:sp>
        <p:nvSpPr>
          <p:cNvPr id="5" name="Symbol zastępczy stopki 3"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grpSp>
        <p:nvGrpSpPr>
          <p:cNvPr id="7" name="Grupa 6"/>
          <p:cNvGrpSpPr/>
          <p:nvPr userDrawn="1"/>
        </p:nvGrpSpPr>
        <p:grpSpPr>
          <a:xfrm>
            <a:off x="0" y="5978755"/>
            <a:ext cx="9144000" cy="906629"/>
            <a:chOff x="0" y="5978755"/>
            <a:chExt cx="9144000" cy="906629"/>
          </a:xfrm>
        </p:grpSpPr>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9"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pic>
        <p:nvPicPr>
          <p:cNvPr id="29698"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7253" y="2595784"/>
            <a:ext cx="3876675" cy="191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92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ytuł i zawartość - Numerow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AutoNum type="arabicPeriod"/>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72CB6CAE-9F88-422A-BDFB-12DD2E281DAB}" type="datetime1">
              <a:rPr lang="pl-PL">
                <a:solidFill>
                  <a:prstClr val="black">
                    <a:tint val="75000"/>
                  </a:prstClr>
                </a:solidFill>
              </a:rPr>
              <a:pPr>
                <a:defRPr/>
              </a:pPr>
              <a:t>2018-08-23</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000D6E-3790-455C-8992-BC41814A0F4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74745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ytuł i zawartość - Pust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None/>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05B81DBB-5089-4A4F-BD9C-8972A7174610}" type="datetime1">
              <a:rPr lang="pl-PL">
                <a:solidFill>
                  <a:prstClr val="black">
                    <a:tint val="75000"/>
                  </a:prstClr>
                </a:solidFill>
              </a:rPr>
              <a:pPr>
                <a:defRPr/>
              </a:pPr>
              <a:t>2018-08-23</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37163F66-C03F-46A7-94F1-C169C5E1F7D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82416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cap="all"/>
            </a:lvl1pPr>
          </a:lstStyle>
          <a:p>
            <a:r>
              <a:rPr lang="pl-PL"/>
              <a:t>Kliknij, aby edytować styl</a:t>
            </a:r>
            <a:endParaRPr lang="pl-PL" dirty="0"/>
          </a:p>
        </p:txBody>
      </p:sp>
      <p:sp>
        <p:nvSpPr>
          <p:cNvPr id="3" name="Symbol zastępczy tekstu 2"/>
          <p:cNvSpPr>
            <a:spLocks noGrp="1"/>
          </p:cNvSpPr>
          <p:nvPr>
            <p:ph type="body" idx="1"/>
          </p:nvPr>
        </p:nvSpPr>
        <p:spPr>
          <a:xfrm>
            <a:off x="151200" y="1602000"/>
            <a:ext cx="8229600" cy="4150800"/>
          </a:xfrm>
        </p:spPr>
        <p:txBody>
          <a:bodyPr>
            <a:normAutofit/>
          </a:bodyPr>
          <a:lstStyle>
            <a:lvl1pPr marL="0" indent="0">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A2E4DA61-6038-4E93-A4D7-1E67318EDB42}" type="datetime1">
              <a:rPr lang="pl-PL">
                <a:solidFill>
                  <a:prstClr val="black">
                    <a:tint val="75000"/>
                  </a:prstClr>
                </a:solidFill>
              </a:rPr>
              <a:pPr>
                <a:defRPr/>
              </a:pPr>
              <a:t>2018-08-23</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D4D1F7BE-6192-4660-B9B1-C447363AEAC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45156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sz="half" idx="1"/>
          </p:nvPr>
        </p:nvSpPr>
        <p:spPr>
          <a:xfrm>
            <a:off x="151200" y="1600200"/>
            <a:ext cx="4276784"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p:cNvSpPr>
            <a:spLocks noGrp="1"/>
          </p:cNvSpPr>
          <p:nvPr>
            <p:ph sz="half" idx="2"/>
          </p:nvPr>
        </p:nvSpPr>
        <p:spPr>
          <a:xfrm>
            <a:off x="4572000" y="1600200"/>
            <a:ext cx="4276808"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daty 3" hidden="1"/>
          <p:cNvSpPr>
            <a:spLocks noGrp="1"/>
          </p:cNvSpPr>
          <p:nvPr>
            <p:ph type="dt" sz="half" idx="10"/>
          </p:nvPr>
        </p:nvSpPr>
        <p:spPr/>
        <p:txBody>
          <a:bodyPr/>
          <a:lstStyle>
            <a:lvl1pPr>
              <a:defRPr/>
            </a:lvl1pPr>
          </a:lstStyle>
          <a:p>
            <a:pPr>
              <a:defRPr/>
            </a:pPr>
            <a:fld id="{AC505D6C-BE84-4AEF-B1CD-1099F9D47C1A}" type="datetime1">
              <a:rPr lang="pl-PL">
                <a:solidFill>
                  <a:prstClr val="black">
                    <a:tint val="75000"/>
                  </a:prstClr>
                </a:solidFill>
              </a:rPr>
              <a:pPr>
                <a:defRPr/>
              </a:pPr>
              <a:t>2018-08-23</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932BDEF4-7D18-48FF-9747-C90C36B1F3E0}"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03506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endParaRPr lang="pl-PL" dirty="0"/>
          </a:p>
        </p:txBody>
      </p:sp>
      <p:sp>
        <p:nvSpPr>
          <p:cNvPr id="3" name="Symbol zastępczy tekstu 2"/>
          <p:cNvSpPr>
            <a:spLocks noGrp="1"/>
          </p:cNvSpPr>
          <p:nvPr>
            <p:ph type="body" idx="1"/>
          </p:nvPr>
        </p:nvSpPr>
        <p:spPr>
          <a:xfrm>
            <a:off x="151200"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151200"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tekstu 4"/>
          <p:cNvSpPr>
            <a:spLocks noGrp="1"/>
          </p:cNvSpPr>
          <p:nvPr>
            <p:ph type="body" sz="quarter" idx="3"/>
          </p:nvPr>
        </p:nvSpPr>
        <p:spPr>
          <a:xfrm>
            <a:off x="4645024"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4"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daty 3" hidden="1"/>
          <p:cNvSpPr>
            <a:spLocks noGrp="1"/>
          </p:cNvSpPr>
          <p:nvPr>
            <p:ph type="dt" sz="half" idx="10"/>
          </p:nvPr>
        </p:nvSpPr>
        <p:spPr/>
        <p:txBody>
          <a:bodyPr/>
          <a:lstStyle>
            <a:lvl1pPr>
              <a:defRPr/>
            </a:lvl1pPr>
          </a:lstStyle>
          <a:p>
            <a:pPr>
              <a:defRPr/>
            </a:pPr>
            <a:fld id="{655C9AA3-F033-470B-86E4-40606B591710}" type="datetime1">
              <a:rPr lang="pl-PL">
                <a:solidFill>
                  <a:prstClr val="black">
                    <a:tint val="75000"/>
                  </a:prstClr>
                </a:solidFill>
              </a:rPr>
              <a:pPr>
                <a:defRPr/>
              </a:pPr>
              <a:t>2018-08-23</a:t>
            </a:fld>
            <a:endParaRPr lang="pl-PL">
              <a:solidFill>
                <a:prstClr val="black">
                  <a:tint val="75000"/>
                </a:prstClr>
              </a:solidFill>
            </a:endParaRPr>
          </a:p>
        </p:txBody>
      </p:sp>
      <p:sp>
        <p:nvSpPr>
          <p:cNvPr id="8"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1A27A8D1-E4BC-4E09-9DBB-AA60B2AC196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0722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daty 3" hidden="1"/>
          <p:cNvSpPr>
            <a:spLocks noGrp="1"/>
          </p:cNvSpPr>
          <p:nvPr>
            <p:ph type="dt" sz="half" idx="10"/>
          </p:nvPr>
        </p:nvSpPr>
        <p:spPr/>
        <p:txBody>
          <a:bodyPr/>
          <a:lstStyle>
            <a:lvl1pPr>
              <a:defRPr/>
            </a:lvl1pPr>
          </a:lstStyle>
          <a:p>
            <a:pPr>
              <a:defRPr/>
            </a:pPr>
            <a:fld id="{B532AF37-AF52-4FE7-97EB-F20D095F7678}" type="datetime1">
              <a:rPr lang="pl-PL">
                <a:solidFill>
                  <a:prstClr val="black">
                    <a:tint val="75000"/>
                  </a:prstClr>
                </a:solidFill>
              </a:rPr>
              <a:pPr>
                <a:defRPr/>
              </a:pPr>
              <a:t>2018-08-23</a:t>
            </a:fld>
            <a:endParaRPr lang="pl-PL">
              <a:solidFill>
                <a:prstClr val="black">
                  <a:tint val="75000"/>
                </a:prstClr>
              </a:solidFill>
            </a:endParaRPr>
          </a:p>
        </p:txBody>
      </p:sp>
      <p:sp>
        <p:nvSpPr>
          <p:cNvPr id="4"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4E35DFCE-8F5B-4413-9AE8-3939F930EF0C}"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150756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image" Target="../media/image5.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jpeg"/><Relationship Id="rId3" Type="http://schemas.openxmlformats.org/officeDocument/2006/relationships/slideLayout" Target="../slideLayouts/slideLayout18.xml"/><Relationship Id="rId21" Type="http://schemas.openxmlformats.org/officeDocument/2006/relationships/image" Target="../media/image5.jpe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20"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ymbol zastępczy daty 3" hidden="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846F8B-9047-4E7E-94BE-4A12289374A7}" type="datetime1">
              <a:rPr lang="pl-PL">
                <a:solidFill>
                  <a:prstClr val="black">
                    <a:tint val="75000"/>
                  </a:prstClr>
                </a:solidFill>
              </a:rPr>
              <a:pPr>
                <a:defRPr/>
              </a:pPr>
              <a:t>2018-08-23</a:t>
            </a:fld>
            <a:endParaRPr lang="pl-PL">
              <a:solidFill>
                <a:prstClr val="black">
                  <a:tint val="75000"/>
                </a:prstClr>
              </a:solidFill>
            </a:endParaRPr>
          </a:p>
        </p:txBody>
      </p:sp>
      <p:sp>
        <p:nvSpPr>
          <p:cNvPr id="5" name="Symbol zastępczy stopki 4" hidden="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solidFill>
                <a:prstClr val="black">
                  <a:tint val="75000"/>
                </a:prstClr>
              </a:solidFill>
            </a:endParaRPr>
          </a:p>
        </p:txBody>
      </p:sp>
      <p:pic>
        <p:nvPicPr>
          <p:cNvPr id="1028" name="Picture 10" descr="WSL_prezentacja_SZABLONowe-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ymbol zastępczy tytułu 1"/>
          <p:cNvSpPr>
            <a:spLocks noGrp="1"/>
          </p:cNvSpPr>
          <p:nvPr>
            <p:ph type="title"/>
          </p:nvPr>
        </p:nvSpPr>
        <p:spPr>
          <a:xfrm>
            <a:off x="150813" y="533400"/>
            <a:ext cx="7427912" cy="663575"/>
          </a:xfrm>
          <a:prstGeom prst="rect">
            <a:avLst/>
          </a:prstGeom>
        </p:spPr>
        <p:txBody>
          <a:bodyPr vert="horz" lIns="91440" tIns="45720" rIns="91440" bIns="45720" rtlCol="0" anchor="t" anchorCtr="0">
            <a:normAutofit/>
          </a:bodyPr>
          <a:lstStyle/>
          <a:p>
            <a:r>
              <a:rPr lang="pl-PL" dirty="0"/>
              <a:t>Kliknij, aby edytować styl</a:t>
            </a:r>
          </a:p>
        </p:txBody>
      </p:sp>
      <p:sp>
        <p:nvSpPr>
          <p:cNvPr id="1030" name="Symbol zastępczy tekstu 2"/>
          <p:cNvSpPr>
            <a:spLocks noGrp="1"/>
          </p:cNvSpPr>
          <p:nvPr>
            <p:ph type="body" idx="1"/>
          </p:nvPr>
        </p:nvSpPr>
        <p:spPr bwMode="auto">
          <a:xfrm>
            <a:off x="150813" y="1601788"/>
            <a:ext cx="82296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6" name="Symbol zastępczy numeru slajdu 5"/>
          <p:cNvSpPr>
            <a:spLocks noGrp="1"/>
          </p:cNvSpPr>
          <p:nvPr>
            <p:ph type="sldNum" sz="quarter" idx="4"/>
          </p:nvPr>
        </p:nvSpPr>
        <p:spPr>
          <a:xfrm>
            <a:off x="6400800" y="209550"/>
            <a:ext cx="2135188" cy="474663"/>
          </a:xfrm>
          <a:prstGeom prst="rect">
            <a:avLst/>
          </a:prstGeom>
        </p:spPr>
        <p:txBody>
          <a:bodyPr vert="horz" lIns="91440" tIns="45720" rIns="91440" bIns="45720" rtlCol="0" anchor="ctr"/>
          <a:lstStyle>
            <a:lvl1pPr algn="r" fontAlgn="auto">
              <a:spcBef>
                <a:spcPts val="0"/>
              </a:spcBef>
              <a:spcAft>
                <a:spcPts val="0"/>
              </a:spcAft>
              <a:defRPr sz="1600">
                <a:solidFill>
                  <a:schemeClr val="tx1"/>
                </a:solidFill>
                <a:latin typeface="Arial" pitchFamily="34" charset="0"/>
                <a:cs typeface="Arial" pitchFamily="34" charset="0"/>
              </a:defRPr>
            </a:lvl1pPr>
          </a:lstStyle>
          <a:p>
            <a:pPr>
              <a:defRPr/>
            </a:pPr>
            <a:fld id="{3FF996B9-476A-4E16-989B-AD33045C9FD2}" type="slidenum">
              <a:rPr lang="pl-PL">
                <a:solidFill>
                  <a:prstClr val="black"/>
                </a:solidFill>
              </a:rPr>
              <a:pPr>
                <a:defRPr/>
              </a:pPr>
              <a:t>‹#›</a:t>
            </a:fld>
            <a:endParaRPr lang="pl-PL" dirty="0">
              <a:solidFill>
                <a:prstClr val="black"/>
              </a:solidFill>
            </a:endParaRPr>
          </a:p>
        </p:txBody>
      </p:sp>
      <p:grpSp>
        <p:nvGrpSpPr>
          <p:cNvPr id="12" name="Grupa 11"/>
          <p:cNvGrpSpPr/>
          <p:nvPr userDrawn="1"/>
        </p:nvGrpSpPr>
        <p:grpSpPr>
          <a:xfrm>
            <a:off x="0" y="5978755"/>
            <a:ext cx="9144000" cy="906629"/>
            <a:chOff x="0" y="5978755"/>
            <a:chExt cx="9144000" cy="906629"/>
          </a:xfrm>
        </p:grpSpPr>
        <p:pic>
          <p:nvPicPr>
            <p:cNvPr id="15" name="Obraz 1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033" name="Picture 9"/>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242452094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hf hdr="0" ftr="0" dt="0"/>
  <p:txStyles>
    <p:titleStyle>
      <a:lvl1pPr algn="l" rtl="0" eaLnBrk="1" fontAlgn="base" hangingPunct="1">
        <a:spcBef>
          <a:spcPct val="0"/>
        </a:spcBef>
        <a:spcAft>
          <a:spcPct val="0"/>
        </a:spcAft>
        <a:defRPr kern="1200" cap="all">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a:solidFill>
            <a:schemeClr val="tx1"/>
          </a:solidFill>
          <a:latin typeface="Arial" charset="0"/>
          <a:cs typeface="Arial" charset="0"/>
        </a:defRPr>
      </a:lvl2pPr>
      <a:lvl3pPr algn="l" rtl="0" eaLnBrk="1" fontAlgn="base" hangingPunct="1">
        <a:spcBef>
          <a:spcPct val="0"/>
        </a:spcBef>
        <a:spcAft>
          <a:spcPct val="0"/>
        </a:spcAft>
        <a:defRPr>
          <a:solidFill>
            <a:schemeClr val="tx1"/>
          </a:solidFill>
          <a:latin typeface="Arial" charset="0"/>
          <a:cs typeface="Arial" charset="0"/>
        </a:defRPr>
      </a:lvl3pPr>
      <a:lvl4pPr algn="l" rtl="0" eaLnBrk="1" fontAlgn="base" hangingPunct="1">
        <a:spcBef>
          <a:spcPct val="0"/>
        </a:spcBef>
        <a:spcAft>
          <a:spcPct val="0"/>
        </a:spcAft>
        <a:defRPr>
          <a:solidFill>
            <a:schemeClr val="tx1"/>
          </a:solidFill>
          <a:latin typeface="Arial" charset="0"/>
          <a:cs typeface="Arial" charset="0"/>
        </a:defRPr>
      </a:lvl4pPr>
      <a:lvl5pPr algn="l" rtl="0" eaLnBrk="1" fontAlgn="base" hangingPunct="1">
        <a:spcBef>
          <a:spcPct val="0"/>
        </a:spcBef>
        <a:spcAft>
          <a:spcPct val="0"/>
        </a:spcAft>
        <a:defRPr>
          <a:solidFill>
            <a:schemeClr val="tx1"/>
          </a:solidFill>
          <a:latin typeface="Arial" charset="0"/>
          <a:cs typeface="Arial" charset="0"/>
        </a:defRPr>
      </a:lvl5pPr>
      <a:lvl6pPr marL="457200" algn="l" rtl="0" eaLnBrk="1" fontAlgn="base" hangingPunct="1">
        <a:spcBef>
          <a:spcPct val="0"/>
        </a:spcBef>
        <a:spcAft>
          <a:spcPct val="0"/>
        </a:spcAft>
        <a:defRPr>
          <a:solidFill>
            <a:schemeClr val="tx1"/>
          </a:solidFill>
          <a:latin typeface="Arial" charset="0"/>
          <a:cs typeface="Arial" charset="0"/>
        </a:defRPr>
      </a:lvl6pPr>
      <a:lvl7pPr marL="914400" algn="l" rtl="0" eaLnBrk="1" fontAlgn="base" hangingPunct="1">
        <a:spcBef>
          <a:spcPct val="0"/>
        </a:spcBef>
        <a:spcAft>
          <a:spcPct val="0"/>
        </a:spcAft>
        <a:defRPr>
          <a:solidFill>
            <a:schemeClr val="tx1"/>
          </a:solidFill>
          <a:latin typeface="Arial" charset="0"/>
          <a:cs typeface="Arial" charset="0"/>
        </a:defRPr>
      </a:lvl7pPr>
      <a:lvl8pPr marL="1371600" algn="l" rtl="0" eaLnBrk="1" fontAlgn="base" hangingPunct="1">
        <a:spcBef>
          <a:spcPct val="0"/>
        </a:spcBef>
        <a:spcAft>
          <a:spcPct val="0"/>
        </a:spcAft>
        <a:defRPr>
          <a:solidFill>
            <a:schemeClr val="tx1"/>
          </a:solidFill>
          <a:latin typeface="Arial" charset="0"/>
          <a:cs typeface="Arial" charset="0"/>
        </a:defRPr>
      </a:lvl8pPr>
      <a:lvl9pPr marL="1828800" algn="l" rtl="0" eaLnBrk="1" fontAlgn="base" hangingPunct="1">
        <a:spcBef>
          <a:spcPct val="0"/>
        </a:spcBef>
        <a:spcAft>
          <a:spcPct val="0"/>
        </a:spcAft>
        <a:defRPr>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ymbol zastępczy daty 3" hidden="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846F8B-9047-4E7E-94BE-4A12289374A7}" type="datetime1">
              <a:rPr lang="pl-PL">
                <a:solidFill>
                  <a:prstClr val="black">
                    <a:tint val="75000"/>
                  </a:prstClr>
                </a:solidFill>
              </a:rPr>
              <a:pPr>
                <a:defRPr/>
              </a:pPr>
              <a:t>2018-08-23</a:t>
            </a:fld>
            <a:endParaRPr lang="pl-PL">
              <a:solidFill>
                <a:prstClr val="black">
                  <a:tint val="75000"/>
                </a:prstClr>
              </a:solidFill>
            </a:endParaRPr>
          </a:p>
        </p:txBody>
      </p:sp>
      <p:sp>
        <p:nvSpPr>
          <p:cNvPr id="5" name="Symbol zastępczy stopki 4" hidden="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solidFill>
                <a:prstClr val="black">
                  <a:tint val="75000"/>
                </a:prstClr>
              </a:solidFill>
            </a:endParaRPr>
          </a:p>
        </p:txBody>
      </p:sp>
      <p:pic>
        <p:nvPicPr>
          <p:cNvPr id="1028" name="Picture 10" descr="WSL_prezentacja_SZABLONowe-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ymbol zastępczy tytułu 1"/>
          <p:cNvSpPr>
            <a:spLocks noGrp="1"/>
          </p:cNvSpPr>
          <p:nvPr>
            <p:ph type="title"/>
          </p:nvPr>
        </p:nvSpPr>
        <p:spPr>
          <a:xfrm>
            <a:off x="150813" y="533400"/>
            <a:ext cx="7427912" cy="663575"/>
          </a:xfrm>
          <a:prstGeom prst="rect">
            <a:avLst/>
          </a:prstGeom>
        </p:spPr>
        <p:txBody>
          <a:bodyPr vert="horz" lIns="91440" tIns="45720" rIns="91440" bIns="45720" rtlCol="0" anchor="t" anchorCtr="0">
            <a:normAutofit/>
          </a:bodyPr>
          <a:lstStyle/>
          <a:p>
            <a:r>
              <a:rPr lang="pl-PL" dirty="0"/>
              <a:t>Kliknij, aby edytować styl</a:t>
            </a:r>
          </a:p>
        </p:txBody>
      </p:sp>
      <p:sp>
        <p:nvSpPr>
          <p:cNvPr id="1030" name="Symbol zastępczy tekstu 2"/>
          <p:cNvSpPr>
            <a:spLocks noGrp="1"/>
          </p:cNvSpPr>
          <p:nvPr>
            <p:ph type="body" idx="1"/>
          </p:nvPr>
        </p:nvSpPr>
        <p:spPr bwMode="auto">
          <a:xfrm>
            <a:off x="150813" y="1601788"/>
            <a:ext cx="82296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6" name="Symbol zastępczy numeru slajdu 5"/>
          <p:cNvSpPr>
            <a:spLocks noGrp="1"/>
          </p:cNvSpPr>
          <p:nvPr>
            <p:ph type="sldNum" sz="quarter" idx="4"/>
          </p:nvPr>
        </p:nvSpPr>
        <p:spPr>
          <a:xfrm>
            <a:off x="6400800" y="209550"/>
            <a:ext cx="2135188" cy="474663"/>
          </a:xfrm>
          <a:prstGeom prst="rect">
            <a:avLst/>
          </a:prstGeom>
        </p:spPr>
        <p:txBody>
          <a:bodyPr vert="horz" lIns="91440" tIns="45720" rIns="91440" bIns="45720" rtlCol="0" anchor="ctr"/>
          <a:lstStyle>
            <a:lvl1pPr algn="r" fontAlgn="auto">
              <a:spcBef>
                <a:spcPts val="0"/>
              </a:spcBef>
              <a:spcAft>
                <a:spcPts val="0"/>
              </a:spcAft>
              <a:defRPr sz="1600">
                <a:solidFill>
                  <a:schemeClr val="tx1"/>
                </a:solidFill>
                <a:latin typeface="Arial" pitchFamily="34" charset="0"/>
                <a:cs typeface="Arial" pitchFamily="34" charset="0"/>
              </a:defRPr>
            </a:lvl1pPr>
          </a:lstStyle>
          <a:p>
            <a:pPr>
              <a:defRPr/>
            </a:pPr>
            <a:fld id="{3FF996B9-476A-4E16-989B-AD33045C9FD2}" type="slidenum">
              <a:rPr lang="pl-PL">
                <a:solidFill>
                  <a:prstClr val="black"/>
                </a:solidFill>
              </a:rPr>
              <a:pPr>
                <a:defRPr/>
              </a:pPr>
              <a:t>‹#›</a:t>
            </a:fld>
            <a:endParaRPr lang="pl-PL" dirty="0">
              <a:solidFill>
                <a:prstClr val="black"/>
              </a:solidFill>
            </a:endParaRPr>
          </a:p>
        </p:txBody>
      </p:sp>
      <p:grpSp>
        <p:nvGrpSpPr>
          <p:cNvPr id="12" name="Grupa 11"/>
          <p:cNvGrpSpPr/>
          <p:nvPr userDrawn="1"/>
        </p:nvGrpSpPr>
        <p:grpSpPr>
          <a:xfrm>
            <a:off x="0" y="5978755"/>
            <a:ext cx="9144000" cy="906629"/>
            <a:chOff x="0" y="5978755"/>
            <a:chExt cx="9144000" cy="906629"/>
          </a:xfrm>
        </p:grpSpPr>
        <p:pic>
          <p:nvPicPr>
            <p:cNvPr id="15" name="Obraz 1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033" name="Picture 9"/>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47973271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hf hdr="0" ftr="0" dt="0"/>
  <p:txStyles>
    <p:titleStyle>
      <a:lvl1pPr algn="l" rtl="0" eaLnBrk="1" fontAlgn="base" hangingPunct="1">
        <a:spcBef>
          <a:spcPct val="0"/>
        </a:spcBef>
        <a:spcAft>
          <a:spcPct val="0"/>
        </a:spcAft>
        <a:defRPr kern="1200" cap="all">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a:solidFill>
            <a:schemeClr val="tx1"/>
          </a:solidFill>
          <a:latin typeface="Arial" charset="0"/>
          <a:cs typeface="Arial" charset="0"/>
        </a:defRPr>
      </a:lvl2pPr>
      <a:lvl3pPr algn="l" rtl="0" eaLnBrk="1" fontAlgn="base" hangingPunct="1">
        <a:spcBef>
          <a:spcPct val="0"/>
        </a:spcBef>
        <a:spcAft>
          <a:spcPct val="0"/>
        </a:spcAft>
        <a:defRPr>
          <a:solidFill>
            <a:schemeClr val="tx1"/>
          </a:solidFill>
          <a:latin typeface="Arial" charset="0"/>
          <a:cs typeface="Arial" charset="0"/>
        </a:defRPr>
      </a:lvl3pPr>
      <a:lvl4pPr algn="l" rtl="0" eaLnBrk="1" fontAlgn="base" hangingPunct="1">
        <a:spcBef>
          <a:spcPct val="0"/>
        </a:spcBef>
        <a:spcAft>
          <a:spcPct val="0"/>
        </a:spcAft>
        <a:defRPr>
          <a:solidFill>
            <a:schemeClr val="tx1"/>
          </a:solidFill>
          <a:latin typeface="Arial" charset="0"/>
          <a:cs typeface="Arial" charset="0"/>
        </a:defRPr>
      </a:lvl4pPr>
      <a:lvl5pPr algn="l" rtl="0" eaLnBrk="1" fontAlgn="base" hangingPunct="1">
        <a:spcBef>
          <a:spcPct val="0"/>
        </a:spcBef>
        <a:spcAft>
          <a:spcPct val="0"/>
        </a:spcAft>
        <a:defRPr>
          <a:solidFill>
            <a:schemeClr val="tx1"/>
          </a:solidFill>
          <a:latin typeface="Arial" charset="0"/>
          <a:cs typeface="Arial" charset="0"/>
        </a:defRPr>
      </a:lvl5pPr>
      <a:lvl6pPr marL="457200" algn="l" rtl="0" eaLnBrk="1" fontAlgn="base" hangingPunct="1">
        <a:spcBef>
          <a:spcPct val="0"/>
        </a:spcBef>
        <a:spcAft>
          <a:spcPct val="0"/>
        </a:spcAft>
        <a:defRPr>
          <a:solidFill>
            <a:schemeClr val="tx1"/>
          </a:solidFill>
          <a:latin typeface="Arial" charset="0"/>
          <a:cs typeface="Arial" charset="0"/>
        </a:defRPr>
      </a:lvl6pPr>
      <a:lvl7pPr marL="914400" algn="l" rtl="0" eaLnBrk="1" fontAlgn="base" hangingPunct="1">
        <a:spcBef>
          <a:spcPct val="0"/>
        </a:spcBef>
        <a:spcAft>
          <a:spcPct val="0"/>
        </a:spcAft>
        <a:defRPr>
          <a:solidFill>
            <a:schemeClr val="tx1"/>
          </a:solidFill>
          <a:latin typeface="Arial" charset="0"/>
          <a:cs typeface="Arial" charset="0"/>
        </a:defRPr>
      </a:lvl7pPr>
      <a:lvl8pPr marL="1371600" algn="l" rtl="0" eaLnBrk="1" fontAlgn="base" hangingPunct="1">
        <a:spcBef>
          <a:spcPct val="0"/>
        </a:spcBef>
        <a:spcAft>
          <a:spcPct val="0"/>
        </a:spcAft>
        <a:defRPr>
          <a:solidFill>
            <a:schemeClr val="tx1"/>
          </a:solidFill>
          <a:latin typeface="Arial" charset="0"/>
          <a:cs typeface="Arial" charset="0"/>
        </a:defRPr>
      </a:lvl8pPr>
      <a:lvl9pPr marL="1828800" algn="l" rtl="0" eaLnBrk="1" fontAlgn="base" hangingPunct="1">
        <a:spcBef>
          <a:spcPct val="0"/>
        </a:spcBef>
        <a:spcAft>
          <a:spcPct val="0"/>
        </a:spcAft>
        <a:defRPr>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www.lpb.wsl.com.pl/index.php?go=prezentacje_czytaj&amp;d_id=38"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9" y="3808413"/>
            <a:ext cx="8363272" cy="1564803"/>
          </a:xfrm>
        </p:spPr>
        <p:txBody>
          <a:bodyPr>
            <a:noAutofit/>
          </a:bodyPr>
          <a:lstStyle/>
          <a:p>
            <a:pPr fontAlgn="auto">
              <a:spcAft>
                <a:spcPts val="0"/>
              </a:spcAft>
              <a:defRPr/>
            </a:pPr>
            <a:r>
              <a:rPr lang="pl-PL" sz="1400" dirty="0"/>
              <a:t>Projekt: </a:t>
            </a:r>
            <a:r>
              <a:rPr lang="pl-PL" sz="1400" b="1" dirty="0"/>
              <a:t>„LOGISTYKA STAWIA NA TECHNIKA – podnoszenie kwalifikacji zawodowych uczniów zawodu technik logistyk poprawiające ich zdolności </a:t>
            </a:r>
            <a:br>
              <a:rPr lang="pl-PL" sz="1400" b="1" dirty="0"/>
            </a:br>
            <a:r>
              <a:rPr lang="pl-PL" sz="1400" b="1" dirty="0"/>
              <a:t>do zdobycia zatrudnienia” </a:t>
            </a:r>
            <a:r>
              <a:rPr lang="pl-PL" sz="1400" dirty="0"/>
              <a:t/>
            </a:r>
            <a:br>
              <a:rPr lang="pl-PL" sz="1400" dirty="0"/>
            </a:br>
            <a:r>
              <a:rPr lang="pl-PL" sz="1400" dirty="0"/>
              <a:t/>
            </a:r>
            <a:br>
              <a:rPr lang="pl-PL" sz="1400" dirty="0"/>
            </a:br>
            <a:r>
              <a:rPr lang="pl-PL" sz="1400" dirty="0"/>
              <a:t>NUMER PROJEKTU: </a:t>
            </a:r>
            <a:r>
              <a:rPr lang="pl-PL" sz="1400" b="1" dirty="0"/>
              <a:t>RPWP.08.03.01-30-0052/16</a:t>
            </a:r>
          </a:p>
        </p:txBody>
      </p:sp>
    </p:spTree>
    <p:extLst>
      <p:ext uri="{BB962C8B-B14F-4D97-AF65-F5344CB8AC3E}">
        <p14:creationId xmlns:p14="http://schemas.microsoft.com/office/powerpoint/2010/main" val="1482195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RACHUNKOWOŚĆ PRZEROBOWA</a:t>
            </a:r>
          </a:p>
        </p:txBody>
      </p:sp>
      <p:sp>
        <p:nvSpPr>
          <p:cNvPr id="13" name="Prostokąt 1"/>
          <p:cNvSpPr>
            <a:spLocks noChangeArrowheads="1"/>
          </p:cNvSpPr>
          <p:nvPr/>
        </p:nvSpPr>
        <p:spPr bwMode="auto">
          <a:xfrm>
            <a:off x="2971800" y="1404938"/>
            <a:ext cx="581501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Rola controllingu logistyki w analizie wąskich gardeł nie kończy się jednak na identyfikacji ograniczeń oraz podporządkowaniu wszystkich procesów pod możliwości wąskiego gardła. Controller ma za zadanie wskazanie sposobu zminimalizowania (lub wyeliminowania) oddziaływania wąskiego gardła na procesy zachodzące w przedsiębiorstwie. Według  założeń rachunkowości przerobowej zasadniczym celem każdego przedsiębiorstwa jest generowanie zysków zarówno teraz jak i w przyszłości. </a:t>
            </a:r>
          </a:p>
        </p:txBody>
      </p:sp>
      <p:sp>
        <p:nvSpPr>
          <p:cNvPr id="14" name="Prostokąt 13"/>
          <p:cNvSpPr/>
          <p:nvPr/>
        </p:nvSpPr>
        <p:spPr>
          <a:xfrm>
            <a:off x="152400" y="1447800"/>
            <a:ext cx="2590800" cy="1295400"/>
          </a:xfrm>
          <a:prstGeom prst="rect">
            <a:avLst/>
          </a:prstGeom>
          <a:solidFill>
            <a:srgbClr val="2D2D8A">
              <a:lumMod val="40000"/>
              <a:lumOff val="60000"/>
            </a:srgbClr>
          </a:solidFill>
          <a:ln w="25400" cap="flat" cmpd="sng" algn="ctr">
            <a:solidFill>
              <a:srgbClr val="2D2D8A"/>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Arial"/>
                <a:ea typeface="+mn-ea"/>
                <a:cs typeface="Arial"/>
              </a:rPr>
              <a:t>Miary efektywności</a:t>
            </a:r>
          </a:p>
        </p:txBody>
      </p:sp>
      <p:sp>
        <p:nvSpPr>
          <p:cNvPr id="15" name="Prostokąt 14"/>
          <p:cNvSpPr/>
          <p:nvPr/>
        </p:nvSpPr>
        <p:spPr>
          <a:xfrm>
            <a:off x="152400" y="2971800"/>
            <a:ext cx="2571750" cy="1295400"/>
          </a:xfrm>
          <a:prstGeom prst="rect">
            <a:avLst/>
          </a:prstGeom>
          <a:solidFill>
            <a:srgbClr val="2D2D8A">
              <a:lumMod val="20000"/>
              <a:lumOff val="80000"/>
            </a:srgbClr>
          </a:solidFill>
          <a:ln w="25400" cap="flat" cmpd="sng" algn="ctr">
            <a:solidFill>
              <a:srgbClr val="2D2D8A"/>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Arial"/>
                <a:ea typeface="+mn-ea"/>
                <a:cs typeface="Arial"/>
              </a:rPr>
              <a:t>Wskaźniki efektywności</a:t>
            </a:r>
          </a:p>
        </p:txBody>
      </p:sp>
    </p:spTree>
    <p:extLst>
      <p:ext uri="{BB962C8B-B14F-4D97-AF65-F5344CB8AC3E}">
        <p14:creationId xmlns:p14="http://schemas.microsoft.com/office/powerpoint/2010/main" val="2159372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dirty="0"/>
              <a:t>RACHUNKOWOŚĆ </a:t>
            </a:r>
            <a:r>
              <a:rPr lang="pl-PL" altLang="pl-PL" dirty="0" smtClean="0"/>
              <a:t>PRZEROBOWA - MIARY</a:t>
            </a:r>
            <a:endParaRPr lang="pl-PL" altLang="pl-PL" dirty="0"/>
          </a:p>
        </p:txBody>
      </p:sp>
      <p:sp>
        <p:nvSpPr>
          <p:cNvPr id="12292" name="Prostokąt 1"/>
          <p:cNvSpPr>
            <a:spLocks noChangeArrowheads="1"/>
          </p:cNvSpPr>
          <p:nvPr/>
        </p:nvSpPr>
        <p:spPr bwMode="auto">
          <a:xfrm>
            <a:off x="152400" y="990600"/>
            <a:ext cx="8634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l-PL" altLang="pl-PL"/>
              <a:t>Aby uzależnić od siebie zysk netto (Net Profit, NP) i zwrot z inwestycji (Return On Investment, ROI) rachunkowość przerobowa zgodnie z teorią ograniczeń korzysta z trzech miar efektywności : </a:t>
            </a:r>
          </a:p>
        </p:txBody>
      </p:sp>
      <p:sp>
        <p:nvSpPr>
          <p:cNvPr id="6" name="Symbol zastępczy zawartości 2"/>
          <p:cNvSpPr txBox="1">
            <a:spLocks/>
          </p:cNvSpPr>
          <p:nvPr/>
        </p:nvSpPr>
        <p:spPr bwMode="auto">
          <a:xfrm>
            <a:off x="0" y="1870075"/>
            <a:ext cx="8786813" cy="644525"/>
          </a:xfrm>
          <a:prstGeom prst="rect">
            <a:avLst/>
          </a:prstGeom>
          <a:noFill/>
          <a:ln>
            <a:miter lim="800000"/>
            <a:headEnd/>
            <a:tailEnd/>
          </a:ln>
        </p:spPr>
        <p:txBody>
          <a:bodyPr/>
          <a:lstStyle/>
          <a:p>
            <a:pPr marL="725488" lvl="1" indent="-498475" algn="just" eaLnBrk="0" hangingPunct="0">
              <a:spcBef>
                <a:spcPct val="20000"/>
              </a:spcBef>
              <a:buFont typeface="Wingdings" pitchFamily="2" charset="2"/>
              <a:buChar char="§"/>
              <a:defRPr/>
            </a:pPr>
            <a:r>
              <a:rPr lang="pl-PL" dirty="0">
                <a:latin typeface="Arial" charset="0"/>
                <a:cs typeface="Arial" charset="0"/>
              </a:rPr>
              <a:t>przerób (</a:t>
            </a:r>
            <a:r>
              <a:rPr lang="pl-PL" dirty="0" err="1">
                <a:latin typeface="Arial" charset="0"/>
                <a:cs typeface="Arial" charset="0"/>
              </a:rPr>
              <a:t>throughput</a:t>
            </a:r>
            <a:r>
              <a:rPr lang="pl-PL" dirty="0">
                <a:latin typeface="Arial" charset="0"/>
                <a:cs typeface="Arial" charset="0"/>
              </a:rPr>
              <a:t>, T) – dotyczy wszystkich przychodów generowanych przez firmę, po odjęciu kosztów związanych z dostawą surowców,</a:t>
            </a:r>
            <a:endParaRPr lang="pl-PL" i="1" kern="0" dirty="0">
              <a:latin typeface="+mj-lt"/>
              <a:cs typeface="Arial" charset="0"/>
            </a:endParaRPr>
          </a:p>
        </p:txBody>
      </p:sp>
      <p:sp>
        <p:nvSpPr>
          <p:cNvPr id="7" name="Symbol zastępczy zawartości 2"/>
          <p:cNvSpPr txBox="1">
            <a:spLocks/>
          </p:cNvSpPr>
          <p:nvPr/>
        </p:nvSpPr>
        <p:spPr bwMode="auto">
          <a:xfrm>
            <a:off x="0" y="2555875"/>
            <a:ext cx="8786813" cy="644525"/>
          </a:xfrm>
          <a:prstGeom prst="rect">
            <a:avLst/>
          </a:prstGeom>
          <a:noFill/>
          <a:ln>
            <a:miter lim="800000"/>
            <a:headEnd/>
            <a:tailEnd/>
          </a:ln>
        </p:spPr>
        <p:txBody>
          <a:bodyPr/>
          <a:lstStyle/>
          <a:p>
            <a:pPr marL="725488" lvl="1" indent="-498475" algn="just" eaLnBrk="0" hangingPunct="0">
              <a:spcBef>
                <a:spcPct val="20000"/>
              </a:spcBef>
              <a:buFont typeface="Wingdings" pitchFamily="2" charset="2"/>
              <a:buChar char="§"/>
              <a:defRPr/>
            </a:pPr>
            <a:r>
              <a:rPr lang="pl-PL" dirty="0">
                <a:latin typeface="Arial" charset="0"/>
                <a:cs typeface="Arial" charset="0"/>
              </a:rPr>
              <a:t>inwestycje (investment, I) – czyli wszystkie koszty poniesione na zakup tego, co przedsiębiorstwo zamierza sprzedać,</a:t>
            </a:r>
            <a:endParaRPr lang="pl-PL" i="1" kern="0" dirty="0">
              <a:latin typeface="+mj-lt"/>
              <a:cs typeface="Arial" charset="0"/>
            </a:endParaRPr>
          </a:p>
        </p:txBody>
      </p:sp>
      <p:sp>
        <p:nvSpPr>
          <p:cNvPr id="9" name="Symbol zastępczy zawartości 2"/>
          <p:cNvSpPr txBox="1">
            <a:spLocks/>
          </p:cNvSpPr>
          <p:nvPr/>
        </p:nvSpPr>
        <p:spPr bwMode="auto">
          <a:xfrm>
            <a:off x="0" y="3241675"/>
            <a:ext cx="8786813" cy="644525"/>
          </a:xfrm>
          <a:prstGeom prst="rect">
            <a:avLst/>
          </a:prstGeom>
          <a:noFill/>
          <a:ln>
            <a:miter lim="800000"/>
            <a:headEnd/>
            <a:tailEnd/>
          </a:ln>
        </p:spPr>
        <p:txBody>
          <a:bodyPr/>
          <a:lstStyle/>
          <a:p>
            <a:pPr marL="725488" lvl="1" indent="-498475" algn="just" eaLnBrk="0" hangingPunct="0">
              <a:spcBef>
                <a:spcPct val="20000"/>
              </a:spcBef>
              <a:buFont typeface="Wingdings" pitchFamily="2" charset="2"/>
              <a:buChar char="§"/>
              <a:defRPr/>
            </a:pPr>
            <a:r>
              <a:rPr lang="pl-PL" dirty="0">
                <a:latin typeface="Arial" charset="0"/>
                <a:cs typeface="Arial" charset="0"/>
              </a:rPr>
              <a:t>nakłady operacyjne (</a:t>
            </a:r>
            <a:r>
              <a:rPr lang="pl-PL" dirty="0" err="1">
                <a:latin typeface="Arial" charset="0"/>
                <a:cs typeface="Arial" charset="0"/>
              </a:rPr>
              <a:t>operating</a:t>
            </a:r>
            <a:r>
              <a:rPr lang="pl-PL" dirty="0">
                <a:latin typeface="Arial" charset="0"/>
                <a:cs typeface="Arial" charset="0"/>
              </a:rPr>
              <a:t> </a:t>
            </a:r>
            <a:r>
              <a:rPr lang="pl-PL" dirty="0" err="1">
                <a:latin typeface="Arial" charset="0"/>
                <a:cs typeface="Arial" charset="0"/>
              </a:rPr>
              <a:t>expenses</a:t>
            </a:r>
            <a:r>
              <a:rPr lang="pl-PL" dirty="0">
                <a:latin typeface="Arial" charset="0"/>
                <a:cs typeface="Arial" charset="0"/>
              </a:rPr>
              <a:t>, OE) – odnoszą się do wszystkich pozostałych wydatków firmy, które prowadzą do przetworzenia inwestycji w przerób.</a:t>
            </a:r>
            <a:endParaRPr lang="pl-PL" i="1" kern="0" dirty="0">
              <a:latin typeface="+mj-lt"/>
              <a:cs typeface="Arial" charset="0"/>
            </a:endParaRPr>
          </a:p>
        </p:txBody>
      </p:sp>
    </p:spTree>
    <p:extLst>
      <p:ext uri="{BB962C8B-B14F-4D97-AF65-F5344CB8AC3E}">
        <p14:creationId xmlns:p14="http://schemas.microsoft.com/office/powerpoint/2010/main" val="1568413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dirty="0"/>
              <a:t>RACHUNKOWOŚĆ </a:t>
            </a:r>
            <a:r>
              <a:rPr lang="pl-PL" altLang="pl-PL" dirty="0" smtClean="0"/>
              <a:t>PRZEROBOWA - WSKAŹNIKI</a:t>
            </a:r>
            <a:endParaRPr lang="pl-PL" altLang="pl-PL" dirty="0"/>
          </a:p>
        </p:txBody>
      </p:sp>
      <p:sp>
        <p:nvSpPr>
          <p:cNvPr id="13316" name="Prostokąt 1"/>
          <p:cNvSpPr>
            <a:spLocks noChangeArrowheads="1"/>
          </p:cNvSpPr>
          <p:nvPr/>
        </p:nvSpPr>
        <p:spPr bwMode="auto">
          <a:xfrm>
            <a:off x="152400" y="990600"/>
            <a:ext cx="8634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l-PL" altLang="pl-PL"/>
              <a:t>Wykorzystując omówione miary efektywności rachunkowość przerobowa określa następujące zależności:</a:t>
            </a:r>
          </a:p>
        </p:txBody>
      </p:sp>
      <p:sp>
        <p:nvSpPr>
          <p:cNvPr id="133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l-PL" altLang="pl-PL"/>
          </a:p>
        </p:txBody>
      </p:sp>
      <p:graphicFrame>
        <p:nvGraphicFramePr>
          <p:cNvPr id="4" name="Obiekt 3"/>
          <p:cNvGraphicFramePr>
            <a:graphicFrameLocks noChangeAspect="1"/>
          </p:cNvGraphicFramePr>
          <p:nvPr/>
        </p:nvGraphicFramePr>
        <p:xfrm>
          <a:off x="3048000" y="1981200"/>
          <a:ext cx="2362200" cy="1662113"/>
        </p:xfrm>
        <a:graphic>
          <a:graphicData uri="http://schemas.openxmlformats.org/presentationml/2006/ole">
            <mc:AlternateContent xmlns:mc="http://schemas.openxmlformats.org/markup-compatibility/2006">
              <mc:Choice xmlns:v="urn:schemas-microsoft-com:vml" Requires="v">
                <p:oleObj spid="_x0000_s2051" name="Równanie" r:id="rId4" imgW="863225" imgH="609336" progId="Equation.3">
                  <p:embed/>
                </p:oleObj>
              </mc:Choice>
              <mc:Fallback>
                <p:oleObj name="Równanie" r:id="rId4" imgW="863225" imgH="609336" progId="Equation.3">
                  <p:embed/>
                  <p:pic>
                    <p:nvPicPr>
                      <p:cNvPr id="4" name="Obiek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981200"/>
                        <a:ext cx="23622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rostokąt 9"/>
          <p:cNvSpPr>
            <a:spLocks noChangeArrowheads="1"/>
          </p:cNvSpPr>
          <p:nvPr/>
        </p:nvSpPr>
        <p:spPr bwMode="auto">
          <a:xfrm>
            <a:off x="152400" y="4002088"/>
            <a:ext cx="86344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l-PL" altLang="pl-PL"/>
              <a:t>Przy pomocy przerobu, nakładów operacyjnych oraz inwestycji można zatem określić wpływ dowolnej decyzji na wynik finansowy przedsiębiorstwa. Zgodnie z przedstawionymi wzorami, należy dążyć do wzrostu T, przy jednoczesnym obniżeniu I oraz OE. Jednak każda decyzja, która powoduje wzrost wskaźnika ROI, jest decyzją pozytywnie wpływającą na wynik przedsiębiorstwa:</a:t>
            </a:r>
          </a:p>
        </p:txBody>
      </p:sp>
    </p:spTree>
    <p:extLst>
      <p:ext uri="{BB962C8B-B14F-4D97-AF65-F5344CB8AC3E}">
        <p14:creationId xmlns:p14="http://schemas.microsoft.com/office/powerpoint/2010/main" val="2115367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ANALIZA WĄSKICH GARDEŁ – PRZYPADEK 2</a:t>
            </a:r>
          </a:p>
        </p:txBody>
      </p:sp>
      <p:sp>
        <p:nvSpPr>
          <p:cNvPr id="11" name="Prostokąt 1"/>
          <p:cNvSpPr>
            <a:spLocks noChangeArrowheads="1"/>
          </p:cNvSpPr>
          <p:nvPr/>
        </p:nvSpPr>
        <p:spPr bwMode="auto">
          <a:xfrm>
            <a:off x="152400" y="990600"/>
            <a:ext cx="8634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1"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Asystent kierownika produkcji zaproponował optymalizację procesu łączenia elementów, która zwiększy jego wydajność obniżając czas wykonywania operacji z o 1 min na każdym wyrobie. Koszt wprowadzenia usprawnień – 1500 zł. Proponowana zmiana została przedstawiona w poniższej tabeli.</a:t>
            </a:r>
            <a:endPar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graphicFrame>
        <p:nvGraphicFramePr>
          <p:cNvPr id="12" name="Tabela 11"/>
          <p:cNvGraphicFramePr>
            <a:graphicFrameLocks noGrp="1"/>
          </p:cNvGraphicFramePr>
          <p:nvPr/>
        </p:nvGraphicFramePr>
        <p:xfrm>
          <a:off x="838200" y="2514600"/>
          <a:ext cx="7429500" cy="2982915"/>
        </p:xfrm>
        <a:graphic>
          <a:graphicData uri="http://schemas.openxmlformats.org/drawingml/2006/table">
            <a:tbl>
              <a:tblPr firstRow="1" bandRow="1"/>
              <a:tblGrid>
                <a:gridCol w="3143250">
                  <a:extLst>
                    <a:ext uri="{9D8B030D-6E8A-4147-A177-3AD203B41FA5}">
                      <a16:colId xmlns:a16="http://schemas.microsoft.com/office/drawing/2014/main" val="20000"/>
                    </a:ext>
                  </a:extLst>
                </a:gridCol>
                <a:gridCol w="928687">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000125">
                  <a:extLst>
                    <a:ext uri="{9D8B030D-6E8A-4147-A177-3AD203B41FA5}">
                      <a16:colId xmlns:a16="http://schemas.microsoft.com/office/drawing/2014/main" val="20003"/>
                    </a:ext>
                  </a:extLst>
                </a:gridCol>
                <a:gridCol w="1214438">
                  <a:extLst>
                    <a:ext uri="{9D8B030D-6E8A-4147-A177-3AD203B41FA5}">
                      <a16:colId xmlns:a16="http://schemas.microsoft.com/office/drawing/2014/main" val="20004"/>
                    </a:ext>
                  </a:extLst>
                </a:gridCol>
              </a:tblGrid>
              <a:tr h="579221">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endParaRPr lang="pl-PL" sz="1600" dirty="0" smtClean="0"/>
                    </a:p>
                    <a:p>
                      <a:endParaRPr lang="pl-PL" sz="1600" dirty="0"/>
                    </a:p>
                  </a:txBody>
                  <a:tcPr marL="91439" marR="91439" marT="45724" marB="4572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BD Tenis</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BD Jogging</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BM </a:t>
                      </a:r>
                      <a:r>
                        <a:rPr lang="pl-PL" sz="1600" dirty="0" smtClean="0"/>
                        <a:t/>
                      </a:r>
                      <a:br>
                        <a:rPr lang="pl-PL" sz="1600" dirty="0" smtClean="0"/>
                      </a:br>
                      <a:r>
                        <a:rPr lang="pl-PL" sz="1600" dirty="0" smtClean="0"/>
                        <a:t>Tenis</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BM Jogging</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10000"/>
                  </a:ext>
                </a:extLst>
              </a:tr>
              <a:tr h="33533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Popyt tygodniowy (szt.)</a:t>
                      </a:r>
                      <a:endParaRPr lang="pl-PL" sz="1600" dirty="0"/>
                    </a:p>
                  </a:txBody>
                  <a:tcPr marL="91439" marR="91439" marT="45724" marB="4572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120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100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90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130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1"/>
                  </a:ext>
                </a:extLst>
              </a:tr>
              <a:tr h="33533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Cena sprzedaży (zł)</a:t>
                      </a:r>
                      <a:endParaRPr lang="pl-PL" sz="1600" dirty="0"/>
                    </a:p>
                  </a:txBody>
                  <a:tcPr marL="91439" marR="91439" marT="45724" marB="4572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200</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165</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230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190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2"/>
                  </a:ext>
                </a:extLst>
              </a:tr>
              <a:tr h="33533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Koszt surowca (zł)</a:t>
                      </a:r>
                      <a:endParaRPr lang="pl-PL" sz="1600" dirty="0"/>
                    </a:p>
                  </a:txBody>
                  <a:tcPr marL="91439" marR="91439" marT="45724" marB="4572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135</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135</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150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150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3"/>
                  </a:ext>
                </a:extLst>
              </a:tr>
              <a:tr h="33533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Czas krojenia (min.)</a:t>
                      </a:r>
                      <a:endParaRPr lang="pl-PL" sz="1600" dirty="0"/>
                    </a:p>
                  </a:txBody>
                  <a:tcPr marL="91439" marR="91439" marT="45724" marB="4572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3</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2</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8</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7</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4"/>
                  </a:ext>
                </a:extLst>
              </a:tr>
              <a:tr h="33533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Czas szycia (min.)</a:t>
                      </a:r>
                      <a:endParaRPr lang="pl-PL" sz="1600" dirty="0"/>
                    </a:p>
                  </a:txBody>
                  <a:tcPr marL="91439" marR="91439" marT="45724" marB="4572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5</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8</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8</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6</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5"/>
                  </a:ext>
                </a:extLst>
              </a:tr>
              <a:tr h="36582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800" b="1" dirty="0" smtClean="0">
                          <a:effectLst>
                            <a:outerShdw blurRad="38100" dist="38100" dir="2700000" algn="tl">
                              <a:srgbClr val="000000">
                                <a:alpha val="43137"/>
                              </a:srgbClr>
                            </a:outerShdw>
                          </a:effectLst>
                        </a:rPr>
                        <a:t>Czas</a:t>
                      </a:r>
                      <a:r>
                        <a:rPr lang="pl-PL" sz="1800" b="1" baseline="0" dirty="0" smtClean="0">
                          <a:effectLst>
                            <a:outerShdw blurRad="38100" dist="38100" dir="2700000" algn="tl">
                              <a:srgbClr val="000000">
                                <a:alpha val="43137"/>
                              </a:srgbClr>
                            </a:outerShdw>
                          </a:effectLst>
                        </a:rPr>
                        <a:t> łączenia (min.)</a:t>
                      </a:r>
                      <a:endParaRPr lang="pl-PL" sz="1800" b="1" dirty="0">
                        <a:effectLst>
                          <a:outerShdw blurRad="38100" dist="38100" dir="2700000" algn="tl">
                            <a:srgbClr val="000000">
                              <a:alpha val="43137"/>
                            </a:srgbClr>
                          </a:outerShdw>
                        </a:effectLst>
                      </a:endParaRPr>
                    </a:p>
                  </a:txBody>
                  <a:tcPr marL="91439" marR="91439" marT="45724" marB="4572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800" b="1" dirty="0">
                          <a:effectLst>
                            <a:outerShdw blurRad="38100" dist="38100" dir="2700000" algn="tl">
                              <a:srgbClr val="000000">
                                <a:alpha val="43137"/>
                              </a:srgbClr>
                            </a:outerShdw>
                          </a:effectLst>
                        </a:rPr>
                        <a:t>5</a:t>
                      </a:r>
                      <a:endParaRPr lang="pl-PL" sz="1800" b="1" dirty="0">
                        <a:effectLst>
                          <a:outerShdw blurRad="38100" dist="38100" dir="2700000" algn="tl">
                            <a:srgbClr val="000000">
                              <a:alpha val="43137"/>
                            </a:srgbClr>
                          </a:outerShdw>
                        </a:effectLst>
                        <a:latin typeface="+mn-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800" b="1" dirty="0">
                          <a:effectLst>
                            <a:outerShdw blurRad="38100" dist="38100" dir="2700000" algn="tl">
                              <a:srgbClr val="000000">
                                <a:alpha val="43137"/>
                              </a:srgbClr>
                            </a:outerShdw>
                          </a:effectLst>
                        </a:rPr>
                        <a:t>2</a:t>
                      </a:r>
                      <a:endParaRPr lang="pl-PL" sz="1800" b="1" dirty="0">
                        <a:effectLst>
                          <a:outerShdw blurRad="38100" dist="38100" dir="2700000" algn="tl">
                            <a:srgbClr val="000000">
                              <a:alpha val="43137"/>
                            </a:srgbClr>
                          </a:outerShdw>
                        </a:effectLst>
                        <a:latin typeface="+mn-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800" b="1" dirty="0">
                          <a:effectLst>
                            <a:outerShdw blurRad="38100" dist="38100" dir="2700000" algn="tl">
                              <a:srgbClr val="000000">
                                <a:alpha val="43137"/>
                              </a:srgbClr>
                            </a:outerShdw>
                          </a:effectLst>
                        </a:rPr>
                        <a:t>2</a:t>
                      </a:r>
                      <a:endParaRPr lang="pl-PL" sz="1800" b="1" dirty="0">
                        <a:effectLst>
                          <a:outerShdw blurRad="38100" dist="38100" dir="2700000" algn="tl">
                            <a:srgbClr val="000000">
                              <a:alpha val="43137"/>
                            </a:srgbClr>
                          </a:outerShdw>
                        </a:effectLst>
                        <a:latin typeface="+mn-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800" b="1" dirty="0">
                          <a:effectLst>
                            <a:outerShdw blurRad="38100" dist="38100" dir="2700000" algn="tl">
                              <a:srgbClr val="000000">
                                <a:alpha val="43137"/>
                              </a:srgbClr>
                            </a:outerShdw>
                          </a:effectLst>
                        </a:rPr>
                        <a:t>3</a:t>
                      </a:r>
                      <a:endParaRPr lang="pl-PL" sz="1800" b="1" dirty="0">
                        <a:effectLst>
                          <a:outerShdw blurRad="38100" dist="38100" dir="2700000" algn="tl">
                            <a:srgbClr val="000000">
                              <a:alpha val="43137"/>
                            </a:srgbClr>
                          </a:outerShdw>
                        </a:effectLst>
                        <a:latin typeface="+mn-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6"/>
                  </a:ext>
                </a:extLst>
              </a:tr>
              <a:tr h="361198">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Sumaryczny czas obróbki (min.)</a:t>
                      </a:r>
                      <a:endParaRPr lang="pl-PL" sz="1600" dirty="0"/>
                    </a:p>
                  </a:txBody>
                  <a:tcPr marL="91439" marR="91439" marT="45724" marB="4572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t>13</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t>13</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t>18</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t>16</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7"/>
                  </a:ext>
                </a:extLst>
              </a:tr>
            </a:tbl>
          </a:graphicData>
        </a:graphic>
      </p:graphicFrame>
      <p:sp>
        <p:nvSpPr>
          <p:cNvPr id="13" name="Prostokąt 12"/>
          <p:cNvSpPr>
            <a:spLocks noChangeArrowheads="1"/>
          </p:cNvSpPr>
          <p:nvPr/>
        </p:nvSpPr>
        <p:spPr bwMode="auto">
          <a:xfrm>
            <a:off x="152400" y="2547938"/>
            <a:ext cx="863441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Proponowana zmiana nie doprowadzi do wzrostu efektywności procesu produkcyjnego. Jest to spowodowane faktem, że przedstawiona optymalizacja nie dotyczy ograniczenia, jakim jest operacja szycia. Zatem koszt 1500 zł, poniesiony na poprawę efektywności operacji łączenia elementów spowoduje jedynie zmniejszenie stopnia wykorzystania tego stanowiska. Ilość produkowanych butów nie wzrośnie, natomiast wzrosną inwestycje o 1500 zł, a nakłady operacyjne o 12,50 zł miesięcznie (przyjęto amortyzację liniową na 10 lat, co daje 150 zł rocznie, a więc 12,50 zł miesięcznie). Tak więc brak wzrostu przerobu, spadek NP (o wartość amortyzacji), powoduje, że ROI jest ujemne, a więc </a:t>
            </a:r>
            <a:r>
              <a:rPr kumimoji="0" lang="pl-PL" altLang="pl-PL" sz="1800" b="1"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proponowana optymalizacja procesu produkcyjnego jest nie do przyjęcia</a:t>
            </a: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2939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ANALIZA WĄSKICH GARDEŁ – PRZYPADEK 3</a:t>
            </a:r>
          </a:p>
        </p:txBody>
      </p:sp>
      <p:sp>
        <p:nvSpPr>
          <p:cNvPr id="42" name="Prostokąt 41"/>
          <p:cNvSpPr>
            <a:spLocks noChangeArrowheads="1"/>
          </p:cNvSpPr>
          <p:nvPr/>
        </p:nvSpPr>
        <p:spPr bwMode="auto">
          <a:xfrm>
            <a:off x="152400" y="990600"/>
            <a:ext cx="86344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1"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Po odrzuceniu przez kadrę kierowniczą propozycji optymalizacji procesu produkcyjnego przedstawionego w przykładzie 2, przygotowano nowy projekt inwestycji. Proponowana optymalizacja zmniejszy czas wykonywania operacji szycia o 1 minutę na każdym wyrobie, co jednocześnie spowoduje wydłużenie czasu łączenia elementów również o minutę. Koszt inwestycji wynosi 1000 zł. Szczegółowe dane propozycji optymalizacji przedstawia tabela. </a:t>
            </a:r>
            <a:endPar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graphicFrame>
        <p:nvGraphicFramePr>
          <p:cNvPr id="43" name="Tabela 42"/>
          <p:cNvGraphicFramePr>
            <a:graphicFrameLocks noGrp="1"/>
          </p:cNvGraphicFramePr>
          <p:nvPr/>
        </p:nvGraphicFramePr>
        <p:xfrm>
          <a:off x="914400" y="2819400"/>
          <a:ext cx="7429500" cy="3013074"/>
        </p:xfrm>
        <a:graphic>
          <a:graphicData uri="http://schemas.openxmlformats.org/drawingml/2006/table">
            <a:tbl>
              <a:tblPr firstRow="1" bandRow="1"/>
              <a:tblGrid>
                <a:gridCol w="3143250">
                  <a:extLst>
                    <a:ext uri="{9D8B030D-6E8A-4147-A177-3AD203B41FA5}">
                      <a16:colId xmlns:a16="http://schemas.microsoft.com/office/drawing/2014/main" val="20000"/>
                    </a:ext>
                  </a:extLst>
                </a:gridCol>
                <a:gridCol w="928687">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000125">
                  <a:extLst>
                    <a:ext uri="{9D8B030D-6E8A-4147-A177-3AD203B41FA5}">
                      <a16:colId xmlns:a16="http://schemas.microsoft.com/office/drawing/2014/main" val="20003"/>
                    </a:ext>
                  </a:extLst>
                </a:gridCol>
                <a:gridCol w="1214438">
                  <a:extLst>
                    <a:ext uri="{9D8B030D-6E8A-4147-A177-3AD203B41FA5}">
                      <a16:colId xmlns:a16="http://schemas.microsoft.com/office/drawing/2014/main" val="20004"/>
                    </a:ext>
                  </a:extLst>
                </a:gridCol>
              </a:tblGrid>
              <a:tr h="579178">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endParaRPr lang="pl-PL" sz="1600" dirty="0" smtClean="0"/>
                    </a:p>
                    <a:p>
                      <a:endParaRPr lang="pl-PL" sz="1600" dirty="0"/>
                    </a:p>
                  </a:txBody>
                  <a:tcPr marL="91439" marR="91439" marT="45714" marB="4571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BD Tenis</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BD Jogging</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BM </a:t>
                      </a:r>
                      <a:r>
                        <a:rPr lang="pl-PL" sz="1600" dirty="0" smtClean="0"/>
                        <a:t/>
                      </a:r>
                      <a:br>
                        <a:rPr lang="pl-PL" sz="1600" dirty="0" smtClean="0"/>
                      </a:br>
                      <a:r>
                        <a:rPr lang="pl-PL" sz="1600" dirty="0" smtClean="0"/>
                        <a:t>Tenis</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BM Jogging</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10000"/>
                  </a:ext>
                </a:extLst>
              </a:tr>
              <a:tr h="335302">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Popyt tygodniowy (szt.)</a:t>
                      </a:r>
                      <a:endParaRPr lang="pl-PL" sz="1600" dirty="0"/>
                    </a:p>
                  </a:txBody>
                  <a:tcPr marL="91439" marR="91439" marT="45714" marB="4571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120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100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90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130</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1"/>
                  </a:ext>
                </a:extLst>
              </a:tr>
              <a:tr h="335302">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Cena sprzedaży (zł)</a:t>
                      </a:r>
                      <a:endParaRPr lang="pl-PL" sz="1600" dirty="0"/>
                    </a:p>
                  </a:txBody>
                  <a:tcPr marL="91439" marR="91439" marT="45714" marB="4571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200</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165</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230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190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2"/>
                  </a:ext>
                </a:extLst>
              </a:tr>
              <a:tr h="335302">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Koszt surowca (zł)</a:t>
                      </a:r>
                      <a:endParaRPr lang="pl-PL" sz="1600" dirty="0"/>
                    </a:p>
                  </a:txBody>
                  <a:tcPr marL="91439" marR="91439" marT="45714" marB="4571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135</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135</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150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150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3"/>
                  </a:ext>
                </a:extLst>
              </a:tr>
              <a:tr h="335302">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Czas krojenia (min.)</a:t>
                      </a:r>
                      <a:endParaRPr lang="pl-PL" sz="1600" dirty="0"/>
                    </a:p>
                  </a:txBody>
                  <a:tcPr marL="91439" marR="91439" marT="45714" marB="4571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3</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2</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8</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7</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4"/>
                  </a:ext>
                </a:extLst>
              </a:tr>
              <a:tr h="365787">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800" b="1" dirty="0" smtClean="0">
                          <a:effectLst>
                            <a:outerShdw blurRad="38100" dist="38100" dir="2700000" algn="tl">
                              <a:srgbClr val="000000">
                                <a:alpha val="43137"/>
                              </a:srgbClr>
                            </a:outerShdw>
                          </a:effectLst>
                        </a:rPr>
                        <a:t>Czas szycia (min.)</a:t>
                      </a:r>
                      <a:endParaRPr lang="pl-PL" sz="1800" b="1" dirty="0">
                        <a:effectLst>
                          <a:outerShdw blurRad="38100" dist="38100" dir="2700000" algn="tl">
                            <a:srgbClr val="000000">
                              <a:alpha val="43137"/>
                            </a:srgbClr>
                          </a:outerShdw>
                        </a:effectLst>
                      </a:endParaRPr>
                    </a:p>
                  </a:txBody>
                  <a:tcPr marL="91439" marR="91439" marT="45714" marB="4571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800" b="1" dirty="0">
                          <a:effectLst>
                            <a:outerShdw blurRad="38100" dist="38100" dir="2700000" algn="tl">
                              <a:srgbClr val="000000">
                                <a:alpha val="43137"/>
                              </a:srgbClr>
                            </a:outerShdw>
                          </a:effectLst>
                        </a:rPr>
                        <a:t>4</a:t>
                      </a:r>
                      <a:endParaRPr lang="pl-PL" sz="1800" b="1" dirty="0">
                        <a:effectLst>
                          <a:outerShdw blurRad="38100" dist="38100" dir="2700000" algn="tl">
                            <a:srgbClr val="000000">
                              <a:alpha val="43137"/>
                            </a:srgbClr>
                          </a:outerShdw>
                        </a:effectLst>
                        <a:latin typeface="+mn-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800" b="1" dirty="0">
                          <a:effectLst>
                            <a:outerShdw blurRad="38100" dist="38100" dir="2700000" algn="tl">
                              <a:srgbClr val="000000">
                                <a:alpha val="43137"/>
                              </a:srgbClr>
                            </a:outerShdw>
                          </a:effectLst>
                        </a:rPr>
                        <a:t>7</a:t>
                      </a:r>
                      <a:endParaRPr lang="pl-PL" sz="1800" b="1" dirty="0">
                        <a:effectLst>
                          <a:outerShdw blurRad="38100" dist="38100" dir="2700000" algn="tl">
                            <a:srgbClr val="000000">
                              <a:alpha val="43137"/>
                            </a:srgbClr>
                          </a:outerShdw>
                        </a:effectLst>
                        <a:latin typeface="+mn-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800" b="1">
                          <a:effectLst>
                            <a:outerShdw blurRad="38100" dist="38100" dir="2700000" algn="tl">
                              <a:srgbClr val="000000">
                                <a:alpha val="43137"/>
                              </a:srgbClr>
                            </a:outerShdw>
                          </a:effectLst>
                        </a:rPr>
                        <a:t>7</a:t>
                      </a:r>
                      <a:endParaRPr lang="pl-PL" sz="1800" b="1">
                        <a:effectLst>
                          <a:outerShdw blurRad="38100" dist="38100" dir="2700000" algn="tl">
                            <a:srgbClr val="000000">
                              <a:alpha val="43137"/>
                            </a:srgbClr>
                          </a:outerShdw>
                        </a:effectLst>
                        <a:latin typeface="+mn-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800" b="1">
                          <a:effectLst>
                            <a:outerShdw blurRad="38100" dist="38100" dir="2700000" algn="tl">
                              <a:srgbClr val="000000">
                                <a:alpha val="43137"/>
                              </a:srgbClr>
                            </a:outerShdw>
                          </a:effectLst>
                        </a:rPr>
                        <a:t>5</a:t>
                      </a:r>
                      <a:endParaRPr lang="pl-PL" sz="1800" b="1">
                        <a:effectLst>
                          <a:outerShdw blurRad="38100" dist="38100" dir="2700000" algn="tl">
                            <a:srgbClr val="000000">
                              <a:alpha val="43137"/>
                            </a:srgbClr>
                          </a:outerShdw>
                        </a:effectLst>
                        <a:latin typeface="+mn-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5"/>
                  </a:ext>
                </a:extLst>
              </a:tr>
              <a:tr h="365787">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800" b="1" dirty="0" smtClean="0">
                          <a:effectLst>
                            <a:outerShdw blurRad="38100" dist="38100" dir="2700000" algn="tl">
                              <a:srgbClr val="000000">
                                <a:alpha val="43137"/>
                              </a:srgbClr>
                            </a:outerShdw>
                          </a:effectLst>
                        </a:rPr>
                        <a:t>Czas</a:t>
                      </a:r>
                      <a:r>
                        <a:rPr lang="pl-PL" sz="1800" b="1" baseline="0" dirty="0" smtClean="0">
                          <a:effectLst>
                            <a:outerShdw blurRad="38100" dist="38100" dir="2700000" algn="tl">
                              <a:srgbClr val="000000">
                                <a:alpha val="43137"/>
                              </a:srgbClr>
                            </a:outerShdw>
                          </a:effectLst>
                        </a:rPr>
                        <a:t> łączenia (min.)</a:t>
                      </a:r>
                      <a:endParaRPr lang="pl-PL" sz="1800" b="1" dirty="0">
                        <a:effectLst>
                          <a:outerShdw blurRad="38100" dist="38100" dir="2700000" algn="tl">
                            <a:srgbClr val="000000">
                              <a:alpha val="43137"/>
                            </a:srgbClr>
                          </a:outerShdw>
                        </a:effectLst>
                      </a:endParaRPr>
                    </a:p>
                  </a:txBody>
                  <a:tcPr marL="91439" marR="91439" marT="45714" marB="4571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800" b="1">
                          <a:effectLst>
                            <a:outerShdw blurRad="38100" dist="38100" dir="2700000" algn="tl">
                              <a:srgbClr val="000000">
                                <a:alpha val="43137"/>
                              </a:srgbClr>
                            </a:outerShdw>
                          </a:effectLst>
                        </a:rPr>
                        <a:t>7</a:t>
                      </a:r>
                      <a:endParaRPr lang="pl-PL" sz="1800" b="1">
                        <a:effectLst>
                          <a:outerShdw blurRad="38100" dist="38100" dir="2700000" algn="tl">
                            <a:srgbClr val="000000">
                              <a:alpha val="43137"/>
                            </a:srgbClr>
                          </a:outerShdw>
                        </a:effectLst>
                        <a:latin typeface="+mn-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800" b="1" dirty="0">
                          <a:effectLst>
                            <a:outerShdw blurRad="38100" dist="38100" dir="2700000" algn="tl">
                              <a:srgbClr val="000000">
                                <a:alpha val="43137"/>
                              </a:srgbClr>
                            </a:outerShdw>
                          </a:effectLst>
                        </a:rPr>
                        <a:t>4</a:t>
                      </a:r>
                      <a:endParaRPr lang="pl-PL" sz="1800" b="1" dirty="0">
                        <a:effectLst>
                          <a:outerShdw blurRad="38100" dist="38100" dir="2700000" algn="tl">
                            <a:srgbClr val="000000">
                              <a:alpha val="43137"/>
                            </a:srgbClr>
                          </a:outerShdw>
                        </a:effectLst>
                        <a:latin typeface="+mn-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800" b="1" dirty="0">
                          <a:effectLst>
                            <a:outerShdw blurRad="38100" dist="38100" dir="2700000" algn="tl">
                              <a:srgbClr val="000000">
                                <a:alpha val="43137"/>
                              </a:srgbClr>
                            </a:outerShdw>
                          </a:effectLst>
                        </a:rPr>
                        <a:t>4</a:t>
                      </a:r>
                      <a:endParaRPr lang="pl-PL" sz="1800" b="1" dirty="0">
                        <a:effectLst>
                          <a:outerShdw blurRad="38100" dist="38100" dir="2700000" algn="tl">
                            <a:srgbClr val="000000">
                              <a:alpha val="43137"/>
                            </a:srgbClr>
                          </a:outerShdw>
                        </a:effectLst>
                        <a:latin typeface="+mn-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800" b="1" dirty="0">
                          <a:effectLst>
                            <a:outerShdw blurRad="38100" dist="38100" dir="2700000" algn="tl">
                              <a:srgbClr val="000000">
                                <a:alpha val="43137"/>
                              </a:srgbClr>
                            </a:outerShdw>
                          </a:effectLst>
                        </a:rPr>
                        <a:t>5</a:t>
                      </a:r>
                      <a:endParaRPr lang="pl-PL" sz="1800" b="1" dirty="0">
                        <a:effectLst>
                          <a:outerShdw blurRad="38100" dist="38100" dir="2700000" algn="tl">
                            <a:srgbClr val="000000">
                              <a:alpha val="43137"/>
                            </a:srgbClr>
                          </a:outerShdw>
                        </a:effectLst>
                        <a:latin typeface="+mn-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6"/>
                  </a:ext>
                </a:extLst>
              </a:tr>
              <a:tr h="361114">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Sumaryczny czas obróbki (min.)</a:t>
                      </a:r>
                      <a:endParaRPr lang="pl-PL" sz="1600" dirty="0"/>
                    </a:p>
                  </a:txBody>
                  <a:tcPr marL="91439" marR="91439" marT="45714" marB="4571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t>14</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13</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19</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17</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7"/>
                  </a:ext>
                </a:extLst>
              </a:tr>
            </a:tbl>
          </a:graphicData>
        </a:graphic>
      </p:graphicFrame>
      <p:sp>
        <p:nvSpPr>
          <p:cNvPr id="44" name="Prostokąt 43"/>
          <p:cNvSpPr>
            <a:spLocks noChangeArrowheads="1"/>
          </p:cNvSpPr>
          <p:nvPr/>
        </p:nvSpPr>
        <p:spPr bwMode="auto">
          <a:xfrm>
            <a:off x="152400" y="990600"/>
            <a:ext cx="8634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Analogicznie do przypadku 1, należy zdefiniować ewentualne występowanie ograniczenia zakładając wprowadzenie proponowanych zmian. Obciążenie poszczególnych stanowisk przy założeniu całkowitej realizacji popytu na wszystkie produkty zostało oszacowane w poniższej tabeli.</a:t>
            </a:r>
          </a:p>
        </p:txBody>
      </p:sp>
      <p:graphicFrame>
        <p:nvGraphicFramePr>
          <p:cNvPr id="45" name="Tabela 44"/>
          <p:cNvGraphicFramePr>
            <a:graphicFrameLocks noGrp="1"/>
          </p:cNvGraphicFramePr>
          <p:nvPr/>
        </p:nvGraphicFramePr>
        <p:xfrm>
          <a:off x="304800" y="2362200"/>
          <a:ext cx="8305800" cy="1524000"/>
        </p:xfrm>
        <a:graphic>
          <a:graphicData uri="http://schemas.openxmlformats.org/drawingml/2006/table">
            <a:tbl>
              <a:tblPr/>
              <a:tblGrid>
                <a:gridCol w="2538413">
                  <a:extLst>
                    <a:ext uri="{9D8B030D-6E8A-4147-A177-3AD203B41FA5}">
                      <a16:colId xmlns:a16="http://schemas.microsoft.com/office/drawing/2014/main" val="20000"/>
                    </a:ext>
                  </a:extLst>
                </a:gridCol>
                <a:gridCol w="750887">
                  <a:extLst>
                    <a:ext uri="{9D8B030D-6E8A-4147-A177-3AD203B41FA5}">
                      <a16:colId xmlns:a16="http://schemas.microsoft.com/office/drawing/2014/main" val="20001"/>
                    </a:ext>
                  </a:extLst>
                </a:gridCol>
                <a:gridCol w="922338">
                  <a:extLst>
                    <a:ext uri="{9D8B030D-6E8A-4147-A177-3AD203B41FA5}">
                      <a16:colId xmlns:a16="http://schemas.microsoft.com/office/drawing/2014/main" val="20002"/>
                    </a:ext>
                  </a:extLst>
                </a:gridCol>
                <a:gridCol w="808037">
                  <a:extLst>
                    <a:ext uri="{9D8B030D-6E8A-4147-A177-3AD203B41FA5}">
                      <a16:colId xmlns:a16="http://schemas.microsoft.com/office/drawing/2014/main" val="20003"/>
                    </a:ext>
                  </a:extLst>
                </a:gridCol>
                <a:gridCol w="981075">
                  <a:extLst>
                    <a:ext uri="{9D8B030D-6E8A-4147-A177-3AD203B41FA5}">
                      <a16:colId xmlns:a16="http://schemas.microsoft.com/office/drawing/2014/main" val="20004"/>
                    </a:ext>
                  </a:extLst>
                </a:gridCol>
                <a:gridCol w="981075">
                  <a:extLst>
                    <a:ext uri="{9D8B030D-6E8A-4147-A177-3AD203B41FA5}">
                      <a16:colId xmlns:a16="http://schemas.microsoft.com/office/drawing/2014/main" val="20005"/>
                    </a:ext>
                  </a:extLst>
                </a:gridCol>
                <a:gridCol w="1323975">
                  <a:extLst>
                    <a:ext uri="{9D8B030D-6E8A-4147-A177-3AD203B41FA5}">
                      <a16:colId xmlns:a16="http://schemas.microsoft.com/office/drawing/2014/main" val="20006"/>
                    </a:ext>
                  </a:extLst>
                </a:gridCol>
              </a:tblGrid>
              <a:tr h="487890">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600" b="1" i="0" u="none" strike="noStrike" cap="none" normalizeH="0" baseline="0" smtClean="0">
                        <a:ln>
                          <a:noFill/>
                        </a:ln>
                        <a:solidFill>
                          <a:srgbClr val="FFFFFF"/>
                        </a:solidFill>
                        <a:effectLst/>
                        <a:latin typeface="Arial" charset="0"/>
                        <a:cs typeface="Arial" charset="0"/>
                      </a:endParaRPr>
                    </a:p>
                  </a:txBody>
                  <a:tcPr marL="91439" marR="91439" marT="45735" marB="4573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smtClean="0">
                          <a:ln>
                            <a:noFill/>
                          </a:ln>
                          <a:solidFill>
                            <a:srgbClr val="FFFFFF"/>
                          </a:solidFill>
                          <a:effectLst/>
                          <a:latin typeface="Arial" charset="0"/>
                          <a:cs typeface="Arial" charset="0"/>
                        </a:rPr>
                        <a:t>BD Tenis</a:t>
                      </a:r>
                      <a:endParaRPr kumimoji="0" lang="pl-PL" altLang="pl-PL" sz="1600" b="1" i="0" u="none" strike="noStrike" cap="none" normalizeH="0" baseline="0" smtClean="0">
                        <a:ln>
                          <a:noFill/>
                        </a:ln>
                        <a:solidFill>
                          <a:srgbClr val="FFFFFF"/>
                        </a:solidFill>
                        <a:effectLst/>
                        <a:latin typeface="Arial"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smtClean="0">
                          <a:ln>
                            <a:noFill/>
                          </a:ln>
                          <a:solidFill>
                            <a:srgbClr val="FFFFFF"/>
                          </a:solidFill>
                          <a:effectLst/>
                          <a:latin typeface="Arial" charset="0"/>
                          <a:cs typeface="Arial" charset="0"/>
                        </a:rPr>
                        <a:t>BD Jogging</a:t>
                      </a:r>
                      <a:endParaRPr kumimoji="0" lang="pl-PL" altLang="pl-PL" sz="1600" b="1" i="0" u="none" strike="noStrike" cap="none" normalizeH="0" baseline="0" smtClean="0">
                        <a:ln>
                          <a:noFill/>
                        </a:ln>
                        <a:solidFill>
                          <a:srgbClr val="FFFFFF"/>
                        </a:solidFill>
                        <a:effectLst/>
                        <a:latin typeface="Arial"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smtClean="0">
                          <a:ln>
                            <a:noFill/>
                          </a:ln>
                          <a:solidFill>
                            <a:srgbClr val="FFFFFF"/>
                          </a:solidFill>
                          <a:effectLst/>
                          <a:latin typeface="Arial" charset="0"/>
                          <a:cs typeface="Arial" charset="0"/>
                        </a:rPr>
                        <a:t>BM </a:t>
                      </a:r>
                      <a:br>
                        <a:rPr kumimoji="0" lang="pl-PL" altLang="pl-PL" sz="1600" b="1" i="0" u="none" strike="noStrike" cap="none" normalizeH="0" baseline="0" smtClean="0">
                          <a:ln>
                            <a:noFill/>
                          </a:ln>
                          <a:solidFill>
                            <a:srgbClr val="FFFFFF"/>
                          </a:solidFill>
                          <a:effectLst/>
                          <a:latin typeface="Arial" charset="0"/>
                          <a:cs typeface="Arial" charset="0"/>
                        </a:rPr>
                      </a:br>
                      <a:r>
                        <a:rPr kumimoji="0" lang="pl-PL" altLang="pl-PL" sz="1600" b="1" i="0" u="none" strike="noStrike" cap="none" normalizeH="0" baseline="0" smtClean="0">
                          <a:ln>
                            <a:noFill/>
                          </a:ln>
                          <a:solidFill>
                            <a:srgbClr val="FFFFFF"/>
                          </a:solidFill>
                          <a:effectLst/>
                          <a:latin typeface="Arial" charset="0"/>
                          <a:cs typeface="Arial" charset="0"/>
                        </a:rPr>
                        <a:t>Tenis</a:t>
                      </a:r>
                      <a:endParaRPr kumimoji="0" lang="pl-PL" altLang="pl-PL" sz="1600" b="1" i="0" u="none" strike="noStrike" cap="none" normalizeH="0" baseline="0" smtClean="0">
                        <a:ln>
                          <a:noFill/>
                        </a:ln>
                        <a:solidFill>
                          <a:srgbClr val="FFFFFF"/>
                        </a:solidFill>
                        <a:effectLst/>
                        <a:latin typeface="Arial"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smtClean="0">
                          <a:ln>
                            <a:noFill/>
                          </a:ln>
                          <a:solidFill>
                            <a:srgbClr val="FFFFFF"/>
                          </a:solidFill>
                          <a:effectLst/>
                          <a:latin typeface="Arial" charset="0"/>
                          <a:cs typeface="Arial" charset="0"/>
                        </a:rPr>
                        <a:t>BM Jogging</a:t>
                      </a:r>
                      <a:endParaRPr kumimoji="0" lang="pl-PL" altLang="pl-PL" sz="1600" b="1" i="0" u="none" strike="noStrike" cap="none" normalizeH="0" baseline="0" smtClean="0">
                        <a:ln>
                          <a:noFill/>
                        </a:ln>
                        <a:solidFill>
                          <a:srgbClr val="FFFFFF"/>
                        </a:solidFill>
                        <a:effectLst/>
                        <a:latin typeface="Arial"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smtClean="0">
                          <a:ln>
                            <a:noFill/>
                          </a:ln>
                          <a:solidFill>
                            <a:srgbClr val="FFFFFF"/>
                          </a:solidFill>
                          <a:effectLst/>
                          <a:latin typeface="Arial" charset="0"/>
                          <a:cs typeface="Times New Roman" pitchFamily="18" charset="0"/>
                        </a:rPr>
                        <a:t>Razem (min)</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smtClean="0">
                          <a:ln>
                            <a:noFill/>
                          </a:ln>
                          <a:solidFill>
                            <a:srgbClr val="FFFFFF"/>
                          </a:solidFill>
                          <a:effectLst/>
                          <a:latin typeface="Arial" charset="0"/>
                          <a:cs typeface="Times New Roman" pitchFamily="18" charset="0"/>
                        </a:rPr>
                        <a:t>Obciążenie stanowisk</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0"/>
                  </a:ext>
                </a:extLst>
              </a:tr>
              <a:tr h="335414">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Arial" charset="0"/>
                        </a:rPr>
                        <a:t>Czas krojenia (min.)</a:t>
                      </a:r>
                    </a:p>
                  </a:txBody>
                  <a:tcPr marL="91439" marR="91439" marT="45735" marB="4573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Arial" charset="0"/>
                        </a:rPr>
                        <a:t>360</a:t>
                      </a:r>
                      <a:endParaRPr kumimoji="0" lang="pl-PL" altLang="pl-PL" sz="1600" b="0" i="0" u="none" strike="noStrike" cap="none" normalizeH="0" baseline="0" smtClean="0">
                        <a:ln>
                          <a:noFill/>
                        </a:ln>
                        <a:solidFill>
                          <a:srgbClr val="000000"/>
                        </a:solidFill>
                        <a:effectLst/>
                        <a:latin typeface="Arial"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Arial" charset="0"/>
                        </a:rPr>
                        <a:t>200</a:t>
                      </a:r>
                      <a:endParaRPr kumimoji="0" lang="pl-PL" altLang="pl-PL" sz="1600" b="0" i="0" u="none" strike="noStrike" cap="none" normalizeH="0" baseline="0" smtClean="0">
                        <a:ln>
                          <a:noFill/>
                        </a:ln>
                        <a:solidFill>
                          <a:srgbClr val="000000"/>
                        </a:solidFill>
                        <a:effectLst/>
                        <a:latin typeface="Arial"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720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910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2190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91,25%</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1"/>
                  </a:ext>
                </a:extLst>
              </a:tr>
              <a:tr h="335414">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Arial" charset="0"/>
                        </a:rPr>
                        <a:t>Czas szycia (min.)</a:t>
                      </a:r>
                    </a:p>
                  </a:txBody>
                  <a:tcPr marL="91439" marR="91439" marT="45735" marB="4573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480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Arial" charset="0"/>
                        </a:rPr>
                        <a:t>700</a:t>
                      </a:r>
                      <a:endParaRPr kumimoji="0" lang="pl-PL" altLang="pl-PL" sz="1600" b="0" i="0" u="none" strike="noStrike" cap="none" normalizeH="0" baseline="0" smtClean="0">
                        <a:ln>
                          <a:noFill/>
                        </a:ln>
                        <a:solidFill>
                          <a:srgbClr val="000000"/>
                        </a:solidFill>
                        <a:effectLst/>
                        <a:latin typeface="Arial"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630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650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2460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102,50%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2"/>
                  </a:ext>
                </a:extLst>
              </a:tr>
              <a:tr h="365282">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Czas łączenia (min.)</a:t>
                      </a:r>
                    </a:p>
                  </a:txBody>
                  <a:tcPr marL="91439" marR="91439" marT="45735" marB="4573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840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400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360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650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2250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93,75%</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3"/>
                  </a:ext>
                </a:extLst>
              </a:tr>
            </a:tbl>
          </a:graphicData>
        </a:graphic>
      </p:graphicFrame>
      <p:sp>
        <p:nvSpPr>
          <p:cNvPr id="46" name="Prostokąt 45"/>
          <p:cNvSpPr>
            <a:spLocks noChangeArrowheads="1"/>
          </p:cNvSpPr>
          <p:nvPr/>
        </p:nvSpPr>
        <p:spPr bwMode="auto">
          <a:xfrm>
            <a:off x="204788" y="4038600"/>
            <a:ext cx="85820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Proponowana zmiana nie spowoduje wyeliminowania wąskiego gardła na stanowisku szycia, jednak w znacznym stopniu przyczyni się do jego minimalizacji. Natomiast zwiększenie czasu wykonania operacji łączenia elementów nie spowoduje przeciążenia stanowiska. Ponownie należy zatem określić listę priorytetową wyrobów.</a:t>
            </a:r>
          </a:p>
        </p:txBody>
      </p:sp>
      <p:graphicFrame>
        <p:nvGraphicFramePr>
          <p:cNvPr id="47" name="Tabela 46"/>
          <p:cNvGraphicFramePr>
            <a:graphicFrameLocks noGrp="1"/>
          </p:cNvGraphicFramePr>
          <p:nvPr/>
        </p:nvGraphicFramePr>
        <p:xfrm>
          <a:off x="762000" y="1447800"/>
          <a:ext cx="7429500" cy="2281249"/>
        </p:xfrm>
        <a:graphic>
          <a:graphicData uri="http://schemas.openxmlformats.org/drawingml/2006/table">
            <a:tbl>
              <a:tblPr firstRow="1" bandRow="1"/>
              <a:tblGrid>
                <a:gridCol w="3143250">
                  <a:extLst>
                    <a:ext uri="{9D8B030D-6E8A-4147-A177-3AD203B41FA5}">
                      <a16:colId xmlns:a16="http://schemas.microsoft.com/office/drawing/2014/main" val="20000"/>
                    </a:ext>
                  </a:extLst>
                </a:gridCol>
                <a:gridCol w="928687">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000125">
                  <a:extLst>
                    <a:ext uri="{9D8B030D-6E8A-4147-A177-3AD203B41FA5}">
                      <a16:colId xmlns:a16="http://schemas.microsoft.com/office/drawing/2014/main" val="20003"/>
                    </a:ext>
                  </a:extLst>
                </a:gridCol>
                <a:gridCol w="1214438">
                  <a:extLst>
                    <a:ext uri="{9D8B030D-6E8A-4147-A177-3AD203B41FA5}">
                      <a16:colId xmlns:a16="http://schemas.microsoft.com/office/drawing/2014/main" val="20004"/>
                    </a:ext>
                  </a:extLst>
                </a:gridCol>
              </a:tblGrid>
              <a:tr h="579101">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endParaRPr lang="pl-PL" sz="1600" dirty="0" smtClean="0"/>
                    </a:p>
                    <a:p>
                      <a:endParaRPr lang="pl-PL" sz="1600" dirty="0"/>
                    </a:p>
                  </a:txBody>
                  <a:tcPr marL="91439" marR="91439" marT="45712" marB="45712">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BD Tenis</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BD Jogging</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BM </a:t>
                      </a:r>
                      <a:r>
                        <a:rPr lang="pl-PL" sz="1600" dirty="0" smtClean="0"/>
                        <a:t/>
                      </a:r>
                      <a:br>
                        <a:rPr lang="pl-PL" sz="1600" dirty="0" smtClean="0"/>
                      </a:br>
                      <a:r>
                        <a:rPr lang="pl-PL" sz="1600" dirty="0" smtClean="0"/>
                        <a:t>Tenis</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BM Jogging</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10000"/>
                  </a:ext>
                </a:extLst>
              </a:tr>
              <a:tr h="335262">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Cena sprzedaży (zł)</a:t>
                      </a:r>
                      <a:endParaRPr lang="pl-PL" sz="1600" dirty="0"/>
                    </a:p>
                  </a:txBody>
                  <a:tcPr marL="91439" marR="91439" marT="45712" marB="45712">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200</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165</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230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190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1"/>
                  </a:ext>
                </a:extLst>
              </a:tr>
              <a:tr h="335262">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Koszt surowca (zł)</a:t>
                      </a:r>
                      <a:endParaRPr lang="pl-PL" sz="1600" dirty="0"/>
                    </a:p>
                  </a:txBody>
                  <a:tcPr marL="91439" marR="91439"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135</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135</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150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150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2"/>
                  </a:ext>
                </a:extLst>
              </a:tr>
              <a:tr h="335262">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Marża pokrycia (zł)</a:t>
                      </a:r>
                      <a:endParaRPr lang="pl-PL" sz="1600" dirty="0"/>
                    </a:p>
                  </a:txBody>
                  <a:tcPr marL="91439" marR="91439"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65</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30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80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40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3"/>
                  </a:ext>
                </a:extLst>
              </a:tr>
              <a:tr h="335262">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Czas CCR (min.)</a:t>
                      </a:r>
                      <a:endParaRPr lang="pl-PL" sz="1600" dirty="0"/>
                    </a:p>
                  </a:txBody>
                  <a:tcPr marL="91439" marR="91439"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4</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7</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7</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5</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4"/>
                  </a:ext>
                </a:extLst>
              </a:tr>
              <a:tr h="361089">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Względna marża pokrycia</a:t>
                      </a:r>
                      <a:endParaRPr lang="pl-PL" sz="1600" dirty="0"/>
                    </a:p>
                  </a:txBody>
                  <a:tcPr marL="91439" marR="91439"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16,25</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4,29</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11,43</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8,00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5"/>
                  </a:ext>
                </a:extLst>
              </a:tr>
            </a:tbl>
          </a:graphicData>
        </a:graphic>
      </p:graphicFrame>
      <p:sp>
        <p:nvSpPr>
          <p:cNvPr id="48" name="Prostokąt 47"/>
          <p:cNvSpPr>
            <a:spLocks noChangeArrowheads="1"/>
          </p:cNvSpPr>
          <p:nvPr/>
        </p:nvSpPr>
        <p:spPr bwMode="auto">
          <a:xfrm>
            <a:off x="204788" y="4286250"/>
            <a:ext cx="8582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Kolejność wyrobów na liście priorytetowej nie uległa zmianie. Tak więc zdecydowano się na ponowne zaspokojenie popytu na produkty: BD Tenis, BM Tenis oraz BM Jogging. Pozostały czas pracy ograniczenia przeznaczono na produkcję BD Jogging, tym razem w ilości 91 sztuk.</a:t>
            </a:r>
          </a:p>
        </p:txBody>
      </p:sp>
      <p:sp>
        <p:nvSpPr>
          <p:cNvPr id="49" name="pole tekstowe 48"/>
          <p:cNvSpPr txBox="1"/>
          <p:nvPr/>
        </p:nvSpPr>
        <p:spPr>
          <a:xfrm>
            <a:off x="3962400" y="3733800"/>
            <a:ext cx="838200" cy="369888"/>
          </a:xfrm>
          <a:prstGeom prst="rect">
            <a:avLst/>
          </a:prstGeom>
          <a:noFill/>
        </p:spPr>
        <p:txBody>
          <a:bodyPr>
            <a:spAutoFit/>
          </a:bodyPr>
          <a:lstStyle/>
          <a:p>
            <a:pPr algn="ctr" fontAlgn="base">
              <a:spcBef>
                <a:spcPct val="0"/>
              </a:spcBef>
              <a:spcAft>
                <a:spcPct val="0"/>
              </a:spcAft>
              <a:defRPr/>
            </a:pPr>
            <a:r>
              <a:rPr lang="pl-PL" b="1" dirty="0">
                <a:solidFill>
                  <a:srgbClr val="FF0000"/>
                </a:solidFill>
                <a:effectLst>
                  <a:outerShdw blurRad="38100" dist="38100" dir="2700000" algn="tl">
                    <a:srgbClr val="000000">
                      <a:alpha val="43137"/>
                    </a:srgbClr>
                  </a:outerShdw>
                </a:effectLst>
                <a:latin typeface="Arial" charset="0"/>
                <a:cs typeface="Arial" charset="0"/>
              </a:rPr>
              <a:t>I</a:t>
            </a:r>
          </a:p>
        </p:txBody>
      </p:sp>
      <p:sp>
        <p:nvSpPr>
          <p:cNvPr id="50" name="pole tekstowe 49"/>
          <p:cNvSpPr txBox="1"/>
          <p:nvPr/>
        </p:nvSpPr>
        <p:spPr>
          <a:xfrm>
            <a:off x="4876800" y="3733800"/>
            <a:ext cx="1066800" cy="369888"/>
          </a:xfrm>
          <a:prstGeom prst="rect">
            <a:avLst/>
          </a:prstGeom>
          <a:noFill/>
        </p:spPr>
        <p:txBody>
          <a:bodyPr>
            <a:spAutoFit/>
          </a:bodyPr>
          <a:lstStyle/>
          <a:p>
            <a:pPr algn="ctr" fontAlgn="base">
              <a:spcBef>
                <a:spcPct val="0"/>
              </a:spcBef>
              <a:spcAft>
                <a:spcPct val="0"/>
              </a:spcAft>
              <a:defRPr/>
            </a:pPr>
            <a:r>
              <a:rPr lang="pl-PL" b="1" dirty="0">
                <a:solidFill>
                  <a:srgbClr val="FF0000"/>
                </a:solidFill>
                <a:effectLst>
                  <a:outerShdw blurRad="38100" dist="38100" dir="2700000" algn="tl">
                    <a:srgbClr val="000000">
                      <a:alpha val="43137"/>
                    </a:srgbClr>
                  </a:outerShdw>
                </a:effectLst>
                <a:latin typeface="Arial" charset="0"/>
                <a:cs typeface="Arial" charset="0"/>
              </a:rPr>
              <a:t>IV</a:t>
            </a:r>
          </a:p>
        </p:txBody>
      </p:sp>
      <p:sp>
        <p:nvSpPr>
          <p:cNvPr id="51" name="pole tekstowe 50"/>
          <p:cNvSpPr txBox="1"/>
          <p:nvPr/>
        </p:nvSpPr>
        <p:spPr>
          <a:xfrm>
            <a:off x="6019800" y="3733800"/>
            <a:ext cx="914400" cy="369888"/>
          </a:xfrm>
          <a:prstGeom prst="rect">
            <a:avLst/>
          </a:prstGeom>
          <a:noFill/>
        </p:spPr>
        <p:txBody>
          <a:bodyPr>
            <a:spAutoFit/>
          </a:bodyPr>
          <a:lstStyle/>
          <a:p>
            <a:pPr algn="ctr" fontAlgn="base">
              <a:spcBef>
                <a:spcPct val="0"/>
              </a:spcBef>
              <a:spcAft>
                <a:spcPct val="0"/>
              </a:spcAft>
              <a:defRPr/>
            </a:pPr>
            <a:r>
              <a:rPr lang="pl-PL" b="1" dirty="0">
                <a:solidFill>
                  <a:srgbClr val="FF0000"/>
                </a:solidFill>
                <a:effectLst>
                  <a:outerShdw blurRad="38100" dist="38100" dir="2700000" algn="tl">
                    <a:srgbClr val="000000">
                      <a:alpha val="43137"/>
                    </a:srgbClr>
                  </a:outerShdw>
                </a:effectLst>
                <a:latin typeface="Arial" charset="0"/>
                <a:cs typeface="Arial" charset="0"/>
              </a:rPr>
              <a:t>II</a:t>
            </a:r>
          </a:p>
        </p:txBody>
      </p:sp>
      <p:sp>
        <p:nvSpPr>
          <p:cNvPr id="52" name="pole tekstowe 51"/>
          <p:cNvSpPr txBox="1"/>
          <p:nvPr/>
        </p:nvSpPr>
        <p:spPr>
          <a:xfrm>
            <a:off x="7010400" y="3733800"/>
            <a:ext cx="1143000" cy="369888"/>
          </a:xfrm>
          <a:prstGeom prst="rect">
            <a:avLst/>
          </a:prstGeom>
          <a:noFill/>
        </p:spPr>
        <p:txBody>
          <a:bodyPr>
            <a:spAutoFit/>
          </a:bodyPr>
          <a:lstStyle/>
          <a:p>
            <a:pPr algn="ctr" fontAlgn="base">
              <a:spcBef>
                <a:spcPct val="0"/>
              </a:spcBef>
              <a:spcAft>
                <a:spcPct val="0"/>
              </a:spcAft>
              <a:defRPr/>
            </a:pPr>
            <a:r>
              <a:rPr lang="pl-PL" b="1" dirty="0">
                <a:solidFill>
                  <a:srgbClr val="FF0000"/>
                </a:solidFill>
                <a:effectLst>
                  <a:outerShdw blurRad="38100" dist="38100" dir="2700000" algn="tl">
                    <a:srgbClr val="000000">
                      <a:alpha val="43137"/>
                    </a:srgbClr>
                  </a:outerShdw>
                </a:effectLst>
                <a:latin typeface="Arial" charset="0"/>
                <a:cs typeface="Arial" charset="0"/>
              </a:rPr>
              <a:t>III</a:t>
            </a:r>
          </a:p>
        </p:txBody>
      </p:sp>
      <p:sp>
        <p:nvSpPr>
          <p:cNvPr id="53" name="Prostokąt 52"/>
          <p:cNvSpPr>
            <a:spLocks noChangeArrowheads="1"/>
          </p:cNvSpPr>
          <p:nvPr/>
        </p:nvSpPr>
        <p:spPr bwMode="auto">
          <a:xfrm>
            <a:off x="152400" y="990600"/>
            <a:ext cx="8634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Uwzględniając listę priorytetową należy zaplanować pełną wielkość produkcji. W poniższej tabeli przedstawiono zapotrzebowanie poszczególnych wyrobów na czas pracy wąskiego gardła (CCR).</a:t>
            </a:r>
          </a:p>
        </p:txBody>
      </p:sp>
      <p:graphicFrame>
        <p:nvGraphicFramePr>
          <p:cNvPr id="54" name="Tabela 53"/>
          <p:cNvGraphicFramePr>
            <a:graphicFrameLocks noGrp="1"/>
          </p:cNvGraphicFramePr>
          <p:nvPr/>
        </p:nvGraphicFramePr>
        <p:xfrm>
          <a:off x="762000" y="2057400"/>
          <a:ext cx="7162800" cy="2514601"/>
        </p:xfrm>
        <a:graphic>
          <a:graphicData uri="http://schemas.openxmlformats.org/drawingml/2006/table">
            <a:tbl>
              <a:tblPr firstRow="1" bandRow="1"/>
              <a:tblGrid>
                <a:gridCol w="3143250">
                  <a:extLst>
                    <a:ext uri="{9D8B030D-6E8A-4147-A177-3AD203B41FA5}">
                      <a16:colId xmlns:a16="http://schemas.microsoft.com/office/drawing/2014/main" val="20000"/>
                    </a:ext>
                  </a:extLst>
                </a:gridCol>
                <a:gridCol w="120015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838226">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endParaRPr lang="pl-PL" sz="1600" dirty="0" smtClean="0"/>
                    </a:p>
                    <a:p>
                      <a:endParaRPr lang="pl-PL" sz="1600" dirty="0"/>
                    </a:p>
                  </a:txBody>
                  <a:tcPr marL="91439" marR="91439" marT="45713" marB="4571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smtClean="0"/>
                        <a:t>Prognozowany popyt (szt.)</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smtClean="0"/>
                        <a:t>Czas pracy</a:t>
                      </a:r>
                      <a:r>
                        <a:rPr lang="pl-PL" sz="1600" baseline="0" dirty="0" smtClean="0"/>
                        <a:t> CCR (min)</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smtClean="0"/>
                        <a:t>Wykorzystanie</a:t>
                      </a:r>
                      <a:r>
                        <a:rPr lang="pl-PL" sz="1600" baseline="0" dirty="0" smtClean="0"/>
                        <a:t> CCR (min)</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10000"/>
                  </a:ext>
                </a:extLst>
              </a:tr>
              <a:tr h="33527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BD Tenis</a:t>
                      </a:r>
                      <a:endParaRPr lang="pl-PL" sz="1600" dirty="0"/>
                    </a:p>
                  </a:txBody>
                  <a:tcPr marL="91439" marR="91439" marT="45713" marB="45713">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t>120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t>4</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t>480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1"/>
                  </a:ext>
                </a:extLst>
              </a:tr>
              <a:tr h="33527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BM Tenis</a:t>
                      </a:r>
                      <a:endParaRPr lang="pl-PL" sz="1600" dirty="0"/>
                    </a:p>
                  </a:txBody>
                  <a:tcPr marL="91439" marR="91439"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t>90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n-lt"/>
                          <a:ea typeface="+mn-ea"/>
                        </a:rPr>
                        <a:t>7</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n-lt"/>
                          <a:ea typeface="+mn-ea"/>
                        </a:rPr>
                        <a:t>630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2"/>
                  </a:ext>
                </a:extLst>
              </a:tr>
              <a:tr h="33527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BM Jogging</a:t>
                      </a:r>
                      <a:endParaRPr lang="pl-PL" sz="1600" dirty="0"/>
                    </a:p>
                  </a:txBody>
                  <a:tcPr marL="91439" marR="91439"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130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5</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650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3"/>
                  </a:ext>
                </a:extLst>
              </a:tr>
              <a:tr h="33527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smtClean="0"/>
                        <a:t>BD Jogging</a:t>
                      </a:r>
                      <a:endParaRPr lang="pl-PL" sz="1600" dirty="0"/>
                    </a:p>
                  </a:txBody>
                  <a:tcPr marL="91439" marR="91439"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91</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n-lt"/>
                          <a:ea typeface="+mn-ea"/>
                        </a:rPr>
                        <a:t>7</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637</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4"/>
                  </a:ext>
                </a:extLst>
              </a:tr>
              <a:tr h="335275">
                <a:tc gridSpan="3">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r>
                        <a:rPr lang="pl-PL" sz="1600" b="1" dirty="0" smtClean="0">
                          <a:effectLst>
                            <a:outerShdw blurRad="38100" dist="38100" dir="2700000" algn="tl">
                              <a:srgbClr val="000000">
                                <a:alpha val="43137"/>
                              </a:srgbClr>
                            </a:outerShdw>
                          </a:effectLst>
                        </a:rPr>
                        <a:t>Razem:</a:t>
                      </a:r>
                      <a:endParaRPr lang="pl-PL" sz="1600" b="1" dirty="0">
                        <a:effectLst>
                          <a:outerShdw blurRad="38100" dist="38100" dir="2700000" algn="tl">
                            <a:srgbClr val="000000">
                              <a:alpha val="43137"/>
                            </a:srgbClr>
                          </a:outerShdw>
                        </a:effectLst>
                      </a:endParaRPr>
                    </a:p>
                  </a:txBody>
                  <a:tcPr marL="91439" marR="91439"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hMerge="1">
                  <a:txBody>
                    <a:bodyPr/>
                    <a:lstStyle/>
                    <a:p>
                      <a:pPr algn="r">
                        <a:spcAft>
                          <a:spcPts val="0"/>
                        </a:spcAft>
                      </a:pPr>
                      <a:endParaRPr lang="pl-PL" sz="1600" dirty="0">
                        <a:latin typeface="+mj-lt"/>
                        <a:ea typeface="Times New Roman"/>
                      </a:endParaRPr>
                    </a:p>
                  </a:txBody>
                  <a:tcPr marL="44450" marR="44450" marT="0" marB="0" anchor="ctr"/>
                </a:tc>
                <a:tc hMerge="1">
                  <a:txBody>
                    <a:bodyPr/>
                    <a:lstStyle/>
                    <a:p>
                      <a:pPr algn="r">
                        <a:spcAft>
                          <a:spcPts val="0"/>
                        </a:spcAft>
                      </a:pPr>
                      <a:endParaRPr lang="pl-PL" sz="1600" dirty="0">
                        <a:latin typeface="+mj-lt"/>
                        <a:ea typeface="Times New Roman"/>
                      </a:endParaRPr>
                    </a:p>
                  </a:txBody>
                  <a:tcPr marL="44450" marR="44450" marT="0" marB="0" anchor="ct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b="1" dirty="0" smtClean="0">
                          <a:effectLst>
                            <a:outerShdw blurRad="38100" dist="38100" dir="2700000" algn="tl">
                              <a:srgbClr val="000000">
                                <a:alpha val="43137"/>
                              </a:srgbClr>
                            </a:outerShdw>
                          </a:effectLst>
                          <a:latin typeface="+mj-lt"/>
                          <a:ea typeface="Times New Roman"/>
                        </a:rPr>
                        <a:t>2397</a:t>
                      </a:r>
                      <a:endParaRPr lang="pl-PL" sz="1600" b="1" dirty="0">
                        <a:effectLst>
                          <a:outerShdw blurRad="38100" dist="38100" dir="2700000" algn="tl">
                            <a:srgbClr val="000000">
                              <a:alpha val="43137"/>
                            </a:srgbClr>
                          </a:outerShdw>
                        </a:effectLst>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5"/>
                  </a:ext>
                </a:extLst>
              </a:tr>
            </a:tbl>
          </a:graphicData>
        </a:graphic>
      </p:graphicFrame>
      <p:sp>
        <p:nvSpPr>
          <p:cNvPr id="55" name="Prostokąt 54"/>
          <p:cNvSpPr>
            <a:spLocks noChangeArrowheads="1"/>
          </p:cNvSpPr>
          <p:nvPr/>
        </p:nvSpPr>
        <p:spPr bwMode="auto">
          <a:xfrm>
            <a:off x="152400" y="990600"/>
            <a:ext cx="8634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Kolejnym etapem analizy wąskich gardeł w działalności controllingowej jest określenie planowanych zysków na podstawie planu produkcji.</a:t>
            </a:r>
          </a:p>
        </p:txBody>
      </p:sp>
      <p:graphicFrame>
        <p:nvGraphicFramePr>
          <p:cNvPr id="56" name="Tabela 55"/>
          <p:cNvGraphicFramePr>
            <a:graphicFrameLocks noGrp="1"/>
          </p:cNvGraphicFramePr>
          <p:nvPr/>
        </p:nvGraphicFramePr>
        <p:xfrm>
          <a:off x="2000250" y="1676400"/>
          <a:ext cx="5238751" cy="3048000"/>
        </p:xfrm>
        <a:graphic>
          <a:graphicData uri="http://schemas.openxmlformats.org/drawingml/2006/table">
            <a:tbl>
              <a:tblPr firstRow="1" bandRow="1"/>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33551">
                  <a:extLst>
                    <a:ext uri="{9D8B030D-6E8A-4147-A177-3AD203B41FA5}">
                      <a16:colId xmlns:a16="http://schemas.microsoft.com/office/drawing/2014/main" val="20002"/>
                    </a:ext>
                  </a:extLst>
                </a:gridCol>
              </a:tblGrid>
              <a:tr h="523875">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l" fontAlgn="t"/>
                      <a:r>
                        <a:rPr lang="pl-PL" sz="1800" u="none" strike="noStrike">
                          <a:effectLst/>
                        </a:rPr>
                        <a:t> </a:t>
                      </a:r>
                      <a:endParaRPr lang="pl-PL" sz="1800" b="0" i="0" u="none" strike="noStrike">
                        <a:solidFill>
                          <a:srgbClr val="000000"/>
                        </a:solidFill>
                        <a:effectLst/>
                        <a:latin typeface="Arial"/>
                      </a:endParaRPr>
                    </a:p>
                  </a:txBody>
                  <a:tcPr marL="9525" marR="9525" marT="9525"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rtl="0" fontAlgn="ctr"/>
                      <a:r>
                        <a:rPr lang="pl-PL" sz="1600" u="none" strike="noStrike">
                          <a:effectLst/>
                        </a:rPr>
                        <a:t> Stan przed optymalizacją </a:t>
                      </a:r>
                      <a:endParaRPr lang="pl-PL" sz="1600" b="1" i="0" u="none" strike="noStrike">
                        <a:solidFill>
                          <a:srgbClr val="FFFFFF"/>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rtl="0" fontAlgn="ctr"/>
                      <a:r>
                        <a:rPr lang="pl-PL" sz="1600" u="none" strike="noStrike">
                          <a:effectLst/>
                        </a:rPr>
                        <a:t> Stan po optymalizacji </a:t>
                      </a:r>
                      <a:endParaRPr lang="pl-PL" sz="1600" b="1" i="0" u="none" strike="noStrike">
                        <a:solidFill>
                          <a:srgbClr val="FFFFFF"/>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10000"/>
                  </a:ext>
                </a:extLst>
              </a:tr>
              <a:tr h="53340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rtl="0" fontAlgn="ctr"/>
                      <a:r>
                        <a:rPr lang="pl-PL" sz="1600" u="none" strike="noStrike">
                          <a:effectLst/>
                        </a:rPr>
                        <a:t>Przychody</a:t>
                      </a:r>
                      <a:endParaRPr lang="pl-PL" sz="1600" b="0" i="0" u="none" strike="noStrike">
                        <a:solidFill>
                          <a:srgbClr val="000000"/>
                        </a:solidFill>
                        <a:effectLst/>
                        <a:latin typeface="Arial"/>
                      </a:endParaRP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rtl="0" fontAlgn="ctr"/>
                      <a:r>
                        <a:rPr lang="pl-PL" sz="1600" u="none" strike="noStrike">
                          <a:effectLst/>
                        </a:rPr>
                        <a:t>     75 505,00 zł </a:t>
                      </a:r>
                      <a:endParaRPr lang="pl-PL" sz="1600" b="0" i="0" u="none" strike="noStrike">
                        <a:solidFill>
                          <a:srgbClr val="000000"/>
                        </a:solidFill>
                        <a:effectLst/>
                        <a:latin typeface="Arial"/>
                      </a:endParaRP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rtl="0" fontAlgn="ctr"/>
                      <a:r>
                        <a:rPr lang="pl-PL" sz="1600" u="none" strike="noStrike">
                          <a:effectLst/>
                        </a:rPr>
                        <a:t>    84 415,00 zł </a:t>
                      </a:r>
                      <a:endParaRPr lang="pl-PL" sz="1600" b="0" i="0" u="none" strike="noStrike">
                        <a:solidFill>
                          <a:srgbClr val="000000"/>
                        </a:solidFill>
                        <a:effectLst/>
                        <a:latin typeface="Arial"/>
                      </a:endParaRP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1"/>
                  </a:ext>
                </a:extLst>
              </a:tr>
              <a:tr h="52387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rtl="0" fontAlgn="ctr"/>
                      <a:r>
                        <a:rPr lang="pl-PL" sz="1600" u="none" strike="noStrike">
                          <a:effectLst/>
                        </a:rPr>
                        <a:t>Koszty materiału</a:t>
                      </a:r>
                      <a:endParaRPr lang="pl-PL" sz="1600" b="0" i="0" u="none" strike="noStrike">
                        <a:solidFill>
                          <a:srgbClr val="000000"/>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rtl="0" fontAlgn="ctr"/>
                      <a:r>
                        <a:rPr lang="pl-PL" sz="1600" u="none" strike="noStrike">
                          <a:effectLst/>
                        </a:rPr>
                        <a:t>     54 195,00 zł </a:t>
                      </a:r>
                      <a:endParaRPr lang="pl-PL" sz="1600" b="0" i="0" u="none" strike="noStrike">
                        <a:solidFill>
                          <a:srgbClr val="000000"/>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rtl="0" fontAlgn="ctr"/>
                      <a:r>
                        <a:rPr lang="pl-PL" sz="1600" u="none" strike="noStrike">
                          <a:effectLst/>
                        </a:rPr>
                        <a:t>    61 485,00 zł </a:t>
                      </a:r>
                      <a:endParaRPr lang="pl-PL" sz="1600" b="0" i="0" u="none" strike="noStrike">
                        <a:solidFill>
                          <a:srgbClr val="000000"/>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2"/>
                  </a:ext>
                </a:extLst>
              </a:tr>
              <a:tr h="52387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rtl="0" fontAlgn="ctr"/>
                      <a:r>
                        <a:rPr lang="pl-PL" sz="1600" u="none" strike="noStrike">
                          <a:effectLst/>
                        </a:rPr>
                        <a:t>Marża brutto</a:t>
                      </a:r>
                      <a:endParaRPr lang="pl-PL" sz="1600" b="0" i="0" u="none" strike="noStrike">
                        <a:solidFill>
                          <a:srgbClr val="000000"/>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rtl="0" fontAlgn="ctr"/>
                      <a:r>
                        <a:rPr lang="pl-PL" sz="1600" u="none" strike="noStrike">
                          <a:effectLst/>
                        </a:rPr>
                        <a:t>     21 310,00 zł </a:t>
                      </a:r>
                      <a:endParaRPr lang="pl-PL" sz="1600" b="0" i="0" u="none" strike="noStrike">
                        <a:solidFill>
                          <a:srgbClr val="000000"/>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rtl="0" fontAlgn="ctr"/>
                      <a:r>
                        <a:rPr lang="pl-PL" sz="1600" u="none" strike="noStrike">
                          <a:effectLst/>
                        </a:rPr>
                        <a:t>    22 930,00 zł </a:t>
                      </a:r>
                      <a:endParaRPr lang="pl-PL" sz="1600" b="0" i="0" u="none" strike="noStrike">
                        <a:solidFill>
                          <a:srgbClr val="000000"/>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3"/>
                  </a:ext>
                </a:extLst>
              </a:tr>
              <a:tr h="52387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rtl="0" fontAlgn="ctr"/>
                      <a:r>
                        <a:rPr lang="pl-PL" sz="1600" u="none" strike="noStrike">
                          <a:effectLst/>
                        </a:rPr>
                        <a:t>Utrzymanie firmy</a:t>
                      </a:r>
                      <a:endParaRPr lang="pl-PL" sz="1600" b="0" i="0" u="none" strike="noStrike">
                        <a:solidFill>
                          <a:srgbClr val="000000"/>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rtl="0" fontAlgn="ctr"/>
                      <a:r>
                        <a:rPr lang="pl-PL" sz="1600" u="none" strike="noStrike">
                          <a:effectLst/>
                        </a:rPr>
                        <a:t>     11 500,00 zł </a:t>
                      </a:r>
                      <a:endParaRPr lang="pl-PL" sz="1600" b="0" i="0" u="none" strike="noStrike">
                        <a:solidFill>
                          <a:srgbClr val="000000"/>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rtl="0" fontAlgn="ctr"/>
                      <a:r>
                        <a:rPr lang="pl-PL" sz="1600" u="none" strike="noStrike">
                          <a:effectLst/>
                        </a:rPr>
                        <a:t>    11 502,09 zł </a:t>
                      </a:r>
                      <a:endParaRPr lang="pl-PL" sz="1600" b="0" i="0" u="none" strike="noStrike">
                        <a:solidFill>
                          <a:srgbClr val="000000"/>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4"/>
                  </a:ext>
                </a:extLst>
              </a:tr>
              <a:tr h="41910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rtl="0" fontAlgn="ctr"/>
                      <a:r>
                        <a:rPr lang="pl-PL" sz="1600" u="none" strike="noStrike">
                          <a:effectLst/>
                        </a:rPr>
                        <a:t>Zysk</a:t>
                      </a:r>
                      <a:endParaRPr lang="pl-PL" sz="1600" b="0" i="0" u="none" strike="noStrike">
                        <a:solidFill>
                          <a:srgbClr val="000000"/>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rtl="0" fontAlgn="ctr"/>
                      <a:r>
                        <a:rPr lang="pl-PL" sz="1600" u="none" strike="noStrike">
                          <a:effectLst/>
                        </a:rPr>
                        <a:t>       9 810,00 zł </a:t>
                      </a:r>
                      <a:endParaRPr lang="pl-PL" sz="1600" b="0" i="0" u="none" strike="noStrike">
                        <a:solidFill>
                          <a:srgbClr val="000000"/>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rtl="0" fontAlgn="ctr"/>
                      <a:r>
                        <a:rPr lang="pl-PL" sz="1600" u="none" strike="noStrike" dirty="0">
                          <a:effectLst/>
                        </a:rPr>
                        <a:t>    11 427,91 zł </a:t>
                      </a:r>
                      <a:endParaRPr lang="pl-PL" sz="1600" b="0" i="0" u="none" strike="noStrike" dirty="0">
                        <a:solidFill>
                          <a:srgbClr val="000000"/>
                        </a:solidFill>
                        <a:effectLst/>
                        <a:latin typeface="Arial"/>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5"/>
                  </a:ext>
                </a:extLst>
              </a:tr>
            </a:tbl>
          </a:graphicData>
        </a:graphic>
      </p:graphicFrame>
      <p:sp>
        <p:nvSpPr>
          <p:cNvPr id="57" name="Prostokąt 56"/>
          <p:cNvSpPr>
            <a:spLocks noChangeArrowheads="1"/>
          </p:cNvSpPr>
          <p:nvPr/>
        </p:nvSpPr>
        <p:spPr bwMode="auto">
          <a:xfrm>
            <a:off x="152400" y="990600"/>
            <a:ext cx="86344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Przerób wzrośnie o 1 620,00 zł tygodniowo, nakłady operacyjne o 2,09 zł (1000zł/10lat/12miesięcy/4tygodnie), a inwestycje o 1000 zł. Zysk wzrośnie dzięki temu o 1 617,91 zł, który można wyznaczyć z założeń TOC (NP=T–OE=1620-2,09=1617,91) lub jako różnicę między zyskiem otrzymanym w skutek optymalizacji, a zyskiem przed zmianą. Tak więc zwrot inwestycji w stosunku rocznym wynosi:</a:t>
            </a:r>
          </a:p>
        </p:txBody>
      </p:sp>
      <p:graphicFrame>
        <p:nvGraphicFramePr>
          <p:cNvPr id="58" name="Obiekt 57"/>
          <p:cNvGraphicFramePr>
            <a:graphicFrameLocks noChangeAspect="1"/>
          </p:cNvGraphicFramePr>
          <p:nvPr/>
        </p:nvGraphicFramePr>
        <p:xfrm>
          <a:off x="1905000" y="3048000"/>
          <a:ext cx="5486400" cy="1697038"/>
        </p:xfrm>
        <a:graphic>
          <a:graphicData uri="http://schemas.openxmlformats.org/presentationml/2006/ole">
            <mc:AlternateContent xmlns:mc="http://schemas.openxmlformats.org/markup-compatibility/2006">
              <mc:Choice xmlns:v="urn:schemas-microsoft-com:vml" Requires="v">
                <p:oleObj spid="_x0000_s3075" name="Równanie" r:id="rId4" imgW="1968500" imgH="609600" progId="Equation.3">
                  <p:embed/>
                </p:oleObj>
              </mc:Choice>
              <mc:Fallback>
                <p:oleObj name="Równanie" r:id="rId4" imgW="1968500" imgH="609600" progId="Equation.3">
                  <p:embed/>
                  <p:pic>
                    <p:nvPicPr>
                      <p:cNvPr id="24" name="Obiek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048000"/>
                        <a:ext cx="54864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5568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2"/>
                                        </p:tgtEl>
                                      </p:cBhvr>
                                    </p:animEffect>
                                    <p:set>
                                      <p:cBhvr>
                                        <p:cTn id="17" dur="1" fill="hold">
                                          <p:stCondLst>
                                            <p:cond delay="499"/>
                                          </p:stCondLst>
                                        </p:cTn>
                                        <p:tgtEl>
                                          <p:spTgt spid="42"/>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43"/>
                                        </p:tgtEl>
                                      </p:cBhvr>
                                    </p:animEffect>
                                    <p:set>
                                      <p:cBhvr>
                                        <p:cTn id="20" dur="1" fill="hold">
                                          <p:stCondLst>
                                            <p:cond delay="499"/>
                                          </p:stCondLst>
                                        </p:cTn>
                                        <p:tgtEl>
                                          <p:spTgt spid="4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44"/>
                                        </p:tgtEl>
                                      </p:cBhvr>
                                    </p:animEffect>
                                    <p:set>
                                      <p:cBhvr>
                                        <p:cTn id="40" dur="1" fill="hold">
                                          <p:stCondLst>
                                            <p:cond delay="499"/>
                                          </p:stCondLst>
                                        </p:cTn>
                                        <p:tgtEl>
                                          <p:spTgt spid="44"/>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45"/>
                                        </p:tgtEl>
                                      </p:cBhvr>
                                    </p:animEffect>
                                    <p:set>
                                      <p:cBhvr>
                                        <p:cTn id="43" dur="1" fill="hold">
                                          <p:stCondLst>
                                            <p:cond delay="499"/>
                                          </p:stCondLst>
                                        </p:cTn>
                                        <p:tgtEl>
                                          <p:spTgt spid="45"/>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46"/>
                                        </p:tgtEl>
                                      </p:cBhvr>
                                    </p:animEffect>
                                    <p:set>
                                      <p:cBhvr>
                                        <p:cTn id="46" dur="1" fill="hold">
                                          <p:stCondLst>
                                            <p:cond delay="499"/>
                                          </p:stCondLst>
                                        </p:cTn>
                                        <p:tgtEl>
                                          <p:spTgt spid="4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500"/>
                                        <p:tgtEl>
                                          <p:spTgt spid="5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500"/>
                                        <p:tgtEl>
                                          <p:spTgt spid="5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47"/>
                                        </p:tgtEl>
                                      </p:cBhvr>
                                    </p:animEffect>
                                    <p:set>
                                      <p:cBhvr>
                                        <p:cTn id="73" dur="1" fill="hold">
                                          <p:stCondLst>
                                            <p:cond delay="499"/>
                                          </p:stCondLst>
                                        </p:cTn>
                                        <p:tgtEl>
                                          <p:spTgt spid="47"/>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48"/>
                                        </p:tgtEl>
                                      </p:cBhvr>
                                    </p:animEffect>
                                    <p:set>
                                      <p:cBhvr>
                                        <p:cTn id="76" dur="1" fill="hold">
                                          <p:stCondLst>
                                            <p:cond delay="499"/>
                                          </p:stCondLst>
                                        </p:cTn>
                                        <p:tgtEl>
                                          <p:spTgt spid="48"/>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49"/>
                                        </p:tgtEl>
                                      </p:cBhvr>
                                    </p:animEffect>
                                    <p:set>
                                      <p:cBhvr>
                                        <p:cTn id="79" dur="1" fill="hold">
                                          <p:stCondLst>
                                            <p:cond delay="499"/>
                                          </p:stCondLst>
                                        </p:cTn>
                                        <p:tgtEl>
                                          <p:spTgt spid="49"/>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50"/>
                                        </p:tgtEl>
                                      </p:cBhvr>
                                    </p:animEffect>
                                    <p:set>
                                      <p:cBhvr>
                                        <p:cTn id="82" dur="1" fill="hold">
                                          <p:stCondLst>
                                            <p:cond delay="499"/>
                                          </p:stCondLst>
                                        </p:cTn>
                                        <p:tgtEl>
                                          <p:spTgt spid="50"/>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51"/>
                                        </p:tgtEl>
                                      </p:cBhvr>
                                    </p:animEffect>
                                    <p:set>
                                      <p:cBhvr>
                                        <p:cTn id="85" dur="1" fill="hold">
                                          <p:stCondLst>
                                            <p:cond delay="499"/>
                                          </p:stCondLst>
                                        </p:cTn>
                                        <p:tgtEl>
                                          <p:spTgt spid="51"/>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52"/>
                                        </p:tgtEl>
                                      </p:cBhvr>
                                    </p:animEffect>
                                    <p:set>
                                      <p:cBhvr>
                                        <p:cTn id="88" dur="1" fill="hold">
                                          <p:stCondLst>
                                            <p:cond delay="499"/>
                                          </p:stCondLst>
                                        </p:cTn>
                                        <p:tgtEl>
                                          <p:spTgt spid="5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500"/>
                                        <p:tgtEl>
                                          <p:spTgt spid="5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500"/>
                                        <p:tgtEl>
                                          <p:spTgt spid="53"/>
                                        </p:tgtEl>
                                      </p:cBhvr>
                                    </p:animEffect>
                                    <p:set>
                                      <p:cBhvr>
                                        <p:cTn id="103" dur="1" fill="hold">
                                          <p:stCondLst>
                                            <p:cond delay="499"/>
                                          </p:stCondLst>
                                        </p:cTn>
                                        <p:tgtEl>
                                          <p:spTgt spid="53"/>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54"/>
                                        </p:tgtEl>
                                      </p:cBhvr>
                                    </p:animEffect>
                                    <p:set>
                                      <p:cBhvr>
                                        <p:cTn id="106" dur="1" fill="hold">
                                          <p:stCondLst>
                                            <p:cond delay="499"/>
                                          </p:stCondLst>
                                        </p:cTn>
                                        <p:tgtEl>
                                          <p:spTgt spid="54"/>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fade">
                                      <p:cBhvr>
                                        <p:cTn id="111" dur="500"/>
                                        <p:tgtEl>
                                          <p:spTgt spid="5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500"/>
                                        <p:tgtEl>
                                          <p:spTgt spid="5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55"/>
                                        </p:tgtEl>
                                      </p:cBhvr>
                                    </p:animEffect>
                                    <p:set>
                                      <p:cBhvr>
                                        <p:cTn id="121" dur="1" fill="hold">
                                          <p:stCondLst>
                                            <p:cond delay="499"/>
                                          </p:stCondLst>
                                        </p:cTn>
                                        <p:tgtEl>
                                          <p:spTgt spid="55"/>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56"/>
                                        </p:tgtEl>
                                      </p:cBhvr>
                                    </p:animEffect>
                                    <p:set>
                                      <p:cBhvr>
                                        <p:cTn id="124" dur="1" fill="hold">
                                          <p:stCondLst>
                                            <p:cond delay="499"/>
                                          </p:stCondLst>
                                        </p:cTn>
                                        <p:tgtEl>
                                          <p:spTgt spid="56"/>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57"/>
                                        </p:tgtEl>
                                        <p:attrNameLst>
                                          <p:attrName>style.visibility</p:attrName>
                                        </p:attrNameLst>
                                      </p:cBhvr>
                                      <p:to>
                                        <p:strVal val="visible"/>
                                      </p:to>
                                    </p:set>
                                    <p:animEffect transition="in" filter="fade">
                                      <p:cBhvr>
                                        <p:cTn id="129" dur="500"/>
                                        <p:tgtEl>
                                          <p:spTgt spid="57"/>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58"/>
                                        </p:tgtEl>
                                        <p:attrNameLst>
                                          <p:attrName>style.visibility</p:attrName>
                                        </p:attrNameLst>
                                      </p:cBhvr>
                                      <p:to>
                                        <p:strVal val="visible"/>
                                      </p:to>
                                    </p:set>
                                    <p:animEffect transition="in" filter="fade">
                                      <p:cBhvr>
                                        <p:cTn id="13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44" grpId="0"/>
      <p:bldP spid="44" grpId="1"/>
      <p:bldP spid="46" grpId="0"/>
      <p:bldP spid="46" grpId="1"/>
      <p:bldP spid="48" grpId="0"/>
      <p:bldP spid="48" grpId="1"/>
      <p:bldP spid="49" grpId="0"/>
      <p:bldP spid="49" grpId="1"/>
      <p:bldP spid="50" grpId="0"/>
      <p:bldP spid="50" grpId="1"/>
      <p:bldP spid="51" grpId="0"/>
      <p:bldP spid="51" grpId="1"/>
      <p:bldP spid="52" grpId="0"/>
      <p:bldP spid="52" grpId="1"/>
      <p:bldP spid="53" grpId="0"/>
      <p:bldP spid="53" grpId="1"/>
      <p:bldP spid="55" grpId="0"/>
      <p:bldP spid="55" grpId="1"/>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RACHUNKOWOŚĆ PRZEROBOWA</a:t>
            </a:r>
          </a:p>
        </p:txBody>
      </p:sp>
      <p:sp>
        <p:nvSpPr>
          <p:cNvPr id="16388" name="Prostokąt 1"/>
          <p:cNvSpPr>
            <a:spLocks noChangeArrowheads="1"/>
          </p:cNvSpPr>
          <p:nvPr/>
        </p:nvSpPr>
        <p:spPr bwMode="auto">
          <a:xfrm>
            <a:off x="152400" y="990600"/>
            <a:ext cx="86344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l-PL" altLang="pl-PL"/>
              <a:t>TOC analizuje również wpływ ograniczeń zewnętrznych, które oddziałują na procesy zachodzące w przedsiębiorstwie. W odróżnieniu od wąskich gardeł, przedsiębiorstwo nie ma wpływu na minimalizację ograniczenia zewnętrznego. W przypadku występowania ograniczenia w otoczeniu firmy, należy jedynie dostosować procesy biznesowe do tej bariery. </a:t>
            </a:r>
          </a:p>
        </p:txBody>
      </p:sp>
      <p:sp>
        <p:nvSpPr>
          <p:cNvPr id="1638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l-PL" altLang="pl-PL"/>
          </a:p>
        </p:txBody>
      </p:sp>
    </p:spTree>
    <p:extLst>
      <p:ext uri="{BB962C8B-B14F-4D97-AF65-F5344CB8AC3E}">
        <p14:creationId xmlns:p14="http://schemas.microsoft.com/office/powerpoint/2010/main" val="1412881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ANALIZA WĄSKICH GARDEŁ – PRZYPADEK 4</a:t>
            </a:r>
          </a:p>
        </p:txBody>
      </p:sp>
      <p:sp>
        <p:nvSpPr>
          <p:cNvPr id="36" name="Prostokąt 35"/>
          <p:cNvSpPr>
            <a:spLocks noChangeArrowheads="1"/>
          </p:cNvSpPr>
          <p:nvPr/>
        </p:nvSpPr>
        <p:spPr bwMode="auto">
          <a:xfrm>
            <a:off x="152400" y="990600"/>
            <a:ext cx="86344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1"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Wprowadzona optymalizacja CCR (omówiona w przypadku 3) doprowadziła do znacznego wzrostu wygenerowanego zysku. Jednak po upływie roku, popyt na obuwie do gry w tenisa spadł o 10 par tygodniowo dla BD Tenis oraz o 10 par dla BM Tenis. Spadek popytu jest spowodowany wzrostem cen tych produktów o 20 zł. Natomiast odbiorca przekazał informację, że jego magazyn jest w stanie przyjąć jedynie towar o łącznej wartości 390 par butów. Przy zaistniałych okolicznościach kadra kierownicza ma za zadanie przeanalizowanie obecnej sytuacji przedsiębiorstwa.</a:t>
            </a:r>
            <a:endPar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graphicFrame>
        <p:nvGraphicFramePr>
          <p:cNvPr id="37" name="Tabela 36"/>
          <p:cNvGraphicFramePr>
            <a:graphicFrameLocks noGrp="1"/>
          </p:cNvGraphicFramePr>
          <p:nvPr/>
        </p:nvGraphicFramePr>
        <p:xfrm>
          <a:off x="876300" y="3276600"/>
          <a:ext cx="7429500" cy="2978150"/>
        </p:xfrm>
        <a:graphic>
          <a:graphicData uri="http://schemas.openxmlformats.org/drawingml/2006/table">
            <a:tbl>
              <a:tblPr firstRow="1" bandRow="1"/>
              <a:tblGrid>
                <a:gridCol w="3143250">
                  <a:extLst>
                    <a:ext uri="{9D8B030D-6E8A-4147-A177-3AD203B41FA5}">
                      <a16:colId xmlns:a16="http://schemas.microsoft.com/office/drawing/2014/main" val="20000"/>
                    </a:ext>
                  </a:extLst>
                </a:gridCol>
                <a:gridCol w="928687">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000125">
                  <a:extLst>
                    <a:ext uri="{9D8B030D-6E8A-4147-A177-3AD203B41FA5}">
                      <a16:colId xmlns:a16="http://schemas.microsoft.com/office/drawing/2014/main" val="20003"/>
                    </a:ext>
                  </a:extLst>
                </a:gridCol>
                <a:gridCol w="1214438">
                  <a:extLst>
                    <a:ext uri="{9D8B030D-6E8A-4147-A177-3AD203B41FA5}">
                      <a16:colId xmlns:a16="http://schemas.microsoft.com/office/drawing/2014/main" val="20004"/>
                    </a:ext>
                  </a:extLst>
                </a:gridCol>
              </a:tblGrid>
              <a:tr h="579208">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endParaRPr lang="pl-PL" sz="1600" dirty="0" smtClean="0"/>
                    </a:p>
                    <a:p>
                      <a:endParaRPr lang="pl-PL" sz="1600" dirty="0"/>
                    </a:p>
                  </a:txBody>
                  <a:tcPr marL="91439" marR="9143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BD Tenis</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BD Jogging</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BM </a:t>
                      </a:r>
                      <a:r>
                        <a:rPr lang="pl-PL" sz="1600" dirty="0" smtClean="0"/>
                        <a:t/>
                      </a:r>
                      <a:br>
                        <a:rPr lang="pl-PL" sz="1600" dirty="0" smtClean="0"/>
                      </a:br>
                      <a:r>
                        <a:rPr lang="pl-PL" sz="1600" dirty="0" smtClean="0"/>
                        <a:t>Tenis</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BM Jogging</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10000"/>
                  </a:ext>
                </a:extLst>
              </a:tr>
              <a:tr h="335324">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Popyt tygodniowy (szt.)</a:t>
                      </a:r>
                      <a:endParaRPr lang="pl-PL" sz="1600" dirty="0"/>
                    </a:p>
                  </a:txBody>
                  <a:tcPr marL="91439" marR="9143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800" b="1" dirty="0" smtClean="0">
                          <a:effectLst>
                            <a:outerShdw blurRad="38100" dist="38100" dir="2700000" algn="tl">
                              <a:srgbClr val="000000">
                                <a:alpha val="43137"/>
                              </a:srgbClr>
                            </a:outerShdw>
                          </a:effectLst>
                        </a:rPr>
                        <a:t>100</a:t>
                      </a:r>
                      <a:endParaRPr lang="pl-PL" sz="1800" b="1" dirty="0">
                        <a:effectLst>
                          <a:outerShdw blurRad="38100" dist="38100" dir="2700000" algn="tl">
                            <a:srgbClr val="000000">
                              <a:alpha val="43137"/>
                            </a:srgbClr>
                          </a:outerShdw>
                        </a:effectLst>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100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800" b="1" dirty="0" smtClean="0">
                          <a:effectLst>
                            <a:outerShdw blurRad="38100" dist="38100" dir="2700000" algn="tl">
                              <a:srgbClr val="000000">
                                <a:alpha val="43137"/>
                              </a:srgbClr>
                            </a:outerShdw>
                          </a:effectLst>
                        </a:rPr>
                        <a:t>80</a:t>
                      </a:r>
                      <a:endParaRPr lang="pl-PL" sz="1800" b="1" dirty="0">
                        <a:effectLst>
                          <a:outerShdw blurRad="38100" dist="38100" dir="2700000" algn="tl">
                            <a:srgbClr val="000000">
                              <a:alpha val="43137"/>
                            </a:srgbClr>
                          </a:outerShdw>
                        </a:effectLst>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130</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1"/>
                  </a:ext>
                </a:extLst>
              </a:tr>
              <a:tr h="335324">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Cena sprzedaży (zł)</a:t>
                      </a:r>
                      <a:endParaRPr lang="pl-PL" sz="1600" dirty="0"/>
                    </a:p>
                  </a:txBody>
                  <a:tcPr marL="91439" marR="91439">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800" b="1" dirty="0" smtClean="0">
                          <a:effectLst>
                            <a:outerShdw blurRad="38100" dist="38100" dir="2700000" algn="tl">
                              <a:srgbClr val="000000">
                                <a:alpha val="43137"/>
                              </a:srgbClr>
                            </a:outerShdw>
                          </a:effectLst>
                        </a:rPr>
                        <a:t>220</a:t>
                      </a:r>
                      <a:endParaRPr lang="pl-PL" sz="1800" b="1" dirty="0">
                        <a:effectLst>
                          <a:outerShdw blurRad="38100" dist="38100" dir="2700000" algn="tl">
                            <a:srgbClr val="000000">
                              <a:alpha val="43137"/>
                            </a:srgbClr>
                          </a:outerShdw>
                        </a:effectLst>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165</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800" b="1" dirty="0" smtClean="0">
                          <a:effectLst>
                            <a:outerShdw blurRad="38100" dist="38100" dir="2700000" algn="tl">
                              <a:srgbClr val="000000">
                                <a:alpha val="43137"/>
                              </a:srgbClr>
                            </a:outerShdw>
                          </a:effectLst>
                        </a:rPr>
                        <a:t>250</a:t>
                      </a:r>
                      <a:endParaRPr lang="pl-PL" sz="1800" b="1" dirty="0">
                        <a:effectLst>
                          <a:outerShdw blurRad="38100" dist="38100" dir="2700000" algn="tl">
                            <a:srgbClr val="000000">
                              <a:alpha val="43137"/>
                            </a:srgbClr>
                          </a:outerShdw>
                        </a:effectLst>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190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2"/>
                  </a:ext>
                </a:extLst>
              </a:tr>
              <a:tr h="335324">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Koszt surowca (zł)</a:t>
                      </a:r>
                      <a:endParaRPr lang="pl-PL" sz="1600" dirty="0"/>
                    </a:p>
                  </a:txBody>
                  <a:tcPr marL="91439" marR="91439">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135</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135</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150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150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3"/>
                  </a:ext>
                </a:extLst>
              </a:tr>
              <a:tr h="335324">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Czas krojenia (min.)</a:t>
                      </a:r>
                      <a:endParaRPr lang="pl-PL" sz="1600" dirty="0"/>
                    </a:p>
                  </a:txBody>
                  <a:tcPr marL="91439" marR="91439">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3</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2</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8</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7</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4"/>
                  </a:ext>
                </a:extLst>
              </a:tr>
              <a:tr h="335324">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Czas szycia (min.)</a:t>
                      </a:r>
                      <a:endParaRPr lang="pl-PL" sz="1600" b="0" dirty="0"/>
                    </a:p>
                  </a:txBody>
                  <a:tcPr marL="91439" marR="91439">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4</a:t>
                      </a:r>
                      <a:endParaRPr lang="pl-PL" sz="1600" b="0" dirty="0">
                        <a:latin typeface="+mn-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7</a:t>
                      </a:r>
                      <a:endParaRPr lang="pl-PL" sz="1600" b="0" dirty="0">
                        <a:latin typeface="+mn-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7</a:t>
                      </a:r>
                      <a:endParaRPr lang="pl-PL" sz="1600" b="0" dirty="0">
                        <a:latin typeface="+mn-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5</a:t>
                      </a:r>
                      <a:endParaRPr lang="pl-PL" sz="1600" b="0" dirty="0">
                        <a:latin typeface="+mn-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5"/>
                  </a:ext>
                </a:extLst>
              </a:tr>
              <a:tr h="36116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Czas</a:t>
                      </a:r>
                      <a:r>
                        <a:rPr lang="pl-PL" sz="1600" baseline="0" dirty="0" smtClean="0"/>
                        <a:t> łączenia (min.)</a:t>
                      </a:r>
                      <a:endParaRPr lang="pl-PL" sz="1600" b="0" dirty="0"/>
                    </a:p>
                  </a:txBody>
                  <a:tcPr marL="91439" marR="91439">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7</a:t>
                      </a:r>
                      <a:endParaRPr lang="pl-PL" sz="1600" b="0">
                        <a:latin typeface="+mn-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4</a:t>
                      </a:r>
                      <a:endParaRPr lang="pl-PL" sz="1600" b="0" dirty="0">
                        <a:latin typeface="+mn-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4</a:t>
                      </a:r>
                      <a:endParaRPr lang="pl-PL" sz="1600" b="0" dirty="0">
                        <a:latin typeface="+mn-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5</a:t>
                      </a:r>
                      <a:endParaRPr lang="pl-PL" sz="1600" b="0" dirty="0">
                        <a:latin typeface="+mn-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6"/>
                  </a:ext>
                </a:extLst>
              </a:tr>
              <a:tr h="36116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Sumaryczny czas obróbki (min.)</a:t>
                      </a:r>
                      <a:endParaRPr lang="pl-PL" sz="1600" dirty="0"/>
                    </a:p>
                  </a:txBody>
                  <a:tcPr marL="91439" marR="91439">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t>14</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13</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19</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17</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7"/>
                  </a:ext>
                </a:extLst>
              </a:tr>
            </a:tbl>
          </a:graphicData>
        </a:graphic>
      </p:graphicFrame>
      <p:sp>
        <p:nvSpPr>
          <p:cNvPr id="38" name="Prostokąt 37"/>
          <p:cNvSpPr>
            <a:spLocks noChangeArrowheads="1"/>
          </p:cNvSpPr>
          <p:nvPr/>
        </p:nvSpPr>
        <p:spPr bwMode="auto">
          <a:xfrm>
            <a:off x="152400" y="990600"/>
            <a:ext cx="8634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Na podstawie tych danych należy zidentyfikować występowanie ograniczenia zakładając pełne zaspokojenie popytu na wszystkie produkty.</a:t>
            </a:r>
          </a:p>
        </p:txBody>
      </p:sp>
      <p:graphicFrame>
        <p:nvGraphicFramePr>
          <p:cNvPr id="39" name="Tabela 38"/>
          <p:cNvGraphicFramePr>
            <a:graphicFrameLocks noGrp="1"/>
          </p:cNvGraphicFramePr>
          <p:nvPr/>
        </p:nvGraphicFramePr>
        <p:xfrm>
          <a:off x="304800" y="1828800"/>
          <a:ext cx="8305800" cy="1614593"/>
        </p:xfrm>
        <a:graphic>
          <a:graphicData uri="http://schemas.openxmlformats.org/drawingml/2006/table">
            <a:tbl>
              <a:tblPr/>
              <a:tblGrid>
                <a:gridCol w="2538413">
                  <a:extLst>
                    <a:ext uri="{9D8B030D-6E8A-4147-A177-3AD203B41FA5}">
                      <a16:colId xmlns:a16="http://schemas.microsoft.com/office/drawing/2014/main" val="20000"/>
                    </a:ext>
                  </a:extLst>
                </a:gridCol>
                <a:gridCol w="750887">
                  <a:extLst>
                    <a:ext uri="{9D8B030D-6E8A-4147-A177-3AD203B41FA5}">
                      <a16:colId xmlns:a16="http://schemas.microsoft.com/office/drawing/2014/main" val="20001"/>
                    </a:ext>
                  </a:extLst>
                </a:gridCol>
                <a:gridCol w="922338">
                  <a:extLst>
                    <a:ext uri="{9D8B030D-6E8A-4147-A177-3AD203B41FA5}">
                      <a16:colId xmlns:a16="http://schemas.microsoft.com/office/drawing/2014/main" val="20002"/>
                    </a:ext>
                  </a:extLst>
                </a:gridCol>
                <a:gridCol w="808037">
                  <a:extLst>
                    <a:ext uri="{9D8B030D-6E8A-4147-A177-3AD203B41FA5}">
                      <a16:colId xmlns:a16="http://schemas.microsoft.com/office/drawing/2014/main" val="20003"/>
                    </a:ext>
                  </a:extLst>
                </a:gridCol>
                <a:gridCol w="981075">
                  <a:extLst>
                    <a:ext uri="{9D8B030D-6E8A-4147-A177-3AD203B41FA5}">
                      <a16:colId xmlns:a16="http://schemas.microsoft.com/office/drawing/2014/main" val="20004"/>
                    </a:ext>
                  </a:extLst>
                </a:gridCol>
                <a:gridCol w="981075">
                  <a:extLst>
                    <a:ext uri="{9D8B030D-6E8A-4147-A177-3AD203B41FA5}">
                      <a16:colId xmlns:a16="http://schemas.microsoft.com/office/drawing/2014/main" val="20005"/>
                    </a:ext>
                  </a:extLst>
                </a:gridCol>
                <a:gridCol w="1323975">
                  <a:extLst>
                    <a:ext uri="{9D8B030D-6E8A-4147-A177-3AD203B41FA5}">
                      <a16:colId xmlns:a16="http://schemas.microsoft.com/office/drawing/2014/main" val="20006"/>
                    </a:ext>
                  </a:extLst>
                </a:gridCol>
              </a:tblGrid>
              <a:tr h="579032">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600" b="1" i="0" u="none" strike="noStrike" cap="none" normalizeH="0" baseline="0" smtClean="0">
                        <a:ln>
                          <a:noFill/>
                        </a:ln>
                        <a:solidFill>
                          <a:srgbClr val="FFFFFF"/>
                        </a:solidFill>
                        <a:effectLst/>
                        <a:latin typeface="Arial" charset="0"/>
                        <a:cs typeface="Arial" charset="0"/>
                      </a:endParaRPr>
                    </a:p>
                  </a:txBody>
                  <a:tcPr marL="91439" marR="91439" marT="45702" marB="4570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smtClean="0">
                          <a:ln>
                            <a:noFill/>
                          </a:ln>
                          <a:solidFill>
                            <a:srgbClr val="FFFFFF"/>
                          </a:solidFill>
                          <a:effectLst/>
                          <a:latin typeface="Arial" charset="0"/>
                          <a:cs typeface="Arial" charset="0"/>
                        </a:rPr>
                        <a:t>BD Tenis</a:t>
                      </a:r>
                      <a:endParaRPr kumimoji="0" lang="pl-PL" altLang="pl-PL" sz="1600" b="1" i="0" u="none" strike="noStrike" cap="none" normalizeH="0" baseline="0" smtClean="0">
                        <a:ln>
                          <a:noFill/>
                        </a:ln>
                        <a:solidFill>
                          <a:srgbClr val="FFFFFF"/>
                        </a:solidFill>
                        <a:effectLst/>
                        <a:latin typeface="Arial"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smtClean="0">
                          <a:ln>
                            <a:noFill/>
                          </a:ln>
                          <a:solidFill>
                            <a:srgbClr val="FFFFFF"/>
                          </a:solidFill>
                          <a:effectLst/>
                          <a:latin typeface="Arial" charset="0"/>
                          <a:cs typeface="Arial" charset="0"/>
                        </a:rPr>
                        <a:t>BD Jogging</a:t>
                      </a:r>
                      <a:endParaRPr kumimoji="0" lang="pl-PL" altLang="pl-PL" sz="1600" b="1" i="0" u="none" strike="noStrike" cap="none" normalizeH="0" baseline="0" smtClean="0">
                        <a:ln>
                          <a:noFill/>
                        </a:ln>
                        <a:solidFill>
                          <a:srgbClr val="FFFFFF"/>
                        </a:solidFill>
                        <a:effectLst/>
                        <a:latin typeface="Arial"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smtClean="0">
                          <a:ln>
                            <a:noFill/>
                          </a:ln>
                          <a:solidFill>
                            <a:srgbClr val="FFFFFF"/>
                          </a:solidFill>
                          <a:effectLst/>
                          <a:latin typeface="Arial" charset="0"/>
                          <a:cs typeface="Arial" charset="0"/>
                        </a:rPr>
                        <a:t>BM </a:t>
                      </a:r>
                      <a:br>
                        <a:rPr kumimoji="0" lang="pl-PL" altLang="pl-PL" sz="1600" b="1" i="0" u="none" strike="noStrike" cap="none" normalizeH="0" baseline="0" smtClean="0">
                          <a:ln>
                            <a:noFill/>
                          </a:ln>
                          <a:solidFill>
                            <a:srgbClr val="FFFFFF"/>
                          </a:solidFill>
                          <a:effectLst/>
                          <a:latin typeface="Arial" charset="0"/>
                          <a:cs typeface="Arial" charset="0"/>
                        </a:rPr>
                      </a:br>
                      <a:r>
                        <a:rPr kumimoji="0" lang="pl-PL" altLang="pl-PL" sz="1600" b="1" i="0" u="none" strike="noStrike" cap="none" normalizeH="0" baseline="0" smtClean="0">
                          <a:ln>
                            <a:noFill/>
                          </a:ln>
                          <a:solidFill>
                            <a:srgbClr val="FFFFFF"/>
                          </a:solidFill>
                          <a:effectLst/>
                          <a:latin typeface="Arial" charset="0"/>
                          <a:cs typeface="Arial" charset="0"/>
                        </a:rPr>
                        <a:t>Tenis</a:t>
                      </a:r>
                      <a:endParaRPr kumimoji="0" lang="pl-PL" altLang="pl-PL" sz="1600" b="1" i="0" u="none" strike="noStrike" cap="none" normalizeH="0" baseline="0" smtClean="0">
                        <a:ln>
                          <a:noFill/>
                        </a:ln>
                        <a:solidFill>
                          <a:srgbClr val="FFFFFF"/>
                        </a:solidFill>
                        <a:effectLst/>
                        <a:latin typeface="Arial"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smtClean="0">
                          <a:ln>
                            <a:noFill/>
                          </a:ln>
                          <a:solidFill>
                            <a:srgbClr val="FFFFFF"/>
                          </a:solidFill>
                          <a:effectLst/>
                          <a:latin typeface="Arial" charset="0"/>
                          <a:cs typeface="Arial" charset="0"/>
                        </a:rPr>
                        <a:t>BM Jogging</a:t>
                      </a:r>
                      <a:endParaRPr kumimoji="0" lang="pl-PL" altLang="pl-PL" sz="1600" b="1" i="0" u="none" strike="noStrike" cap="none" normalizeH="0" baseline="0" smtClean="0">
                        <a:ln>
                          <a:noFill/>
                        </a:ln>
                        <a:solidFill>
                          <a:srgbClr val="FFFFFF"/>
                        </a:solidFill>
                        <a:effectLst/>
                        <a:latin typeface="Arial"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smtClean="0">
                          <a:ln>
                            <a:noFill/>
                          </a:ln>
                          <a:solidFill>
                            <a:srgbClr val="FFFFFF"/>
                          </a:solidFill>
                          <a:effectLst/>
                          <a:latin typeface="Arial" charset="0"/>
                          <a:cs typeface="Times New Roman" pitchFamily="18" charset="0"/>
                        </a:rPr>
                        <a:t>Razem (min)</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smtClean="0">
                          <a:ln>
                            <a:noFill/>
                          </a:ln>
                          <a:solidFill>
                            <a:srgbClr val="FFFFFF"/>
                          </a:solidFill>
                          <a:effectLst/>
                          <a:latin typeface="Arial" charset="0"/>
                          <a:cs typeface="Times New Roman" pitchFamily="18" charset="0"/>
                        </a:rPr>
                        <a:t>Obciążenie stanowisk</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0"/>
                  </a:ext>
                </a:extLst>
              </a:tr>
              <a:tr h="335218">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Arial" charset="0"/>
                        </a:rPr>
                        <a:t>Czas krojenia (min.)</a:t>
                      </a:r>
                    </a:p>
                  </a:txBody>
                  <a:tcPr marL="91439" marR="91439" marT="45702" marB="4570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Arial" charset="0"/>
                        </a:rPr>
                        <a:t>300</a:t>
                      </a:r>
                      <a:endParaRPr kumimoji="0" lang="pl-PL" altLang="pl-PL" sz="1600" b="0" i="0" u="none" strike="noStrike" cap="none" normalizeH="0" baseline="0" smtClean="0">
                        <a:ln>
                          <a:noFill/>
                        </a:ln>
                        <a:solidFill>
                          <a:srgbClr val="000000"/>
                        </a:solidFill>
                        <a:effectLst/>
                        <a:latin typeface="Arial"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Arial" charset="0"/>
                        </a:rPr>
                        <a:t>200</a:t>
                      </a:r>
                      <a:endParaRPr kumimoji="0" lang="pl-PL" altLang="pl-PL" sz="1600" b="0" i="0" u="none" strike="noStrike" cap="none" normalizeH="0" baseline="0" smtClean="0">
                        <a:ln>
                          <a:noFill/>
                        </a:ln>
                        <a:solidFill>
                          <a:srgbClr val="000000"/>
                        </a:solidFill>
                        <a:effectLst/>
                        <a:latin typeface="Arial"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640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910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2050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85,42%</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1"/>
                  </a:ext>
                </a:extLst>
              </a:tr>
              <a:tr h="335218">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Arial" charset="0"/>
                        </a:rPr>
                        <a:t>Czas szycia (min.)</a:t>
                      </a:r>
                    </a:p>
                  </a:txBody>
                  <a:tcPr marL="91439" marR="91439" marT="45702" marB="4570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400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Arial" charset="0"/>
                        </a:rPr>
                        <a:t>700</a:t>
                      </a:r>
                      <a:endParaRPr kumimoji="0" lang="pl-PL" altLang="pl-PL" sz="1600" b="0" i="0" u="none" strike="noStrike" cap="none" normalizeH="0" baseline="0" smtClean="0">
                        <a:ln>
                          <a:noFill/>
                        </a:ln>
                        <a:solidFill>
                          <a:srgbClr val="000000"/>
                        </a:solidFill>
                        <a:effectLst/>
                        <a:latin typeface="Arial"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560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650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2310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96,25%</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2"/>
                  </a:ext>
                </a:extLst>
              </a:tr>
              <a:tr h="365021">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Czas łączenia (min.)</a:t>
                      </a:r>
                    </a:p>
                  </a:txBody>
                  <a:tcPr marL="91439" marR="91439" marT="45702" marB="4570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700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400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320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650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2070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86,25%</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3"/>
                  </a:ext>
                </a:extLst>
              </a:tr>
            </a:tbl>
          </a:graphicData>
        </a:graphic>
      </p:graphicFrame>
      <p:sp>
        <p:nvSpPr>
          <p:cNvPr id="40" name="Prostokąt 39"/>
          <p:cNvSpPr>
            <a:spLocks noChangeArrowheads="1"/>
          </p:cNvSpPr>
          <p:nvPr/>
        </p:nvSpPr>
        <p:spPr bwMode="auto">
          <a:xfrm>
            <a:off x="204788" y="3733800"/>
            <a:ext cx="8582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Z powyższej tabeli wynika, że obecna sytuacja spowodowała przesunięcie ograniczenia na zewnątrz przedsiębiorstwa. Operacja szycia nie jest już zatem wąskim gardłem procesu produkcyjnego. Jako ograniczenie należy zdefiniować popyt na obuwie sportowe.</a:t>
            </a:r>
          </a:p>
        </p:txBody>
      </p:sp>
      <p:sp>
        <p:nvSpPr>
          <p:cNvPr id="41" name="Prostokąt 40"/>
          <p:cNvSpPr>
            <a:spLocks noChangeArrowheads="1"/>
          </p:cNvSpPr>
          <p:nvPr/>
        </p:nvSpPr>
        <p:spPr bwMode="auto">
          <a:xfrm>
            <a:off x="152400" y="990600"/>
            <a:ext cx="8634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W sytuacji występowania ograniczenia zewnętrznego nie korzysta się ze wskaźnika względnej marży pokrycia. W tym przypadku listę priorytetową ustala się na podstawie jednostkowej marży pokrycia (czyli na podstawie przerobu).</a:t>
            </a:r>
          </a:p>
        </p:txBody>
      </p:sp>
      <p:graphicFrame>
        <p:nvGraphicFramePr>
          <p:cNvPr id="42" name="Tabela 41"/>
          <p:cNvGraphicFramePr>
            <a:graphicFrameLocks noGrp="1"/>
          </p:cNvGraphicFramePr>
          <p:nvPr/>
        </p:nvGraphicFramePr>
        <p:xfrm>
          <a:off x="762000" y="2057400"/>
          <a:ext cx="7429500" cy="1584584"/>
        </p:xfrm>
        <a:graphic>
          <a:graphicData uri="http://schemas.openxmlformats.org/drawingml/2006/table">
            <a:tbl>
              <a:tblPr firstRow="1" bandRow="1"/>
              <a:tblGrid>
                <a:gridCol w="3143250">
                  <a:extLst>
                    <a:ext uri="{9D8B030D-6E8A-4147-A177-3AD203B41FA5}">
                      <a16:colId xmlns:a16="http://schemas.microsoft.com/office/drawing/2014/main" val="20000"/>
                    </a:ext>
                  </a:extLst>
                </a:gridCol>
                <a:gridCol w="928687">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000125">
                  <a:extLst>
                    <a:ext uri="{9D8B030D-6E8A-4147-A177-3AD203B41FA5}">
                      <a16:colId xmlns:a16="http://schemas.microsoft.com/office/drawing/2014/main" val="20003"/>
                    </a:ext>
                  </a:extLst>
                </a:gridCol>
                <a:gridCol w="1214438">
                  <a:extLst>
                    <a:ext uri="{9D8B030D-6E8A-4147-A177-3AD203B41FA5}">
                      <a16:colId xmlns:a16="http://schemas.microsoft.com/office/drawing/2014/main" val="20004"/>
                    </a:ext>
                  </a:extLst>
                </a:gridCol>
              </a:tblGrid>
              <a:tr h="578922">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endParaRPr lang="pl-PL" sz="1600" dirty="0" smtClean="0"/>
                    </a:p>
                    <a:p>
                      <a:endParaRPr lang="pl-PL" sz="1600" dirty="0"/>
                    </a:p>
                  </a:txBody>
                  <a:tcPr marL="91439" marR="91439" marT="45673" marB="4567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BD Tenis</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BD Jogging</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BM </a:t>
                      </a:r>
                      <a:r>
                        <a:rPr lang="pl-PL" sz="1600" dirty="0" smtClean="0"/>
                        <a:t/>
                      </a:r>
                      <a:br>
                        <a:rPr lang="pl-PL" sz="1600" dirty="0" smtClean="0"/>
                      </a:br>
                      <a:r>
                        <a:rPr lang="pl-PL" sz="1600" dirty="0" smtClean="0"/>
                        <a:t>Tenis</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BM Jogging</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10000"/>
                  </a:ext>
                </a:extLst>
              </a:tr>
              <a:tr h="335134">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Cena sprzedaży (zł)</a:t>
                      </a:r>
                      <a:endParaRPr lang="pl-PL" sz="1600" dirty="0"/>
                    </a:p>
                  </a:txBody>
                  <a:tcPr marL="91439" marR="91439" marT="45673" marB="45673">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t>220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165</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t>250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190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1"/>
                  </a:ext>
                </a:extLst>
              </a:tr>
              <a:tr h="335134">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Koszt surowca (zł)</a:t>
                      </a:r>
                      <a:endParaRPr lang="pl-PL" sz="1600" dirty="0"/>
                    </a:p>
                  </a:txBody>
                  <a:tcPr marL="91439" marR="91439" marT="45673" marB="4567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135</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135</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150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150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2"/>
                  </a:ext>
                </a:extLst>
              </a:tr>
              <a:tr h="335134">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Marża pokrycia (zł)</a:t>
                      </a:r>
                      <a:endParaRPr lang="pl-PL" sz="1600" dirty="0"/>
                    </a:p>
                  </a:txBody>
                  <a:tcPr marL="91439" marR="91439" marT="45673" marB="4567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85</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30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100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40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3"/>
                  </a:ext>
                </a:extLst>
              </a:tr>
            </a:tbl>
          </a:graphicData>
        </a:graphic>
      </p:graphicFrame>
      <p:sp>
        <p:nvSpPr>
          <p:cNvPr id="43" name="Prostokąt 42"/>
          <p:cNvSpPr>
            <a:spLocks noChangeArrowheads="1"/>
          </p:cNvSpPr>
          <p:nvPr/>
        </p:nvSpPr>
        <p:spPr bwMode="auto">
          <a:xfrm>
            <a:off x="204788" y="4189413"/>
            <a:ext cx="85820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Zakładając, że przedsiębiorstwo ma możliwość całkowitego zaspokojenia rynku, można zaplanować produkcję wszystkich wyrobów zgodnie z prognozowanym popytem. Jednak należy pamiętać, że w analizowanym przypadku zarysowało się kolejne ograniczenie zewnętrzne, jakim jest pojemność magazynowa odbiorcy. Z tego względu należy zrezygnować z pełnej produkcji wyrobu BD Jogging, gdyż ten cechuje się najniższą marżą pokrycia. </a:t>
            </a:r>
          </a:p>
        </p:txBody>
      </p:sp>
      <p:sp>
        <p:nvSpPr>
          <p:cNvPr id="44" name="pole tekstowe 43"/>
          <p:cNvSpPr txBox="1"/>
          <p:nvPr/>
        </p:nvSpPr>
        <p:spPr>
          <a:xfrm>
            <a:off x="3962400" y="3733800"/>
            <a:ext cx="838200" cy="369888"/>
          </a:xfrm>
          <a:prstGeom prst="rect">
            <a:avLst/>
          </a:prstGeom>
          <a:noFill/>
        </p:spPr>
        <p:txBody>
          <a:bodyPr>
            <a:spAutoFit/>
          </a:bodyPr>
          <a:lstStyle/>
          <a:p>
            <a:pPr algn="ctr" fontAlgn="base">
              <a:spcBef>
                <a:spcPct val="0"/>
              </a:spcBef>
              <a:spcAft>
                <a:spcPct val="0"/>
              </a:spcAft>
              <a:defRPr/>
            </a:pPr>
            <a:r>
              <a:rPr lang="pl-PL" b="1" dirty="0">
                <a:solidFill>
                  <a:srgbClr val="FF0000"/>
                </a:solidFill>
                <a:effectLst>
                  <a:outerShdw blurRad="38100" dist="38100" dir="2700000" algn="tl">
                    <a:srgbClr val="000000">
                      <a:alpha val="43137"/>
                    </a:srgbClr>
                  </a:outerShdw>
                </a:effectLst>
                <a:latin typeface="Arial" charset="0"/>
                <a:cs typeface="Arial" charset="0"/>
              </a:rPr>
              <a:t>II</a:t>
            </a:r>
          </a:p>
        </p:txBody>
      </p:sp>
      <p:sp>
        <p:nvSpPr>
          <p:cNvPr id="45" name="pole tekstowe 44"/>
          <p:cNvSpPr txBox="1"/>
          <p:nvPr/>
        </p:nvSpPr>
        <p:spPr>
          <a:xfrm>
            <a:off x="4876800" y="3733800"/>
            <a:ext cx="1066800" cy="369888"/>
          </a:xfrm>
          <a:prstGeom prst="rect">
            <a:avLst/>
          </a:prstGeom>
          <a:noFill/>
        </p:spPr>
        <p:txBody>
          <a:bodyPr>
            <a:spAutoFit/>
          </a:bodyPr>
          <a:lstStyle/>
          <a:p>
            <a:pPr algn="ctr" fontAlgn="base">
              <a:spcBef>
                <a:spcPct val="0"/>
              </a:spcBef>
              <a:spcAft>
                <a:spcPct val="0"/>
              </a:spcAft>
              <a:defRPr/>
            </a:pPr>
            <a:r>
              <a:rPr lang="pl-PL" b="1" dirty="0">
                <a:solidFill>
                  <a:srgbClr val="FF0000"/>
                </a:solidFill>
                <a:effectLst>
                  <a:outerShdw blurRad="38100" dist="38100" dir="2700000" algn="tl">
                    <a:srgbClr val="000000">
                      <a:alpha val="43137"/>
                    </a:srgbClr>
                  </a:outerShdw>
                </a:effectLst>
                <a:latin typeface="Arial" charset="0"/>
                <a:cs typeface="Arial" charset="0"/>
              </a:rPr>
              <a:t>IV</a:t>
            </a:r>
          </a:p>
        </p:txBody>
      </p:sp>
      <p:sp>
        <p:nvSpPr>
          <p:cNvPr id="46" name="pole tekstowe 45"/>
          <p:cNvSpPr txBox="1"/>
          <p:nvPr/>
        </p:nvSpPr>
        <p:spPr>
          <a:xfrm>
            <a:off x="6019800" y="3733800"/>
            <a:ext cx="914400" cy="369888"/>
          </a:xfrm>
          <a:prstGeom prst="rect">
            <a:avLst/>
          </a:prstGeom>
          <a:noFill/>
        </p:spPr>
        <p:txBody>
          <a:bodyPr>
            <a:spAutoFit/>
          </a:bodyPr>
          <a:lstStyle/>
          <a:p>
            <a:pPr algn="ctr" fontAlgn="base">
              <a:spcBef>
                <a:spcPct val="0"/>
              </a:spcBef>
              <a:spcAft>
                <a:spcPct val="0"/>
              </a:spcAft>
              <a:defRPr/>
            </a:pPr>
            <a:r>
              <a:rPr lang="pl-PL" b="1" dirty="0">
                <a:solidFill>
                  <a:srgbClr val="FF0000"/>
                </a:solidFill>
                <a:effectLst>
                  <a:outerShdw blurRad="38100" dist="38100" dir="2700000" algn="tl">
                    <a:srgbClr val="000000">
                      <a:alpha val="43137"/>
                    </a:srgbClr>
                  </a:outerShdw>
                </a:effectLst>
                <a:latin typeface="Arial" charset="0"/>
                <a:cs typeface="Arial" charset="0"/>
              </a:rPr>
              <a:t>I</a:t>
            </a:r>
          </a:p>
        </p:txBody>
      </p:sp>
      <p:sp>
        <p:nvSpPr>
          <p:cNvPr id="47" name="pole tekstowe 46"/>
          <p:cNvSpPr txBox="1"/>
          <p:nvPr/>
        </p:nvSpPr>
        <p:spPr>
          <a:xfrm>
            <a:off x="7010400" y="3733800"/>
            <a:ext cx="1143000" cy="369888"/>
          </a:xfrm>
          <a:prstGeom prst="rect">
            <a:avLst/>
          </a:prstGeom>
          <a:noFill/>
        </p:spPr>
        <p:txBody>
          <a:bodyPr>
            <a:spAutoFit/>
          </a:bodyPr>
          <a:lstStyle/>
          <a:p>
            <a:pPr algn="ctr" fontAlgn="base">
              <a:spcBef>
                <a:spcPct val="0"/>
              </a:spcBef>
              <a:spcAft>
                <a:spcPct val="0"/>
              </a:spcAft>
              <a:defRPr/>
            </a:pPr>
            <a:r>
              <a:rPr lang="pl-PL" b="1" dirty="0">
                <a:solidFill>
                  <a:srgbClr val="FF0000"/>
                </a:solidFill>
                <a:effectLst>
                  <a:outerShdw blurRad="38100" dist="38100" dir="2700000" algn="tl">
                    <a:srgbClr val="000000">
                      <a:alpha val="43137"/>
                    </a:srgbClr>
                  </a:outerShdw>
                </a:effectLst>
                <a:latin typeface="Arial" charset="0"/>
                <a:cs typeface="Arial" charset="0"/>
              </a:rPr>
              <a:t>III</a:t>
            </a:r>
          </a:p>
        </p:txBody>
      </p:sp>
      <p:sp>
        <p:nvSpPr>
          <p:cNvPr id="48" name="Prostokąt 47"/>
          <p:cNvSpPr>
            <a:spLocks noChangeArrowheads="1"/>
          </p:cNvSpPr>
          <p:nvPr/>
        </p:nvSpPr>
        <p:spPr bwMode="auto">
          <a:xfrm>
            <a:off x="152400" y="990600"/>
            <a:ext cx="8634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Uwzględniając listę priorytetową należy zaplanować pełną wielkość produkcji. W poniższej tabeli przedstawiono zapotrzebowanie poszczególnych wyrobów na czas pracy wąskiego gardła (CCR).</a:t>
            </a:r>
          </a:p>
        </p:txBody>
      </p:sp>
      <p:graphicFrame>
        <p:nvGraphicFramePr>
          <p:cNvPr id="49" name="Tabela 48"/>
          <p:cNvGraphicFramePr>
            <a:graphicFrameLocks noGrp="1"/>
          </p:cNvGraphicFramePr>
          <p:nvPr/>
        </p:nvGraphicFramePr>
        <p:xfrm>
          <a:off x="762000" y="2057400"/>
          <a:ext cx="7162801" cy="2651440"/>
        </p:xfrm>
        <a:graphic>
          <a:graphicData uri="http://schemas.openxmlformats.org/drawingml/2006/table">
            <a:tbl>
              <a:tblPr firstRow="1" bandRow="1"/>
              <a:tblGrid>
                <a:gridCol w="2686050">
                  <a:extLst>
                    <a:ext uri="{9D8B030D-6E8A-4147-A177-3AD203B41FA5}">
                      <a16:colId xmlns:a16="http://schemas.microsoft.com/office/drawing/2014/main" val="20000"/>
                    </a:ext>
                  </a:extLst>
                </a:gridCol>
                <a:gridCol w="1025583">
                  <a:extLst>
                    <a:ext uri="{9D8B030D-6E8A-4147-A177-3AD203B41FA5}">
                      <a16:colId xmlns:a16="http://schemas.microsoft.com/office/drawing/2014/main" val="20001"/>
                    </a:ext>
                  </a:extLst>
                </a:gridCol>
                <a:gridCol w="1041862">
                  <a:extLst>
                    <a:ext uri="{9D8B030D-6E8A-4147-A177-3AD203B41FA5}">
                      <a16:colId xmlns:a16="http://schemas.microsoft.com/office/drawing/2014/main" val="20002"/>
                    </a:ext>
                  </a:extLst>
                </a:gridCol>
                <a:gridCol w="1041862">
                  <a:extLst>
                    <a:ext uri="{9D8B030D-6E8A-4147-A177-3AD203B41FA5}">
                      <a16:colId xmlns:a16="http://schemas.microsoft.com/office/drawing/2014/main" val="20003"/>
                    </a:ext>
                  </a:extLst>
                </a:gridCol>
                <a:gridCol w="1367444">
                  <a:extLst>
                    <a:ext uri="{9D8B030D-6E8A-4147-A177-3AD203B41FA5}">
                      <a16:colId xmlns:a16="http://schemas.microsoft.com/office/drawing/2014/main" val="20004"/>
                    </a:ext>
                  </a:extLst>
                </a:gridCol>
              </a:tblGrid>
              <a:tr h="975222">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endParaRPr lang="pl-PL" sz="1600" dirty="0" smtClean="0"/>
                    </a:p>
                    <a:p>
                      <a:endParaRPr lang="pl-PL" sz="1600" dirty="0"/>
                    </a:p>
                  </a:txBody>
                  <a:tcPr marL="91439" marR="91439" marT="45688" marB="45688">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smtClean="0"/>
                        <a:t>Prognozowany popyt (szt.)</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smtClean="0">
                          <a:latin typeface="+mj-lt"/>
                          <a:ea typeface="Times New Roman"/>
                        </a:rPr>
                        <a:t>Rzeczywisty popyt (szt.)</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smtClean="0"/>
                        <a:t>Marża pokrycia (zł)</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smtClean="0"/>
                        <a:t>Absolutna</a:t>
                      </a:r>
                      <a:r>
                        <a:rPr lang="pl-PL" sz="1600" baseline="0" dirty="0" smtClean="0"/>
                        <a:t> marża pokrycia (zł)</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10000"/>
                  </a:ext>
                </a:extLst>
              </a:tr>
              <a:tr h="33518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BM Tenis</a:t>
                      </a:r>
                      <a:endParaRPr lang="pl-PL" sz="1600" dirty="0"/>
                    </a:p>
                  </a:txBody>
                  <a:tcPr marL="91439" marR="91439" marT="45688" marB="45688">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t>80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80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100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t>8000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1"/>
                  </a:ext>
                </a:extLst>
              </a:tr>
              <a:tr h="33518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BD Tenis</a:t>
                      </a:r>
                      <a:endParaRPr lang="pl-PL" sz="1600" dirty="0"/>
                    </a:p>
                  </a:txBody>
                  <a:tcPr marL="91439" marR="91439" marT="45688" marB="4568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t>100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100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85</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n-lt"/>
                          <a:ea typeface="+mn-ea"/>
                        </a:rPr>
                        <a:t>8500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2"/>
                  </a:ext>
                </a:extLst>
              </a:tr>
              <a:tr h="33518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BM Jogging</a:t>
                      </a:r>
                      <a:endParaRPr lang="pl-PL" sz="1600" dirty="0"/>
                    </a:p>
                  </a:txBody>
                  <a:tcPr marL="91439" marR="91439" marT="45688" marB="4568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130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130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40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5200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3"/>
                  </a:ext>
                </a:extLst>
              </a:tr>
              <a:tr h="33518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smtClean="0"/>
                        <a:t>BD Jogging</a:t>
                      </a:r>
                      <a:endParaRPr lang="pl-PL" sz="1600" dirty="0"/>
                    </a:p>
                  </a:txBody>
                  <a:tcPr marL="91439" marR="91439" marT="45688" marB="4568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100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80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30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2400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4"/>
                  </a:ext>
                </a:extLst>
              </a:tr>
              <a:tr h="335181">
                <a:tc gridSpan="4">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r>
                        <a:rPr lang="pl-PL" sz="1600" b="1" dirty="0" smtClean="0">
                          <a:effectLst>
                            <a:outerShdw blurRad="38100" dist="38100" dir="2700000" algn="tl">
                              <a:srgbClr val="000000">
                                <a:alpha val="43137"/>
                              </a:srgbClr>
                            </a:outerShdw>
                          </a:effectLst>
                        </a:rPr>
                        <a:t>Razem:</a:t>
                      </a:r>
                      <a:endParaRPr lang="pl-PL" sz="1600" b="1" dirty="0">
                        <a:effectLst>
                          <a:outerShdw blurRad="38100" dist="38100" dir="2700000" algn="tl">
                            <a:srgbClr val="000000">
                              <a:alpha val="43137"/>
                            </a:srgbClr>
                          </a:outerShdw>
                        </a:effectLst>
                      </a:endParaRPr>
                    </a:p>
                  </a:txBody>
                  <a:tcPr marL="91439" marR="91439" marT="45688" marB="4568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hMerge="1">
                  <a:txBody>
                    <a:bodyPr/>
                    <a:lstStyle/>
                    <a:p>
                      <a:pPr algn="r">
                        <a:spcAft>
                          <a:spcPts val="0"/>
                        </a:spcAft>
                      </a:pPr>
                      <a:endParaRPr lang="pl-PL" sz="1600" dirty="0">
                        <a:latin typeface="+mj-lt"/>
                        <a:ea typeface="Times New Roman"/>
                      </a:endParaRPr>
                    </a:p>
                  </a:txBody>
                  <a:tcPr marL="44450" marR="44450" marT="0" marB="0" anchor="ctr"/>
                </a:tc>
                <a:tc hMerge="1">
                  <a:txBody>
                    <a:bodyPr/>
                    <a:lstStyle/>
                    <a:p>
                      <a:endParaRPr lang="pl-PL"/>
                    </a:p>
                  </a:txBody>
                  <a:tcPr/>
                </a:tc>
                <a:tc hMerge="1">
                  <a:txBody>
                    <a:bodyPr/>
                    <a:lstStyle/>
                    <a:p>
                      <a:pPr algn="r">
                        <a:spcAft>
                          <a:spcPts val="0"/>
                        </a:spcAft>
                      </a:pPr>
                      <a:endParaRPr lang="pl-PL" sz="1600" dirty="0">
                        <a:latin typeface="+mj-lt"/>
                        <a:ea typeface="Times New Roman"/>
                      </a:endParaRPr>
                    </a:p>
                  </a:txBody>
                  <a:tcPr marL="44450" marR="44450" marT="0" marB="0" anchor="ct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b="1" dirty="0" smtClean="0">
                          <a:effectLst>
                            <a:outerShdw blurRad="38100" dist="38100" dir="2700000" algn="tl">
                              <a:srgbClr val="000000">
                                <a:alpha val="43137"/>
                              </a:srgbClr>
                            </a:outerShdw>
                          </a:effectLst>
                          <a:latin typeface="+mj-lt"/>
                          <a:ea typeface="Times New Roman"/>
                        </a:rPr>
                        <a:t>24</a:t>
                      </a:r>
                      <a:r>
                        <a:rPr lang="pl-PL" sz="1600" b="1" baseline="0" dirty="0" smtClean="0">
                          <a:effectLst>
                            <a:outerShdw blurRad="38100" dist="38100" dir="2700000" algn="tl">
                              <a:srgbClr val="000000">
                                <a:alpha val="43137"/>
                              </a:srgbClr>
                            </a:outerShdw>
                          </a:effectLst>
                          <a:latin typeface="+mj-lt"/>
                          <a:ea typeface="Times New Roman"/>
                        </a:rPr>
                        <a:t> 100</a:t>
                      </a:r>
                      <a:endParaRPr lang="pl-PL" sz="1600" b="1" dirty="0">
                        <a:effectLst>
                          <a:outerShdw blurRad="38100" dist="38100" dir="2700000" algn="tl">
                            <a:srgbClr val="000000">
                              <a:alpha val="43137"/>
                            </a:srgbClr>
                          </a:outerShdw>
                        </a:effectLst>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5"/>
                  </a:ext>
                </a:extLst>
              </a:tr>
            </a:tbl>
          </a:graphicData>
        </a:graphic>
      </p:graphicFrame>
      <p:sp>
        <p:nvSpPr>
          <p:cNvPr id="50" name="Prostokąt 49"/>
          <p:cNvSpPr>
            <a:spLocks noChangeArrowheads="1"/>
          </p:cNvSpPr>
          <p:nvPr/>
        </p:nvSpPr>
        <p:spPr bwMode="auto">
          <a:xfrm>
            <a:off x="152400" y="4819650"/>
            <a:ext cx="8634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Przedstawiona prognoza absolutnej marży pokrycia pokazuje, że zmiana popytu oraz ceny spowodowała zmniejszenie zysku o 900 zł, co daje jednak nadal bardzo korzystną wartość tygodniowego zysku (zakładając, że koszt utrzymania firmy nie ulegnie zmianie, to zysk=24100zł-11502,09zł= 12597,91zł).</a:t>
            </a:r>
          </a:p>
        </p:txBody>
      </p:sp>
    </p:spTree>
    <p:extLst>
      <p:ext uri="{BB962C8B-B14F-4D97-AF65-F5344CB8AC3E}">
        <p14:creationId xmlns:p14="http://schemas.microsoft.com/office/powerpoint/2010/main" val="92804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6"/>
                                        </p:tgtEl>
                                      </p:cBhvr>
                                    </p:animEffect>
                                    <p:set>
                                      <p:cBhvr>
                                        <p:cTn id="17" dur="1" fill="hold">
                                          <p:stCondLst>
                                            <p:cond delay="499"/>
                                          </p:stCondLst>
                                        </p:cTn>
                                        <p:tgtEl>
                                          <p:spTgt spid="36"/>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37"/>
                                        </p:tgtEl>
                                      </p:cBhvr>
                                    </p:animEffect>
                                    <p:set>
                                      <p:cBhvr>
                                        <p:cTn id="20" dur="1" fill="hold">
                                          <p:stCondLst>
                                            <p:cond delay="499"/>
                                          </p:stCondLst>
                                        </p:cTn>
                                        <p:tgtEl>
                                          <p:spTgt spid="3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38"/>
                                        </p:tgtEl>
                                      </p:cBhvr>
                                    </p:animEffect>
                                    <p:set>
                                      <p:cBhvr>
                                        <p:cTn id="40" dur="1" fill="hold">
                                          <p:stCondLst>
                                            <p:cond delay="499"/>
                                          </p:stCondLst>
                                        </p:cTn>
                                        <p:tgtEl>
                                          <p:spTgt spid="38"/>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9"/>
                                        </p:tgtEl>
                                      </p:cBhvr>
                                    </p:animEffect>
                                    <p:set>
                                      <p:cBhvr>
                                        <p:cTn id="43" dur="1" fill="hold">
                                          <p:stCondLst>
                                            <p:cond delay="499"/>
                                          </p:stCondLst>
                                        </p:cTn>
                                        <p:tgtEl>
                                          <p:spTgt spid="39"/>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40"/>
                                        </p:tgtEl>
                                      </p:cBhvr>
                                    </p:animEffect>
                                    <p:set>
                                      <p:cBhvr>
                                        <p:cTn id="46" dur="1" fill="hold">
                                          <p:stCondLst>
                                            <p:cond delay="499"/>
                                          </p:stCondLst>
                                        </p:cTn>
                                        <p:tgtEl>
                                          <p:spTgt spid="4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41"/>
                                        </p:tgtEl>
                                      </p:cBhvr>
                                    </p:animEffect>
                                    <p:set>
                                      <p:cBhvr>
                                        <p:cTn id="78" dur="1" fill="hold">
                                          <p:stCondLst>
                                            <p:cond delay="499"/>
                                          </p:stCondLst>
                                        </p:cTn>
                                        <p:tgtEl>
                                          <p:spTgt spid="41"/>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42"/>
                                        </p:tgtEl>
                                      </p:cBhvr>
                                    </p:animEffect>
                                    <p:set>
                                      <p:cBhvr>
                                        <p:cTn id="81" dur="1" fill="hold">
                                          <p:stCondLst>
                                            <p:cond delay="499"/>
                                          </p:stCondLst>
                                        </p:cTn>
                                        <p:tgtEl>
                                          <p:spTgt spid="42"/>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43"/>
                                        </p:tgtEl>
                                      </p:cBhvr>
                                    </p:animEffect>
                                    <p:set>
                                      <p:cBhvr>
                                        <p:cTn id="84" dur="1" fill="hold">
                                          <p:stCondLst>
                                            <p:cond delay="499"/>
                                          </p:stCondLst>
                                        </p:cTn>
                                        <p:tgtEl>
                                          <p:spTgt spid="43"/>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44"/>
                                        </p:tgtEl>
                                      </p:cBhvr>
                                    </p:animEffect>
                                    <p:set>
                                      <p:cBhvr>
                                        <p:cTn id="87" dur="1" fill="hold">
                                          <p:stCondLst>
                                            <p:cond delay="499"/>
                                          </p:stCondLst>
                                        </p:cTn>
                                        <p:tgtEl>
                                          <p:spTgt spid="44"/>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45"/>
                                        </p:tgtEl>
                                      </p:cBhvr>
                                    </p:animEffect>
                                    <p:set>
                                      <p:cBhvr>
                                        <p:cTn id="90" dur="1" fill="hold">
                                          <p:stCondLst>
                                            <p:cond delay="499"/>
                                          </p:stCondLst>
                                        </p:cTn>
                                        <p:tgtEl>
                                          <p:spTgt spid="45"/>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46"/>
                                        </p:tgtEl>
                                      </p:cBhvr>
                                    </p:animEffect>
                                    <p:set>
                                      <p:cBhvr>
                                        <p:cTn id="93" dur="1" fill="hold">
                                          <p:stCondLst>
                                            <p:cond delay="499"/>
                                          </p:stCondLst>
                                        </p:cTn>
                                        <p:tgtEl>
                                          <p:spTgt spid="46"/>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47"/>
                                        </p:tgtEl>
                                      </p:cBhvr>
                                    </p:animEffect>
                                    <p:set>
                                      <p:cBhvr>
                                        <p:cTn id="96" dur="1" fill="hold">
                                          <p:stCondLst>
                                            <p:cond delay="499"/>
                                          </p:stCondLst>
                                        </p:cTn>
                                        <p:tgtEl>
                                          <p:spTgt spid="47"/>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fade">
                                      <p:cBhvr>
                                        <p:cTn id="101" dur="500"/>
                                        <p:tgtEl>
                                          <p:spTgt spid="4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fade">
                                      <p:cBhvr>
                                        <p:cTn id="106" dur="500"/>
                                        <p:tgtEl>
                                          <p:spTgt spid="49"/>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8" grpId="0"/>
      <p:bldP spid="38" grpId="1"/>
      <p:bldP spid="40" grpId="0"/>
      <p:bldP spid="40" grpId="1"/>
      <p:bldP spid="41" grpId="0"/>
      <p:bldP spid="41" grpId="1"/>
      <p:bldP spid="43" grpId="0"/>
      <p:bldP spid="43" grpId="1"/>
      <p:bldP spid="44" grpId="0"/>
      <p:bldP spid="44" grpId="1"/>
      <p:bldP spid="45" grpId="0"/>
      <p:bldP spid="45" grpId="1"/>
      <p:bldP spid="46" grpId="0"/>
      <p:bldP spid="46" grpId="1"/>
      <p:bldP spid="47" grpId="0"/>
      <p:bldP spid="47" grpId="1"/>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Symbol zastępczy zawartości 46"/>
          <p:cNvSpPr txBox="1">
            <a:spLocks/>
          </p:cNvSpPr>
          <p:nvPr/>
        </p:nvSpPr>
        <p:spPr bwMode="auto">
          <a:xfrm>
            <a:off x="152400" y="1210383"/>
            <a:ext cx="8658225" cy="1225550"/>
          </a:xfrm>
          <a:prstGeom prst="rect">
            <a:avLst/>
          </a:prstGeom>
          <a:noFill/>
          <a:ln w="9525">
            <a:noFill/>
            <a:miter lim="800000"/>
            <a:headEnd/>
            <a:tailEnd/>
          </a:ln>
        </p:spPr>
        <p:txBody>
          <a:bodyPr/>
          <a:lstStyle/>
          <a:p>
            <a:pPr marL="365125" indent="-255588" algn="just">
              <a:spcBef>
                <a:spcPts val="400"/>
              </a:spcBef>
              <a:buClr>
                <a:schemeClr val="accent1"/>
              </a:buClr>
              <a:buSzPct val="68000"/>
              <a:defRPr/>
            </a:pPr>
            <a:r>
              <a:rPr lang="pl-PL" dirty="0">
                <a:latin typeface="Arial" panose="020B0604020202020204" pitchFamily="34" charset="0"/>
                <a:cs typeface="Arial" panose="020B0604020202020204" pitchFamily="34" charset="0"/>
              </a:rPr>
              <a:t>	</a:t>
            </a:r>
            <a:r>
              <a:rPr lang="pl-PL" dirty="0" smtClean="0">
                <a:latin typeface="Arial" panose="020B0604020202020204" pitchFamily="34" charset="0"/>
                <a:cs typeface="Arial" panose="020B0604020202020204" pitchFamily="34" charset="0"/>
              </a:rPr>
              <a:t>Pod poniższymi linkami można znaleźć inne prezentacje, opracowane przez Wyższą Szkołę Logistyki, o podobnej tematyce:</a:t>
            </a:r>
            <a:endParaRPr lang="pl-PL" dirty="0">
              <a:latin typeface="Arial" panose="020B0604020202020204" pitchFamily="34" charset="0"/>
              <a:cs typeface="Arial" panose="020B0604020202020204" pitchFamily="34" charset="0"/>
            </a:endParaRPr>
          </a:p>
          <a:p>
            <a:pPr marL="365125" indent="-255588">
              <a:spcBef>
                <a:spcPts val="400"/>
              </a:spcBef>
              <a:buClr>
                <a:schemeClr val="accent1"/>
              </a:buClr>
              <a:buSzPct val="68000"/>
              <a:buFont typeface="Wingdings 3" pitchFamily="18" charset="2"/>
              <a:buNone/>
              <a:defRPr/>
            </a:pPr>
            <a:endParaRPr lang="pl-PL" dirty="0" smtClean="0">
              <a:latin typeface="Arial" panose="020B0604020202020204" pitchFamily="34" charset="0"/>
              <a:cs typeface="Arial" panose="020B0604020202020204" pitchFamily="34" charset="0"/>
            </a:endParaRPr>
          </a:p>
          <a:p>
            <a:pPr marL="365125" indent="-255588">
              <a:spcBef>
                <a:spcPts val="400"/>
              </a:spcBef>
              <a:buClr>
                <a:schemeClr val="accent1"/>
              </a:buClr>
              <a:buSzPct val="68000"/>
              <a:buFont typeface="Wingdings 3" pitchFamily="18" charset="2"/>
              <a:buNone/>
              <a:defRPr/>
            </a:pPr>
            <a:endParaRPr lang="pl-PL" dirty="0" smtClean="0">
              <a:latin typeface="Arial" panose="020B0604020202020204" pitchFamily="34" charset="0"/>
              <a:cs typeface="Arial" panose="020B0604020202020204" pitchFamily="34" charset="0"/>
            </a:endParaRPr>
          </a:p>
          <a:p>
            <a:pPr marL="365125" indent="-255588">
              <a:spcBef>
                <a:spcPts val="400"/>
              </a:spcBef>
              <a:buClr>
                <a:schemeClr val="accent1"/>
              </a:buClr>
              <a:buSzPct val="68000"/>
              <a:buFont typeface="Wingdings 3" pitchFamily="18" charset="2"/>
              <a:buNone/>
              <a:defRPr/>
            </a:pPr>
            <a:r>
              <a:rPr lang="pl-PL" b="1" dirty="0" smtClean="0">
                <a:solidFill>
                  <a:srgbClr val="333333"/>
                </a:solidFill>
                <a:latin typeface="arial" panose="020B0604020202020204" pitchFamily="34" charset="0"/>
              </a:rPr>
              <a:t>	</a:t>
            </a:r>
            <a:r>
              <a:rPr lang="pl-PL" b="1" dirty="0">
                <a:solidFill>
                  <a:srgbClr val="333333"/>
                </a:solidFill>
                <a:latin typeface="arial" panose="020B0604020202020204" pitchFamily="34" charset="0"/>
                <a:hlinkClick r:id="rId3"/>
              </a:rPr>
              <a:t>Planowanie i sterowanie </a:t>
            </a:r>
            <a:r>
              <a:rPr lang="pl-PL" b="1" dirty="0" smtClean="0">
                <a:solidFill>
                  <a:srgbClr val="333333"/>
                </a:solidFill>
                <a:latin typeface="arial" panose="020B0604020202020204" pitchFamily="34" charset="0"/>
                <a:hlinkClick r:id="rId3"/>
              </a:rPr>
              <a:t>produkcją</a:t>
            </a:r>
            <a:endParaRPr lang="pl-PL" dirty="0">
              <a:latin typeface="Arial" panose="020B0604020202020204" pitchFamily="34" charset="0"/>
              <a:cs typeface="Arial" panose="020B0604020202020204" pitchFamily="34" charset="0"/>
            </a:endParaRPr>
          </a:p>
          <a:p>
            <a:pPr marL="365125" indent="-255588">
              <a:spcBef>
                <a:spcPts val="400"/>
              </a:spcBef>
              <a:buClr>
                <a:schemeClr val="accent1"/>
              </a:buClr>
              <a:buSzPct val="68000"/>
              <a:buFont typeface="Wingdings 3" pitchFamily="18" charset="2"/>
              <a:buNone/>
              <a:defRPr/>
            </a:pPr>
            <a:endParaRPr lang="pl-PL" dirty="0">
              <a:latin typeface="Arial" panose="020B0604020202020204" pitchFamily="34" charset="0"/>
              <a:cs typeface="Arial" panose="020B0604020202020204" pitchFamily="34" charset="0"/>
            </a:endParaRPr>
          </a:p>
          <a:p>
            <a:pPr marL="365125" indent="-255588">
              <a:spcBef>
                <a:spcPts val="400"/>
              </a:spcBef>
              <a:buClr>
                <a:schemeClr val="accent1"/>
              </a:buClr>
              <a:buSzPct val="68000"/>
              <a:buFont typeface="Wingdings 3" pitchFamily="18" charset="2"/>
              <a:buNone/>
              <a:defRPr/>
            </a:pPr>
            <a:r>
              <a:rPr lang="pl-PL" dirty="0">
                <a:latin typeface="Arial" panose="020B0604020202020204" pitchFamily="34" charset="0"/>
                <a:cs typeface="Arial" panose="020B0604020202020204" pitchFamily="34" charset="0"/>
              </a:rPr>
              <a:t>	</a:t>
            </a:r>
            <a:endParaRPr lang="pl-PL" dirty="0">
              <a:latin typeface="Arial" panose="020B0604020202020204" pitchFamily="34" charset="0"/>
              <a:cs typeface="Arial" panose="020B0604020202020204" pitchFamily="34" charset="0"/>
            </a:endParaRPr>
          </a:p>
        </p:txBody>
      </p:sp>
      <p:sp>
        <p:nvSpPr>
          <p:cNvPr id="16389"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dirty="0" smtClean="0"/>
              <a:t>TEMATY POKREWNE</a:t>
            </a:r>
            <a:endParaRPr lang="pl-PL" altLang="pl-PL" dirty="0"/>
          </a:p>
        </p:txBody>
      </p:sp>
    </p:spTree>
    <p:extLst>
      <p:ext uri="{BB962C8B-B14F-4D97-AF65-F5344CB8AC3E}">
        <p14:creationId xmlns:p14="http://schemas.microsoft.com/office/powerpoint/2010/main" val="4286365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183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01497" y="3808413"/>
            <a:ext cx="4446969" cy="1132755"/>
          </a:xfrm>
        </p:spPr>
        <p:txBody>
          <a:bodyPr/>
          <a:lstStyle/>
          <a:p>
            <a:pPr fontAlgn="auto">
              <a:spcAft>
                <a:spcPts val="0"/>
              </a:spcAft>
              <a:defRPr/>
            </a:pPr>
            <a:r>
              <a:rPr lang="pl-PL" dirty="0" smtClean="0"/>
              <a:t>ANALIZA WĄSKICH GARDEŁ </a:t>
            </a:r>
            <a:br>
              <a:rPr lang="pl-PL" dirty="0" smtClean="0"/>
            </a:br>
            <a:r>
              <a:rPr lang="pl-PL" dirty="0" smtClean="0"/>
              <a:t>W PROCESACH LOGISTYCZNYCH</a:t>
            </a:r>
            <a:endParaRPr lang="pl-PL" dirty="0"/>
          </a:p>
        </p:txBody>
      </p:sp>
      <p:sp>
        <p:nvSpPr>
          <p:cNvPr id="3" name="Podtytuł 2"/>
          <p:cNvSpPr>
            <a:spLocks noGrp="1"/>
          </p:cNvSpPr>
          <p:nvPr>
            <p:ph type="subTitle" idx="1"/>
          </p:nvPr>
        </p:nvSpPr>
        <p:spPr>
          <a:xfrm>
            <a:off x="5180013" y="5085184"/>
            <a:ext cx="3733800" cy="550863"/>
          </a:xfrm>
        </p:spPr>
        <p:txBody>
          <a:bodyPr rtlCol="0"/>
          <a:lstStyle/>
          <a:p>
            <a:pPr fontAlgn="auto">
              <a:spcAft>
                <a:spcPts val="0"/>
              </a:spcAft>
              <a:defRPr/>
            </a:pPr>
            <a:r>
              <a:rPr lang="pl-PL" dirty="0" smtClean="0"/>
              <a:t>Autor: Adam Koliński</a:t>
            </a:r>
            <a:endParaRPr lang="pl-PL" dirty="0"/>
          </a:p>
        </p:txBody>
      </p:sp>
    </p:spTree>
    <p:extLst>
      <p:ext uri="{BB962C8B-B14F-4D97-AF65-F5344CB8AC3E}">
        <p14:creationId xmlns:p14="http://schemas.microsoft.com/office/powerpoint/2010/main" val="1302816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ANALIZA WĄSKICH GARDEŁ</a:t>
            </a:r>
          </a:p>
        </p:txBody>
      </p:sp>
      <p:sp>
        <p:nvSpPr>
          <p:cNvPr id="4100" name="Prostokąt 1"/>
          <p:cNvSpPr>
            <a:spLocks noChangeArrowheads="1"/>
          </p:cNvSpPr>
          <p:nvPr/>
        </p:nvSpPr>
        <p:spPr bwMode="auto">
          <a:xfrm>
            <a:off x="152400" y="1371600"/>
            <a:ext cx="86344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l-PL" altLang="pl-PL" dirty="0"/>
              <a:t>Controlling </a:t>
            </a:r>
            <a:r>
              <a:rPr lang="pl-PL" altLang="pl-PL" dirty="0" smtClean="0"/>
              <a:t>logistyki jako narzędzie optymalizacji procesów </a:t>
            </a:r>
            <a:r>
              <a:rPr lang="pl-PL" altLang="pl-PL" dirty="0"/>
              <a:t>skupia się na tych elementach i czynnikach, które stanowią ograniczenia dla efektywnego działania systemu, jakim jest przedsiębiorstwo lub łańcuch dostaw. Narzędzia controllingu logistyki wykorzystywane wewnątrz przedsiębiorstwa mają za zadanie identyfikowanie wewnętrznych ograniczeń, czyli tzw. wąskich gardeł.</a:t>
            </a:r>
          </a:p>
        </p:txBody>
      </p:sp>
      <p:sp>
        <p:nvSpPr>
          <p:cNvPr id="8" name="Prostokąt 7"/>
          <p:cNvSpPr/>
          <p:nvPr/>
        </p:nvSpPr>
        <p:spPr>
          <a:xfrm>
            <a:off x="152400" y="2865438"/>
            <a:ext cx="8634413" cy="2032000"/>
          </a:xfrm>
          <a:prstGeom prst="rect">
            <a:avLst/>
          </a:prstGeom>
        </p:spPr>
        <p:txBody>
          <a:bodyPr>
            <a:spAutoFit/>
          </a:bodyPr>
          <a:lstStyle/>
          <a:p>
            <a:pPr algn="just">
              <a:defRPr/>
            </a:pPr>
            <a:r>
              <a:rPr lang="pl-PL" dirty="0">
                <a:latin typeface="Arial" charset="0"/>
                <a:cs typeface="Arial" charset="0"/>
              </a:rPr>
              <a:t>W aspekcie analizy ograniczeń w przedsiębiorstwie rachunkowość kosztowa jest przestarzała nie dlatego, że przy alokacji kosztów na produkty korzysta się z jednej tylko miary aktywności, ale dlatego, że w ogóle się jej dokonuje. Alokacja jest archaiczna, ponieważ alokowane koszty, niezależnie od przyjętego sposobu, nie zmieniają się ściśle wraz z wielkością i zróżnicowaniem produkcji ani z żadną inną zmienną. W odpowiedzi na omawiane problemy powstała </a:t>
            </a:r>
            <a:r>
              <a:rPr lang="pl-PL" dirty="0">
                <a:effectLst>
                  <a:outerShdw blurRad="38100" dist="38100" dir="2700000" algn="tl">
                    <a:srgbClr val="000000">
                      <a:alpha val="43137"/>
                    </a:srgbClr>
                  </a:outerShdw>
                </a:effectLst>
                <a:latin typeface="Arial" charset="0"/>
                <a:cs typeface="Arial" charset="0"/>
              </a:rPr>
              <a:t>rachunkowość przerobowa</a:t>
            </a:r>
            <a:r>
              <a:rPr lang="pl-PL" dirty="0">
                <a:latin typeface="Arial" charset="0"/>
                <a:cs typeface="Arial" charset="0"/>
              </a:rPr>
              <a:t>, która jest oparta na zasadach </a:t>
            </a:r>
            <a:r>
              <a:rPr lang="pl-PL" dirty="0">
                <a:effectLst>
                  <a:outerShdw blurRad="38100" dist="38100" dir="2700000" algn="tl">
                    <a:srgbClr val="000000">
                      <a:alpha val="43137"/>
                    </a:srgbClr>
                  </a:outerShdw>
                </a:effectLst>
                <a:latin typeface="Arial" charset="0"/>
                <a:cs typeface="Arial" charset="0"/>
              </a:rPr>
              <a:t>teorii ograniczeń</a:t>
            </a:r>
            <a:r>
              <a:rPr lang="pl-PL" dirty="0">
                <a:latin typeface="Arial" charset="0"/>
                <a:cs typeface="Arial" charset="0"/>
              </a:rPr>
              <a:t>.</a:t>
            </a:r>
          </a:p>
        </p:txBody>
      </p:sp>
    </p:spTree>
    <p:extLst>
      <p:ext uri="{BB962C8B-B14F-4D97-AF65-F5344CB8AC3E}">
        <p14:creationId xmlns:p14="http://schemas.microsoft.com/office/powerpoint/2010/main" val="2692424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ANALIZA WĄSKICH GARDEŁ</a:t>
            </a:r>
          </a:p>
        </p:txBody>
      </p:sp>
      <p:sp>
        <p:nvSpPr>
          <p:cNvPr id="2" name="Prostokąt 1"/>
          <p:cNvSpPr/>
          <p:nvPr/>
        </p:nvSpPr>
        <p:spPr>
          <a:xfrm>
            <a:off x="152400" y="1371600"/>
            <a:ext cx="8634413" cy="1200150"/>
          </a:xfrm>
          <a:prstGeom prst="rect">
            <a:avLst/>
          </a:prstGeom>
        </p:spPr>
        <p:txBody>
          <a:bodyPr>
            <a:spAutoFit/>
          </a:bodyPr>
          <a:lstStyle/>
          <a:p>
            <a:pPr algn="just">
              <a:defRPr/>
            </a:pPr>
            <a:r>
              <a:rPr lang="pl-PL" b="1" dirty="0">
                <a:effectLst>
                  <a:outerShdw blurRad="38100" dist="38100" dir="2700000" algn="tl">
                    <a:srgbClr val="000000">
                      <a:alpha val="43137"/>
                    </a:srgbClr>
                  </a:outerShdw>
                </a:effectLst>
                <a:latin typeface="Arial" charset="0"/>
                <a:cs typeface="Arial" charset="0"/>
              </a:rPr>
              <a:t>Wąskie gardło </a:t>
            </a:r>
            <a:r>
              <a:rPr lang="pl-PL" dirty="0">
                <a:latin typeface="Arial" charset="0"/>
                <a:cs typeface="Arial" charset="0"/>
              </a:rPr>
              <a:t>jest to element zasobów (np. stanowisko) o najniższym potencjale (np. zdolności produkcyjnej). Wyznacza on potencjał całego systemu produkcyjnego. Harmonogramowanie pracy systemu produkcyjnego musi opierać się na harmonogramie wąskiego gardła.</a:t>
            </a:r>
          </a:p>
        </p:txBody>
      </p:sp>
      <p:sp>
        <p:nvSpPr>
          <p:cNvPr id="8" name="Prostokąt 7"/>
          <p:cNvSpPr>
            <a:spLocks noChangeArrowheads="1"/>
          </p:cNvSpPr>
          <p:nvPr/>
        </p:nvSpPr>
        <p:spPr bwMode="auto">
          <a:xfrm>
            <a:off x="152400" y="2590800"/>
            <a:ext cx="8634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l-PL" altLang="pl-PL"/>
              <a:t>Wąskie gardła w produkcji zakłócają płynność przebiegu procesów, powodując gromadzenie zapasów i przestoje.</a:t>
            </a:r>
          </a:p>
        </p:txBody>
      </p:sp>
      <p:sp>
        <p:nvSpPr>
          <p:cNvPr id="512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l-PL" altLang="pl-PL"/>
          </a:p>
        </p:txBody>
      </p:sp>
      <p:graphicFrame>
        <p:nvGraphicFramePr>
          <p:cNvPr id="5127" name="Obiekt 3"/>
          <p:cNvGraphicFramePr>
            <a:graphicFrameLocks noChangeAspect="1"/>
          </p:cNvGraphicFramePr>
          <p:nvPr/>
        </p:nvGraphicFramePr>
        <p:xfrm>
          <a:off x="1993900" y="3233738"/>
          <a:ext cx="6645275" cy="2557462"/>
        </p:xfrm>
        <a:graphic>
          <a:graphicData uri="http://schemas.openxmlformats.org/presentationml/2006/ole">
            <mc:AlternateContent xmlns:mc="http://schemas.openxmlformats.org/markup-compatibility/2006">
              <mc:Choice xmlns:v="urn:schemas-microsoft-com:vml" Requires="v">
                <p:oleObj spid="_x0000_s1027" name="Visio" r:id="rId4" imgW="6178677" imgH="2373630" progId="Visio.Drawing.11">
                  <p:embed/>
                </p:oleObj>
              </mc:Choice>
              <mc:Fallback>
                <p:oleObj name="Visio" r:id="rId4" imgW="6178677" imgH="2373630" progId="Visio.Drawing.11">
                  <p:embed/>
                  <p:pic>
                    <p:nvPicPr>
                      <p:cNvPr id="5127" name="Obiek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900" y="3233738"/>
                        <a:ext cx="6645275"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47264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7"/>
                                        </p:tgtEl>
                                        <p:attrNameLst>
                                          <p:attrName>style.visibility</p:attrName>
                                        </p:attrNameLst>
                                      </p:cBhvr>
                                      <p:to>
                                        <p:strVal val="visible"/>
                                      </p:to>
                                    </p:set>
                                    <p:animEffect transition="in" filter="fade">
                                      <p:cBhvr>
                                        <p:cTn id="12"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ANALIZA WĄSKICH GARDEŁ</a:t>
            </a:r>
          </a:p>
        </p:txBody>
      </p:sp>
      <p:sp>
        <p:nvSpPr>
          <p:cNvPr id="2" name="Prostokąt 1"/>
          <p:cNvSpPr/>
          <p:nvPr/>
        </p:nvSpPr>
        <p:spPr>
          <a:xfrm>
            <a:off x="152400" y="1371600"/>
            <a:ext cx="8634413" cy="2586038"/>
          </a:xfrm>
          <a:prstGeom prst="rect">
            <a:avLst/>
          </a:prstGeom>
        </p:spPr>
        <p:txBody>
          <a:bodyPr>
            <a:spAutoFit/>
          </a:bodyPr>
          <a:lstStyle/>
          <a:p>
            <a:pPr algn="just">
              <a:defRPr/>
            </a:pPr>
            <a:r>
              <a:rPr lang="pl-PL" dirty="0" err="1">
                <a:latin typeface="Arial" charset="0"/>
                <a:cs typeface="Arial" charset="0"/>
              </a:rPr>
              <a:t>Eliyahu</a:t>
            </a:r>
            <a:r>
              <a:rPr lang="pl-PL" dirty="0">
                <a:latin typeface="Arial" charset="0"/>
                <a:cs typeface="Arial" charset="0"/>
              </a:rPr>
              <a:t> M. </a:t>
            </a:r>
            <a:r>
              <a:rPr lang="pl-PL" dirty="0" err="1">
                <a:latin typeface="Arial" charset="0"/>
                <a:cs typeface="Arial" charset="0"/>
              </a:rPr>
              <a:t>Goldratt</a:t>
            </a:r>
            <a:r>
              <a:rPr lang="pl-PL" dirty="0">
                <a:latin typeface="Arial" charset="0"/>
                <a:cs typeface="Arial" charset="0"/>
              </a:rPr>
              <a:t> jest twórcą </a:t>
            </a:r>
            <a:r>
              <a:rPr lang="pl-PL" b="1" dirty="0">
                <a:effectLst>
                  <a:outerShdw blurRad="38100" dist="38100" dir="2700000" algn="tl">
                    <a:srgbClr val="000000">
                      <a:alpha val="43137"/>
                    </a:srgbClr>
                  </a:outerShdw>
                </a:effectLst>
                <a:latin typeface="Arial" charset="0"/>
                <a:cs typeface="Arial" charset="0"/>
              </a:rPr>
              <a:t>teorii ograniczeń (</a:t>
            </a:r>
            <a:r>
              <a:rPr lang="pl-PL" b="1" dirty="0" err="1">
                <a:effectLst>
                  <a:outerShdw blurRad="38100" dist="38100" dir="2700000" algn="tl">
                    <a:srgbClr val="000000">
                      <a:alpha val="43137"/>
                    </a:srgbClr>
                  </a:outerShdw>
                </a:effectLst>
                <a:latin typeface="Arial" charset="0"/>
                <a:cs typeface="Arial" charset="0"/>
              </a:rPr>
              <a:t>theory</a:t>
            </a:r>
            <a:r>
              <a:rPr lang="pl-PL" b="1" dirty="0">
                <a:effectLst>
                  <a:outerShdw blurRad="38100" dist="38100" dir="2700000" algn="tl">
                    <a:srgbClr val="000000">
                      <a:alpha val="43137"/>
                    </a:srgbClr>
                  </a:outerShdw>
                </a:effectLst>
                <a:latin typeface="Arial" charset="0"/>
                <a:cs typeface="Arial" charset="0"/>
              </a:rPr>
              <a:t> of </a:t>
            </a:r>
            <a:r>
              <a:rPr lang="pl-PL" b="1" dirty="0" err="1">
                <a:effectLst>
                  <a:outerShdw blurRad="38100" dist="38100" dir="2700000" algn="tl">
                    <a:srgbClr val="000000">
                      <a:alpha val="43137"/>
                    </a:srgbClr>
                  </a:outerShdw>
                </a:effectLst>
                <a:latin typeface="Arial" charset="0"/>
                <a:cs typeface="Arial" charset="0"/>
              </a:rPr>
              <a:t>constraints</a:t>
            </a:r>
            <a:r>
              <a:rPr lang="pl-PL" b="1" dirty="0">
                <a:effectLst>
                  <a:outerShdw blurRad="38100" dist="38100" dir="2700000" algn="tl">
                    <a:srgbClr val="000000">
                      <a:alpha val="43137"/>
                    </a:srgbClr>
                  </a:outerShdw>
                </a:effectLst>
                <a:latin typeface="Arial" charset="0"/>
                <a:cs typeface="Arial" charset="0"/>
              </a:rPr>
              <a:t> – TOC)</a:t>
            </a:r>
            <a:r>
              <a:rPr lang="pl-PL" dirty="0">
                <a:latin typeface="Arial" charset="0"/>
                <a:cs typeface="Arial" charset="0"/>
              </a:rPr>
              <a:t>, która zakłada, że istnieje wspólna przyczyna wielu obserwowanych skutków i czynników zachodzących w przedsiębiorstwie. To stwierdzenie wymusza spojrzenie na przedsiębiorstwo jako na system powiązanych ze sobą elementów. Z tego względu najważniejszym pojęciem w TOC jest „ograniczenie systemu”. Należy zatem zauważyć, że żaden system prowadzący działalność gospodarczą nie jest wolny od ograniczeń. Ograniczenia mogą dotyczyć czynników występujących wewnątrz przedsiębiorstwa (wąskie gardła), jak również czynników zewnętrznych, niezależnych od kadry kierowniczej przedsiębiorstwa (popyt, konkurencja). </a:t>
            </a:r>
          </a:p>
        </p:txBody>
      </p:sp>
    </p:spTree>
    <p:extLst>
      <p:ext uri="{BB962C8B-B14F-4D97-AF65-F5344CB8AC3E}">
        <p14:creationId xmlns:p14="http://schemas.microsoft.com/office/powerpoint/2010/main" val="3347763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9"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ANALIZA WĄSKICH GARDEŁ – PRZYKŁAD 1</a:t>
            </a:r>
          </a:p>
        </p:txBody>
      </p:sp>
      <p:sp>
        <p:nvSpPr>
          <p:cNvPr id="44" name="pole tekstowe 43"/>
          <p:cNvSpPr txBox="1"/>
          <p:nvPr/>
        </p:nvSpPr>
        <p:spPr>
          <a:xfrm>
            <a:off x="1004888" y="2636838"/>
            <a:ext cx="1143000" cy="649287"/>
          </a:xfrm>
          <a:prstGeom prst="ellipse">
            <a:avLst/>
          </a:prstGeom>
          <a:solidFill>
            <a:srgbClr val="333399"/>
          </a:solidFill>
          <a:ln w="38100" cap="flat" cmpd="sng" algn="ctr">
            <a:solidFill>
              <a:srgbClr val="FFFFFF"/>
            </a:solidFill>
            <a:prstDash val="solid"/>
          </a:ln>
          <a:effectLst>
            <a:outerShdw blurRad="50800" dist="38100" dir="5400000" algn="t" rotWithShape="0">
              <a:prstClr val="black">
                <a:alpha val="40000"/>
              </a:prst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200" b="0" i="0" u="none" strike="noStrike" kern="0" cap="none" spc="0" normalizeH="0" baseline="0" noProof="0" dirty="0">
                <a:ln>
                  <a:noFill/>
                </a:ln>
                <a:solidFill>
                  <a:srgbClr val="FFFFFF"/>
                </a:solidFill>
                <a:effectLst/>
                <a:uLnTx/>
                <a:uFillTx/>
                <a:latin typeface="Arial"/>
                <a:ea typeface="+mn-ea"/>
                <a:cs typeface="Arial"/>
              </a:rPr>
              <a:t>Operacja I</a:t>
            </a:r>
          </a:p>
        </p:txBody>
      </p:sp>
      <p:sp>
        <p:nvSpPr>
          <p:cNvPr id="45" name="pole tekstowe 44"/>
          <p:cNvSpPr txBox="1"/>
          <p:nvPr/>
        </p:nvSpPr>
        <p:spPr>
          <a:xfrm>
            <a:off x="2433638" y="2636838"/>
            <a:ext cx="1143000" cy="649287"/>
          </a:xfrm>
          <a:prstGeom prst="ellipse">
            <a:avLst/>
          </a:prstGeom>
          <a:solidFill>
            <a:srgbClr val="333399"/>
          </a:solidFill>
          <a:ln w="38100" cap="flat" cmpd="sng" algn="ctr">
            <a:solidFill>
              <a:srgbClr val="FFFFFF"/>
            </a:solidFill>
            <a:prstDash val="solid"/>
          </a:ln>
          <a:effectLst>
            <a:outerShdw blurRad="50800" dist="38100" dir="5400000" algn="t" rotWithShape="0">
              <a:prstClr val="black">
                <a:alpha val="40000"/>
              </a:prst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200" b="0" i="0" u="none" strike="noStrike" kern="0" cap="none" spc="0" normalizeH="0" baseline="0" noProof="0" dirty="0">
                <a:ln>
                  <a:noFill/>
                </a:ln>
                <a:solidFill>
                  <a:srgbClr val="FFFFFF"/>
                </a:solidFill>
                <a:effectLst/>
                <a:uLnTx/>
                <a:uFillTx/>
                <a:latin typeface="Arial"/>
                <a:ea typeface="+mn-ea"/>
                <a:cs typeface="Arial"/>
              </a:rPr>
              <a:t>Operacja II</a:t>
            </a:r>
          </a:p>
        </p:txBody>
      </p:sp>
      <p:sp>
        <p:nvSpPr>
          <p:cNvPr id="47" name="pole tekstowe 46"/>
          <p:cNvSpPr txBox="1"/>
          <p:nvPr/>
        </p:nvSpPr>
        <p:spPr>
          <a:xfrm>
            <a:off x="3862388" y="2636838"/>
            <a:ext cx="1214437" cy="649287"/>
          </a:xfrm>
          <a:prstGeom prst="ellipse">
            <a:avLst/>
          </a:prstGeom>
          <a:solidFill>
            <a:srgbClr val="333399"/>
          </a:solidFill>
          <a:ln w="38100" cap="flat" cmpd="sng" algn="ctr">
            <a:solidFill>
              <a:srgbClr val="FFFFFF"/>
            </a:solidFill>
            <a:prstDash val="solid"/>
          </a:ln>
          <a:effectLst>
            <a:outerShdw blurRad="50800" dist="38100" dir="5400000" algn="t" rotWithShape="0">
              <a:prstClr val="black">
                <a:alpha val="40000"/>
              </a:prst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200" b="0" i="0" u="none" strike="noStrike" kern="0" cap="none" spc="0" normalizeH="0" baseline="0" noProof="0" dirty="0">
                <a:ln>
                  <a:noFill/>
                </a:ln>
                <a:solidFill>
                  <a:srgbClr val="FFFFFF"/>
                </a:solidFill>
                <a:effectLst/>
                <a:uLnTx/>
                <a:uFillTx/>
                <a:latin typeface="Arial"/>
                <a:ea typeface="+mn-ea"/>
                <a:cs typeface="Arial"/>
              </a:rPr>
              <a:t>Operacja III</a:t>
            </a:r>
          </a:p>
        </p:txBody>
      </p:sp>
      <p:sp>
        <p:nvSpPr>
          <p:cNvPr id="50" name="pole tekstowe 49"/>
          <p:cNvSpPr txBox="1"/>
          <p:nvPr/>
        </p:nvSpPr>
        <p:spPr>
          <a:xfrm>
            <a:off x="5362575" y="2636838"/>
            <a:ext cx="1214438" cy="649287"/>
          </a:xfrm>
          <a:prstGeom prst="ellipse">
            <a:avLst/>
          </a:prstGeom>
          <a:solidFill>
            <a:srgbClr val="333399"/>
          </a:solidFill>
          <a:ln w="38100" cap="flat" cmpd="sng" algn="ctr">
            <a:solidFill>
              <a:srgbClr val="FFFFFF"/>
            </a:solidFill>
            <a:prstDash val="solid"/>
          </a:ln>
          <a:effectLst>
            <a:outerShdw blurRad="50800" dist="38100" dir="5400000" algn="t" rotWithShape="0">
              <a:prstClr val="black">
                <a:alpha val="40000"/>
              </a:prst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200" b="0" i="0" u="none" strike="noStrike" kern="0" cap="none" spc="0" normalizeH="0" baseline="0" noProof="0" dirty="0">
                <a:ln>
                  <a:noFill/>
                </a:ln>
                <a:solidFill>
                  <a:srgbClr val="FFFFFF"/>
                </a:solidFill>
                <a:effectLst/>
                <a:uLnTx/>
                <a:uFillTx/>
                <a:latin typeface="Arial"/>
                <a:ea typeface="+mn-ea"/>
                <a:cs typeface="Arial"/>
              </a:rPr>
              <a:t>Operacja IV</a:t>
            </a:r>
          </a:p>
        </p:txBody>
      </p:sp>
      <p:sp>
        <p:nvSpPr>
          <p:cNvPr id="51" name="pole tekstowe 50"/>
          <p:cNvSpPr txBox="1"/>
          <p:nvPr/>
        </p:nvSpPr>
        <p:spPr>
          <a:xfrm>
            <a:off x="6862763" y="2636838"/>
            <a:ext cx="1214437" cy="649287"/>
          </a:xfrm>
          <a:prstGeom prst="ellipse">
            <a:avLst/>
          </a:prstGeom>
          <a:solidFill>
            <a:srgbClr val="333399"/>
          </a:solidFill>
          <a:ln w="38100" cap="flat" cmpd="sng" algn="ctr">
            <a:solidFill>
              <a:srgbClr val="FFFFFF"/>
            </a:solidFill>
            <a:prstDash val="solid"/>
          </a:ln>
          <a:effectLst>
            <a:outerShdw blurRad="50800" dist="38100" dir="5400000" algn="t" rotWithShape="0">
              <a:prstClr val="black">
                <a:alpha val="40000"/>
              </a:prst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200" b="0" i="0" u="none" strike="noStrike" kern="0" cap="none" spc="0" normalizeH="0" baseline="0" noProof="0" dirty="0">
                <a:ln>
                  <a:noFill/>
                </a:ln>
                <a:solidFill>
                  <a:srgbClr val="FFFFFF"/>
                </a:solidFill>
                <a:effectLst/>
                <a:uLnTx/>
                <a:uFillTx/>
                <a:latin typeface="Arial"/>
                <a:ea typeface="+mn-ea"/>
                <a:cs typeface="Arial"/>
              </a:rPr>
              <a:t>Operacja V</a:t>
            </a:r>
          </a:p>
        </p:txBody>
      </p:sp>
      <p:cxnSp>
        <p:nvCxnSpPr>
          <p:cNvPr id="52" name="Łącznik prosty ze strzałką 51"/>
          <p:cNvCxnSpPr>
            <a:stCxn id="44" idx="6"/>
            <a:endCxn id="45" idx="2"/>
          </p:cNvCxnSpPr>
          <p:nvPr/>
        </p:nvCxnSpPr>
        <p:spPr>
          <a:xfrm>
            <a:off x="2147888" y="2962275"/>
            <a:ext cx="285750" cy="1588"/>
          </a:xfrm>
          <a:prstGeom prst="straightConnector1">
            <a:avLst/>
          </a:prstGeom>
          <a:noFill/>
          <a:ln w="9525" cap="flat" cmpd="sng" algn="ctr">
            <a:solidFill>
              <a:srgbClr val="333399"/>
            </a:solidFill>
            <a:prstDash val="solid"/>
            <a:tailEnd type="arrow"/>
          </a:ln>
          <a:effectLst/>
        </p:spPr>
      </p:cxnSp>
      <p:cxnSp>
        <p:nvCxnSpPr>
          <p:cNvPr id="53" name="Łącznik prosty ze strzałką 52"/>
          <p:cNvCxnSpPr>
            <a:stCxn id="45" idx="6"/>
            <a:endCxn id="47" idx="2"/>
          </p:cNvCxnSpPr>
          <p:nvPr/>
        </p:nvCxnSpPr>
        <p:spPr>
          <a:xfrm>
            <a:off x="3576638" y="2962275"/>
            <a:ext cx="285750" cy="1588"/>
          </a:xfrm>
          <a:prstGeom prst="straightConnector1">
            <a:avLst/>
          </a:prstGeom>
          <a:noFill/>
          <a:ln w="9525" cap="flat" cmpd="sng" algn="ctr">
            <a:solidFill>
              <a:srgbClr val="333399"/>
            </a:solidFill>
            <a:prstDash val="solid"/>
            <a:tailEnd type="arrow"/>
          </a:ln>
          <a:effectLst/>
        </p:spPr>
      </p:cxnSp>
      <p:cxnSp>
        <p:nvCxnSpPr>
          <p:cNvPr id="54" name="Łącznik prosty ze strzałką 53"/>
          <p:cNvCxnSpPr>
            <a:stCxn id="47" idx="6"/>
            <a:endCxn id="50" idx="2"/>
          </p:cNvCxnSpPr>
          <p:nvPr/>
        </p:nvCxnSpPr>
        <p:spPr>
          <a:xfrm>
            <a:off x="5076825" y="2962275"/>
            <a:ext cx="285750" cy="1588"/>
          </a:xfrm>
          <a:prstGeom prst="straightConnector1">
            <a:avLst/>
          </a:prstGeom>
          <a:noFill/>
          <a:ln w="9525" cap="flat" cmpd="sng" algn="ctr">
            <a:solidFill>
              <a:srgbClr val="333399"/>
            </a:solidFill>
            <a:prstDash val="solid"/>
            <a:tailEnd type="arrow"/>
          </a:ln>
          <a:effectLst/>
        </p:spPr>
      </p:cxnSp>
      <p:cxnSp>
        <p:nvCxnSpPr>
          <p:cNvPr id="55" name="Łącznik prosty ze strzałką 54"/>
          <p:cNvCxnSpPr>
            <a:stCxn id="50" idx="6"/>
            <a:endCxn id="51" idx="2"/>
          </p:cNvCxnSpPr>
          <p:nvPr/>
        </p:nvCxnSpPr>
        <p:spPr>
          <a:xfrm>
            <a:off x="6577013" y="2962275"/>
            <a:ext cx="285750" cy="1588"/>
          </a:xfrm>
          <a:prstGeom prst="straightConnector1">
            <a:avLst/>
          </a:prstGeom>
          <a:noFill/>
          <a:ln w="9525" cap="flat" cmpd="sng" algn="ctr">
            <a:solidFill>
              <a:srgbClr val="333399"/>
            </a:solidFill>
            <a:prstDash val="solid"/>
            <a:tailEnd type="arrow"/>
          </a:ln>
          <a:effectLst/>
        </p:spPr>
      </p:cxnSp>
      <p:sp>
        <p:nvSpPr>
          <p:cNvPr id="56" name="pole tekstowe 35"/>
          <p:cNvSpPr txBox="1">
            <a:spLocks noChangeArrowheads="1"/>
          </p:cNvSpPr>
          <p:nvPr/>
        </p:nvSpPr>
        <p:spPr bwMode="auto">
          <a:xfrm>
            <a:off x="1076325" y="3429000"/>
            <a:ext cx="928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200" smtClean="0">
                <a:solidFill>
                  <a:srgbClr val="000000"/>
                </a:solidFill>
                <a:latin typeface="Trebuchet MS" panose="020B0603020202020204" pitchFamily="34" charset="0"/>
              </a:rPr>
              <a:t>150 szt./h</a:t>
            </a:r>
          </a:p>
        </p:txBody>
      </p:sp>
      <p:sp>
        <p:nvSpPr>
          <p:cNvPr id="57" name="pole tekstowe 36"/>
          <p:cNvSpPr txBox="1">
            <a:spLocks noChangeArrowheads="1"/>
          </p:cNvSpPr>
          <p:nvPr/>
        </p:nvSpPr>
        <p:spPr bwMode="auto">
          <a:xfrm>
            <a:off x="2576513" y="3429000"/>
            <a:ext cx="928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200" smtClean="0">
                <a:solidFill>
                  <a:srgbClr val="000000"/>
                </a:solidFill>
                <a:latin typeface="Trebuchet MS" panose="020B0603020202020204" pitchFamily="34" charset="0"/>
              </a:rPr>
              <a:t>140 szt./h</a:t>
            </a:r>
          </a:p>
        </p:txBody>
      </p:sp>
      <p:sp>
        <p:nvSpPr>
          <p:cNvPr id="58" name="pole tekstowe 37"/>
          <p:cNvSpPr txBox="1">
            <a:spLocks noChangeArrowheads="1"/>
          </p:cNvSpPr>
          <p:nvPr/>
        </p:nvSpPr>
        <p:spPr bwMode="auto">
          <a:xfrm>
            <a:off x="4005263" y="3429000"/>
            <a:ext cx="928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200" smtClean="0">
                <a:solidFill>
                  <a:srgbClr val="000000"/>
                </a:solidFill>
                <a:latin typeface="Trebuchet MS" panose="020B0603020202020204" pitchFamily="34" charset="0"/>
              </a:rPr>
              <a:t>170 szt./h</a:t>
            </a:r>
          </a:p>
        </p:txBody>
      </p:sp>
      <p:sp>
        <p:nvSpPr>
          <p:cNvPr id="59" name="pole tekstowe 38"/>
          <p:cNvSpPr txBox="1">
            <a:spLocks noChangeArrowheads="1"/>
          </p:cNvSpPr>
          <p:nvPr/>
        </p:nvSpPr>
        <p:spPr bwMode="auto">
          <a:xfrm>
            <a:off x="5505450" y="3429000"/>
            <a:ext cx="928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200" smtClean="0">
                <a:solidFill>
                  <a:srgbClr val="000000"/>
                </a:solidFill>
                <a:latin typeface="Trebuchet MS" panose="020B0603020202020204" pitchFamily="34" charset="0"/>
              </a:rPr>
              <a:t>135 szt./h</a:t>
            </a:r>
          </a:p>
        </p:txBody>
      </p:sp>
      <p:sp>
        <p:nvSpPr>
          <p:cNvPr id="60" name="pole tekstowe 39"/>
          <p:cNvSpPr txBox="1">
            <a:spLocks noChangeArrowheads="1"/>
          </p:cNvSpPr>
          <p:nvPr/>
        </p:nvSpPr>
        <p:spPr bwMode="auto">
          <a:xfrm>
            <a:off x="7005638" y="3429000"/>
            <a:ext cx="928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200" smtClean="0">
                <a:solidFill>
                  <a:srgbClr val="000000"/>
                </a:solidFill>
                <a:latin typeface="Trebuchet MS" panose="020B0603020202020204" pitchFamily="34" charset="0"/>
              </a:rPr>
              <a:t>150 szt./h</a:t>
            </a:r>
          </a:p>
        </p:txBody>
      </p:sp>
      <p:sp>
        <p:nvSpPr>
          <p:cNvPr id="61" name="pole tekstowe 42"/>
          <p:cNvSpPr txBox="1">
            <a:spLocks noChangeArrowheads="1"/>
          </p:cNvSpPr>
          <p:nvPr/>
        </p:nvSpPr>
        <p:spPr bwMode="auto">
          <a:xfrm>
            <a:off x="428625" y="1857375"/>
            <a:ext cx="8334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pl-PL" altLang="pl-PL" smtClean="0">
                <a:solidFill>
                  <a:srgbClr val="000000"/>
                </a:solidFill>
                <a:latin typeface="Trebuchet MS" panose="020B0603020202020204" pitchFamily="34" charset="0"/>
              </a:rPr>
              <a:t>Ile wynosi całkowita wydajność procesu produkcyjnego wyrobu X?</a:t>
            </a:r>
          </a:p>
        </p:txBody>
      </p:sp>
      <p:sp>
        <p:nvSpPr>
          <p:cNvPr id="62" name="Rectangle 3"/>
          <p:cNvSpPr>
            <a:spLocks noChangeArrowheads="1"/>
          </p:cNvSpPr>
          <p:nvPr/>
        </p:nvSpPr>
        <p:spPr bwMode="auto">
          <a:xfrm>
            <a:off x="0" y="4071938"/>
            <a:ext cx="8143875" cy="500062"/>
          </a:xfrm>
          <a:prstGeom prst="rect">
            <a:avLst/>
          </a:prstGeom>
          <a:noFill/>
          <a:ln w="9525">
            <a:noFill/>
            <a:miter lim="800000"/>
            <a:headEnd/>
            <a:tailEnd/>
          </a:ln>
          <a:effectLst/>
        </p:spPr>
        <p:txBody>
          <a:bodyPr lIns="0" tIns="0" rIns="0" bIns="0" anchor="ctr"/>
          <a:lstStyle/>
          <a:p>
            <a:pPr marL="95250" algn="ctr">
              <a:spcBef>
                <a:spcPct val="0"/>
              </a:spcBef>
              <a:defRPr/>
            </a:pPr>
            <a:r>
              <a:rPr lang="pl-PL" kern="0" dirty="0">
                <a:solidFill>
                  <a:srgbClr val="000000"/>
                </a:solidFill>
                <a:latin typeface="Arial"/>
                <a:cs typeface="Arial" charset="0"/>
              </a:rPr>
              <a:t>Wydajność procesu produkcyjnego wyrobu X wynosi 135 szt./h</a:t>
            </a:r>
            <a:r>
              <a:rPr lang="pl-PL" sz="1600" kern="0" dirty="0">
                <a:solidFill>
                  <a:srgbClr val="000000"/>
                </a:solidFill>
                <a:latin typeface="Arial"/>
                <a:cs typeface="Arial" charset="0"/>
              </a:rPr>
              <a:t>		</a:t>
            </a:r>
          </a:p>
        </p:txBody>
      </p:sp>
      <p:sp>
        <p:nvSpPr>
          <p:cNvPr id="63" name="Oval 15"/>
          <p:cNvSpPr>
            <a:spLocks noChangeArrowheads="1"/>
          </p:cNvSpPr>
          <p:nvPr/>
        </p:nvSpPr>
        <p:spPr bwMode="auto">
          <a:xfrm>
            <a:off x="5291138" y="2428875"/>
            <a:ext cx="1357312" cy="1285875"/>
          </a:xfrm>
          <a:prstGeom prst="ellipse">
            <a:avLst/>
          </a:prstGeom>
          <a:noFill/>
          <a:ln w="28575" cap="sq">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pl-PL" altLang="pl-PL" smtClean="0">
              <a:solidFill>
                <a:srgbClr val="000000"/>
              </a:solidFill>
              <a:latin typeface="Trebuchet MS" panose="020B0603020202020204" pitchFamily="34" charset="0"/>
            </a:endParaRPr>
          </a:p>
        </p:txBody>
      </p:sp>
      <p:sp>
        <p:nvSpPr>
          <p:cNvPr id="64" name="Rectangle 3"/>
          <p:cNvSpPr>
            <a:spLocks noChangeArrowheads="1"/>
          </p:cNvSpPr>
          <p:nvPr/>
        </p:nvSpPr>
        <p:spPr bwMode="auto">
          <a:xfrm>
            <a:off x="0" y="4857750"/>
            <a:ext cx="9144000" cy="928688"/>
          </a:xfrm>
          <a:prstGeom prst="rect">
            <a:avLst/>
          </a:prstGeom>
          <a:noFill/>
          <a:ln w="9525">
            <a:noFill/>
            <a:miter lim="800000"/>
            <a:headEnd/>
            <a:tailEnd/>
          </a:ln>
          <a:effectLst/>
        </p:spPr>
        <p:txBody>
          <a:bodyPr lIns="0" tIns="0" rIns="0" bIns="0" anchor="ctr"/>
          <a:lstStyle/>
          <a:p>
            <a:pPr marL="95250" algn="ctr">
              <a:spcBef>
                <a:spcPct val="0"/>
              </a:spcBef>
              <a:defRPr/>
            </a:pPr>
            <a:r>
              <a:rPr lang="pl-PL" sz="2800" kern="0" dirty="0">
                <a:solidFill>
                  <a:srgbClr val="002060"/>
                </a:solidFill>
                <a:effectLst>
                  <a:outerShdw blurRad="38100" dist="38100" dir="2700000" algn="tl">
                    <a:srgbClr val="000000">
                      <a:alpha val="43137"/>
                    </a:srgbClr>
                  </a:outerShdw>
                </a:effectLst>
                <a:latin typeface="Arial"/>
                <a:cs typeface="Arial" charset="0"/>
              </a:rPr>
              <a:t>Wydajność ograniczenia determinuje wydajność </a:t>
            </a:r>
            <a:br>
              <a:rPr lang="pl-PL" sz="2800" kern="0" dirty="0">
                <a:solidFill>
                  <a:srgbClr val="002060"/>
                </a:solidFill>
                <a:effectLst>
                  <a:outerShdw blurRad="38100" dist="38100" dir="2700000" algn="tl">
                    <a:srgbClr val="000000">
                      <a:alpha val="43137"/>
                    </a:srgbClr>
                  </a:outerShdw>
                </a:effectLst>
                <a:latin typeface="Arial"/>
                <a:cs typeface="Arial" charset="0"/>
              </a:rPr>
            </a:br>
            <a:r>
              <a:rPr lang="pl-PL" sz="2800" kern="0" dirty="0">
                <a:solidFill>
                  <a:srgbClr val="002060"/>
                </a:solidFill>
                <a:effectLst>
                  <a:outerShdw blurRad="38100" dist="38100" dir="2700000" algn="tl">
                    <a:srgbClr val="000000">
                      <a:alpha val="43137"/>
                    </a:srgbClr>
                  </a:outerShdw>
                </a:effectLst>
                <a:latin typeface="Arial"/>
                <a:cs typeface="Arial" charset="0"/>
              </a:rPr>
              <a:t>całego procesu produkcyjnego wyrobu X</a:t>
            </a:r>
          </a:p>
        </p:txBody>
      </p:sp>
    </p:spTree>
    <p:extLst>
      <p:ext uri="{BB962C8B-B14F-4D97-AF65-F5344CB8AC3E}">
        <p14:creationId xmlns:p14="http://schemas.microsoft.com/office/powerpoint/2010/main" val="244642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box(out)">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p:cTn id="18" dur="500" fill="hold"/>
                                        <p:tgtEl>
                                          <p:spTgt spid="64"/>
                                        </p:tgtEl>
                                        <p:attrNameLst>
                                          <p:attrName>ppt_w</p:attrName>
                                        </p:attrNameLst>
                                      </p:cBhvr>
                                      <p:tavLst>
                                        <p:tav tm="0">
                                          <p:val>
                                            <p:fltVal val="0"/>
                                          </p:val>
                                        </p:tav>
                                        <p:tav tm="100000">
                                          <p:val>
                                            <p:strVal val="#ppt_w"/>
                                          </p:val>
                                        </p:tav>
                                      </p:tavLst>
                                    </p:anim>
                                    <p:anim calcmode="lin" valueType="num">
                                      <p:cBhvr>
                                        <p:cTn id="19" dur="500" fill="hold"/>
                                        <p:tgtEl>
                                          <p:spTgt spid="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animBg="1"/>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ANALIZA WĄSKICH GARDEŁ</a:t>
            </a:r>
          </a:p>
        </p:txBody>
      </p:sp>
      <p:sp>
        <p:nvSpPr>
          <p:cNvPr id="12" name="Prostokąt 1"/>
          <p:cNvSpPr>
            <a:spLocks noChangeArrowheads="1"/>
          </p:cNvSpPr>
          <p:nvPr/>
        </p:nvSpPr>
        <p:spPr bwMode="auto">
          <a:xfrm>
            <a:off x="152400" y="1143000"/>
            <a:ext cx="8634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Skoro zatem każdy system posiada co najmniej jedno ograniczenie, jedynie proces ciągłego doskonalenia systemu może być efektywnym narzędziem wykrywania i eliminowania ograniczeń. </a:t>
            </a:r>
          </a:p>
        </p:txBody>
      </p:sp>
      <p:graphicFrame>
        <p:nvGraphicFramePr>
          <p:cNvPr id="13" name="Diagram 12"/>
          <p:cNvGraphicFramePr/>
          <p:nvPr/>
        </p:nvGraphicFramePr>
        <p:xfrm>
          <a:off x="1066800" y="1828800"/>
          <a:ext cx="6934200" cy="3847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Prostokąt 10"/>
          <p:cNvSpPr>
            <a:spLocks noChangeArrowheads="1"/>
          </p:cNvSpPr>
          <p:nvPr/>
        </p:nvSpPr>
        <p:spPr bwMode="auto">
          <a:xfrm>
            <a:off x="2286000" y="5849938"/>
            <a:ext cx="426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pl-PL" altLang="pl-PL" dirty="0" smtClean="0">
                <a:solidFill>
                  <a:srgbClr val="000000"/>
                </a:solidFill>
                <a:latin typeface="Arial"/>
              </a:rPr>
              <a:t>Proces ciągłego doskonalenia w TOC</a:t>
            </a:r>
          </a:p>
        </p:txBody>
      </p:sp>
    </p:spTree>
    <p:extLst>
      <p:ext uri="{BB962C8B-B14F-4D97-AF65-F5344CB8AC3E}">
        <p14:creationId xmlns:p14="http://schemas.microsoft.com/office/powerpoint/2010/main" val="292175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ANALIZA WĄSKICH GARDEŁ</a:t>
            </a:r>
          </a:p>
        </p:txBody>
      </p:sp>
      <p:sp>
        <p:nvSpPr>
          <p:cNvPr id="2" name="Prostokąt 1"/>
          <p:cNvSpPr>
            <a:spLocks noChangeArrowheads="1"/>
          </p:cNvSpPr>
          <p:nvPr/>
        </p:nvSpPr>
        <p:spPr bwMode="auto">
          <a:xfrm>
            <a:off x="152400" y="1143000"/>
            <a:ext cx="86344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l-PL" altLang="pl-PL"/>
              <a:t>Ważność problemu, jakim są wąskie gardła nie tylko w procesie produkcyjnym, napotyka na kolejny problem decyzyjny, który dotyczy przydzielenia priorytetów wyrobom przechodzącym przez wąskie gardło (CCR). Określenie priorytetowości wyrobów jest uzależnione od lokalizacji ograniczenia. W sytuacji, gdy analizowane jest ograniczenie zewnętrzne (np. popyt, konkurencja), czynnikiem wpływającym na ustalenie kolejności w planie produkcji jest jednostkowa marża pokrycia. </a:t>
            </a:r>
          </a:p>
        </p:txBody>
      </p:sp>
      <p:sp>
        <p:nvSpPr>
          <p:cNvPr id="8" name="Prostokąt 7"/>
          <p:cNvSpPr/>
          <p:nvPr/>
        </p:nvSpPr>
        <p:spPr>
          <a:xfrm>
            <a:off x="152400" y="1143000"/>
            <a:ext cx="8634413" cy="646113"/>
          </a:xfrm>
          <a:prstGeom prst="rect">
            <a:avLst/>
          </a:prstGeom>
        </p:spPr>
        <p:txBody>
          <a:bodyPr>
            <a:spAutoFit/>
          </a:bodyPr>
          <a:lstStyle/>
          <a:p>
            <a:pPr algn="just">
              <a:defRPr/>
            </a:pPr>
            <a:r>
              <a:rPr lang="pl-PL" b="1" dirty="0">
                <a:effectLst>
                  <a:outerShdw blurRad="38100" dist="38100" dir="2700000" algn="tl">
                    <a:srgbClr val="000000">
                      <a:alpha val="43137"/>
                    </a:srgbClr>
                  </a:outerShdw>
                </a:effectLst>
                <a:latin typeface="Arial" charset="0"/>
                <a:cs typeface="Arial" charset="0"/>
              </a:rPr>
              <a:t>Marża pokrycia  </a:t>
            </a:r>
            <a:r>
              <a:rPr lang="pl-PL" dirty="0">
                <a:latin typeface="Arial" charset="0"/>
                <a:cs typeface="Arial" charset="0"/>
              </a:rPr>
              <a:t>jest określana jako różnica pomiędzy przychodami ze sprzedaży w przeliczeniu na sztukę a jednostkowymi kosztami zmiennymi. </a:t>
            </a:r>
          </a:p>
        </p:txBody>
      </p:sp>
      <p:sp>
        <p:nvSpPr>
          <p:cNvPr id="9" name="Prostokąt 8"/>
          <p:cNvSpPr/>
          <p:nvPr/>
        </p:nvSpPr>
        <p:spPr>
          <a:xfrm>
            <a:off x="152400" y="1716088"/>
            <a:ext cx="8634413" cy="1200150"/>
          </a:xfrm>
          <a:prstGeom prst="rect">
            <a:avLst/>
          </a:prstGeom>
        </p:spPr>
        <p:txBody>
          <a:bodyPr>
            <a:spAutoFit/>
          </a:bodyPr>
          <a:lstStyle/>
          <a:p>
            <a:pPr algn="just">
              <a:defRPr/>
            </a:pPr>
            <a:r>
              <a:rPr lang="pl-PL" dirty="0">
                <a:latin typeface="Arial" charset="0"/>
                <a:cs typeface="Arial" charset="0"/>
              </a:rPr>
              <a:t>W przypadku, gdy ograniczenie zdefiniowane wewnątrz przedsiębiorstwa (np. w procesie produkcji) czynnikiem determinującym przydzielenie odpowiednich priorytetów jest względny wskaźnik marży pokrycia na sztukę. </a:t>
            </a:r>
            <a:r>
              <a:rPr lang="pl-PL" b="1" dirty="0">
                <a:effectLst>
                  <a:outerShdw blurRad="38100" dist="38100" dir="2700000" algn="tl">
                    <a:srgbClr val="000000">
                      <a:alpha val="43137"/>
                    </a:srgbClr>
                  </a:outerShdw>
                </a:effectLst>
                <a:latin typeface="Arial" charset="0"/>
                <a:cs typeface="Arial" charset="0"/>
              </a:rPr>
              <a:t>Im wyższy wskaźnik tym większa priorytetowość produktu!</a:t>
            </a:r>
            <a:endParaRPr lang="pl-PL" dirty="0">
              <a:latin typeface="Arial" charset="0"/>
              <a:cs typeface="Arial" charset="0"/>
            </a:endParaRPr>
          </a:p>
        </p:txBody>
      </p:sp>
      <p:graphicFrame>
        <p:nvGraphicFramePr>
          <p:cNvPr id="11" name="Tabela 10"/>
          <p:cNvGraphicFramePr>
            <a:graphicFrameLocks noGrp="1"/>
          </p:cNvGraphicFramePr>
          <p:nvPr/>
        </p:nvGraphicFramePr>
        <p:xfrm>
          <a:off x="1030288" y="2978150"/>
          <a:ext cx="6665912" cy="1060450"/>
        </p:xfrm>
        <a:graphic>
          <a:graphicData uri="http://schemas.openxmlformats.org/drawingml/2006/table">
            <a:tbl>
              <a:tblPr/>
              <a:tblGrid>
                <a:gridCol w="2308225">
                  <a:extLst>
                    <a:ext uri="{9D8B030D-6E8A-4147-A177-3AD203B41FA5}">
                      <a16:colId xmlns:a16="http://schemas.microsoft.com/office/drawing/2014/main" val="20000"/>
                    </a:ext>
                  </a:extLst>
                </a:gridCol>
                <a:gridCol w="357187">
                  <a:extLst>
                    <a:ext uri="{9D8B030D-6E8A-4147-A177-3AD203B41FA5}">
                      <a16:colId xmlns:a16="http://schemas.microsoft.com/office/drawing/2014/main" val="20001"/>
                    </a:ext>
                  </a:extLst>
                </a:gridCol>
                <a:gridCol w="4000500">
                  <a:extLst>
                    <a:ext uri="{9D8B030D-6E8A-4147-A177-3AD203B41FA5}">
                      <a16:colId xmlns:a16="http://schemas.microsoft.com/office/drawing/2014/main" val="20002"/>
                    </a:ext>
                  </a:extLst>
                </a:gridCol>
              </a:tblGrid>
              <a:tr h="5000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Trebuchet MS" pitchFamily="34" charset="0"/>
                          <a:cs typeface="Times New Roman" pitchFamily="18" charset="0"/>
                        </a:rPr>
                        <a:t>względna marża pokrycia</a:t>
                      </a:r>
                    </a:p>
                  </a:txBody>
                  <a:tcPr marL="63047" marR="63047" marT="0" marB="0" anchor="ctr" horzOverflow="overflow">
                    <a:lnL>
                      <a:noFill/>
                    </a:lnL>
                    <a:lnR>
                      <a:noFill/>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Trebuchet MS" pitchFamily="34" charset="0"/>
                          <a:cs typeface="Times New Roman" pitchFamily="18" charset="0"/>
                        </a:rPr>
                        <a:t>=</a:t>
                      </a:r>
                    </a:p>
                  </a:txBody>
                  <a:tcPr marL="63047" marR="6304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Trebuchet MS" pitchFamily="34" charset="0"/>
                          <a:cs typeface="Times New Roman" pitchFamily="18" charset="0"/>
                        </a:rPr>
                        <a:t>marża pokrycia na sztukę (przerób)</a:t>
                      </a:r>
                    </a:p>
                  </a:txBody>
                  <a:tcPr marL="63047" marR="63047"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0387">
                <a:tc vMerge="1">
                  <a:txBody>
                    <a:bodyPr/>
                    <a:lstStyle/>
                    <a:p>
                      <a:endParaRPr lang="pl-PL"/>
                    </a:p>
                  </a:txBody>
                  <a:tcPr/>
                </a:tc>
                <a:tc vMerge="1">
                  <a:txBody>
                    <a:bodyPr/>
                    <a:lstStyle/>
                    <a:p>
                      <a:endParaRPr lang="pl-PL"/>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rebuchet MS" pitchFamily="34" charset="0"/>
                          <a:cs typeface="Times New Roman" pitchFamily="18" charset="0"/>
                        </a:rPr>
                        <a:t>czas wykorzystania wąskiego gardła (czas CCR)</a:t>
                      </a:r>
                    </a:p>
                  </a:txBody>
                  <a:tcPr marL="63047" marR="63047"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 name="Prostokąt 11"/>
          <p:cNvSpPr/>
          <p:nvPr/>
        </p:nvSpPr>
        <p:spPr>
          <a:xfrm>
            <a:off x="152400" y="4210050"/>
            <a:ext cx="8634413" cy="1200150"/>
          </a:xfrm>
          <a:prstGeom prst="rect">
            <a:avLst/>
          </a:prstGeom>
        </p:spPr>
        <p:txBody>
          <a:bodyPr>
            <a:spAutoFit/>
          </a:bodyPr>
          <a:lstStyle/>
          <a:p>
            <a:pPr algn="just">
              <a:defRPr/>
            </a:pPr>
            <a:r>
              <a:rPr lang="pl-PL" dirty="0">
                <a:latin typeface="Arial" charset="0"/>
                <a:cs typeface="Arial" charset="0"/>
              </a:rPr>
              <a:t>W sytuacji gdy ograniczeniem jest rynek (a przedsiębiorstwo dysponuje nadmiarem mocy produkcyjnej), stosuje się priorytetowość zgodnie z maksymalizacją marży jednostkowej produktu (marża pokrycia na jednostkę produktu). </a:t>
            </a:r>
            <a:r>
              <a:rPr lang="pl-PL" b="1" dirty="0">
                <a:effectLst>
                  <a:outerShdw blurRad="38100" dist="38100" dir="2700000" algn="tl">
                    <a:srgbClr val="000000">
                      <a:alpha val="43137"/>
                    </a:srgbClr>
                  </a:outerShdw>
                </a:effectLst>
                <a:latin typeface="Arial" charset="0"/>
                <a:cs typeface="Arial" charset="0"/>
              </a:rPr>
              <a:t>Im wyższa jednostkowa marża pokrycia, tym większa priorytetowość produktu!</a:t>
            </a:r>
          </a:p>
        </p:txBody>
      </p:sp>
    </p:spTree>
    <p:extLst>
      <p:ext uri="{BB962C8B-B14F-4D97-AF65-F5344CB8AC3E}">
        <p14:creationId xmlns:p14="http://schemas.microsoft.com/office/powerpoint/2010/main" val="3217212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ANALIZA WĄSKICH GARDEŁ – PRZYPADEK 1</a:t>
            </a:r>
          </a:p>
        </p:txBody>
      </p:sp>
      <p:sp>
        <p:nvSpPr>
          <p:cNvPr id="54" name="Prostokąt 53"/>
          <p:cNvSpPr>
            <a:spLocks noChangeArrowheads="1"/>
          </p:cNvSpPr>
          <p:nvPr/>
        </p:nvSpPr>
        <p:spPr bwMode="auto">
          <a:xfrm>
            <a:off x="152400" y="1143000"/>
            <a:ext cx="8634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1"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Przedsiębiorstwo produkcyjne obuwia sportowego zajmuje się wytwarzaniem 4 produktów: </a:t>
            </a: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 </a:t>
            </a:r>
          </a:p>
        </p:txBody>
      </p:sp>
      <p:sp>
        <p:nvSpPr>
          <p:cNvPr id="55" name="Symbol zastępczy zawartości 2"/>
          <p:cNvSpPr txBox="1">
            <a:spLocks/>
          </p:cNvSpPr>
          <p:nvPr/>
        </p:nvSpPr>
        <p:spPr bwMode="auto">
          <a:xfrm>
            <a:off x="0" y="1793875"/>
            <a:ext cx="9144000" cy="568325"/>
          </a:xfrm>
          <a:prstGeom prst="rect">
            <a:avLst/>
          </a:prstGeom>
          <a:noFill/>
          <a:ln>
            <a:miter lim="800000"/>
            <a:headEnd/>
            <a:tailEnd/>
          </a:ln>
        </p:spPr>
        <p:txBody>
          <a:bodyPr/>
          <a:lstStyle/>
          <a:p>
            <a:pPr marL="725488" lvl="1" indent="-498475" eaLnBrk="0" fontAlgn="base" hangingPunct="0">
              <a:spcBef>
                <a:spcPct val="20000"/>
              </a:spcBef>
              <a:spcAft>
                <a:spcPct val="0"/>
              </a:spcAft>
              <a:buFont typeface="Wingdings" pitchFamily="2" charset="2"/>
              <a:buChar char="§"/>
              <a:defRPr/>
            </a:pPr>
            <a:r>
              <a:rPr lang="pl-PL" i="1" kern="0" dirty="0">
                <a:solidFill>
                  <a:srgbClr val="000000"/>
                </a:solidFill>
                <a:latin typeface="Arial"/>
                <a:cs typeface="Arial" charset="0"/>
              </a:rPr>
              <a:t>buty sportowe damskie przeznaczone do gry w tenisa: BD Tenis,</a:t>
            </a:r>
          </a:p>
          <a:p>
            <a:pPr marL="725488" lvl="1" indent="-498475" eaLnBrk="0" fontAlgn="base" hangingPunct="0">
              <a:spcBef>
                <a:spcPct val="20000"/>
              </a:spcBef>
              <a:spcAft>
                <a:spcPct val="0"/>
              </a:spcAft>
              <a:buFont typeface="Wingdings" pitchFamily="2" charset="2"/>
              <a:buChar char="§"/>
              <a:defRPr/>
            </a:pPr>
            <a:r>
              <a:rPr lang="pl-PL" i="1" kern="0" dirty="0">
                <a:solidFill>
                  <a:srgbClr val="000000"/>
                </a:solidFill>
                <a:latin typeface="Arial"/>
                <a:cs typeface="Arial" charset="0"/>
              </a:rPr>
              <a:t>buty sportowe damskie przeznaczone do biegania: BD Jogging,</a:t>
            </a:r>
          </a:p>
          <a:p>
            <a:pPr marL="725488" lvl="1" indent="-498475" eaLnBrk="0" fontAlgn="base" hangingPunct="0">
              <a:spcBef>
                <a:spcPct val="20000"/>
              </a:spcBef>
              <a:spcAft>
                <a:spcPct val="0"/>
              </a:spcAft>
              <a:buFont typeface="Wingdings" pitchFamily="2" charset="2"/>
              <a:buChar char="§"/>
              <a:defRPr/>
            </a:pPr>
            <a:r>
              <a:rPr lang="pl-PL" i="1" kern="0" dirty="0">
                <a:solidFill>
                  <a:srgbClr val="000000"/>
                </a:solidFill>
                <a:latin typeface="Arial"/>
                <a:cs typeface="Arial" charset="0"/>
              </a:rPr>
              <a:t>buty sportowe męskie przeznaczone do gry w tenisa: BM Tenis,</a:t>
            </a:r>
          </a:p>
          <a:p>
            <a:pPr marL="725488" lvl="1" indent="-498475" eaLnBrk="0" fontAlgn="base" hangingPunct="0">
              <a:spcBef>
                <a:spcPct val="20000"/>
              </a:spcBef>
              <a:spcAft>
                <a:spcPct val="0"/>
              </a:spcAft>
              <a:buFont typeface="Wingdings" pitchFamily="2" charset="2"/>
              <a:buChar char="§"/>
              <a:defRPr/>
            </a:pPr>
            <a:r>
              <a:rPr lang="pl-PL" i="1" kern="0" dirty="0">
                <a:solidFill>
                  <a:srgbClr val="000000"/>
                </a:solidFill>
                <a:latin typeface="Arial"/>
                <a:cs typeface="Arial" charset="0"/>
              </a:rPr>
              <a:t>buty sportowe męskie przeznaczone do biegania: BM Jogging.</a:t>
            </a:r>
          </a:p>
        </p:txBody>
      </p:sp>
      <p:graphicFrame>
        <p:nvGraphicFramePr>
          <p:cNvPr id="56" name="Diagram 55"/>
          <p:cNvGraphicFramePr/>
          <p:nvPr/>
        </p:nvGraphicFramePr>
        <p:xfrm>
          <a:off x="1676400" y="2805098"/>
          <a:ext cx="6096000" cy="2071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 name="Prostokąt 56"/>
          <p:cNvSpPr>
            <a:spLocks noChangeArrowheads="1"/>
          </p:cNvSpPr>
          <p:nvPr/>
        </p:nvSpPr>
        <p:spPr bwMode="auto">
          <a:xfrm>
            <a:off x="254000" y="4572000"/>
            <a:ext cx="8634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1"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Przy każdej z maszyn pracuje jeden operator po 8 godzin dziennie, 5 dni w tygodniu. Każda maszyna ma taką samą wartość i taki sam koszt utrzymania jej w ruchu. Tygodniowy koszt utrzymania firmy wynosi 11 500 zł</a:t>
            </a:r>
            <a:endPar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58" name="Symbol zastępczy zawartości 2"/>
          <p:cNvSpPr txBox="1">
            <a:spLocks/>
          </p:cNvSpPr>
          <p:nvPr/>
        </p:nvSpPr>
        <p:spPr bwMode="auto">
          <a:xfrm>
            <a:off x="285750" y="1295400"/>
            <a:ext cx="8553450" cy="4846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eaLnBrk="1" hangingPunct="1">
              <a:buFont typeface="Wingdings 2" pitchFamily="18" charset="2"/>
              <a:buNone/>
              <a:defRPr/>
            </a:pPr>
            <a:r>
              <a:rPr lang="pl-PL" altLang="pl-PL" sz="1800" kern="0" smtClean="0">
                <a:solidFill>
                  <a:srgbClr val="000000"/>
                </a:solidFill>
                <a:latin typeface="Arial"/>
                <a:cs typeface="Arial"/>
              </a:rPr>
              <a:t>	Dane dotyczące produktów:</a:t>
            </a:r>
          </a:p>
          <a:p>
            <a:pPr algn="just" eaLnBrk="1" hangingPunct="1">
              <a:buFont typeface="Wingdings 2" pitchFamily="18" charset="2"/>
              <a:buNone/>
              <a:defRPr/>
            </a:pPr>
            <a:endParaRPr lang="pl-PL" altLang="pl-PL" sz="1800" kern="0" smtClean="0">
              <a:solidFill>
                <a:srgbClr val="000000"/>
              </a:solidFill>
              <a:latin typeface="Arial"/>
              <a:cs typeface="Arial"/>
            </a:endParaRPr>
          </a:p>
          <a:p>
            <a:pPr algn="just" eaLnBrk="1" hangingPunct="1">
              <a:buFont typeface="Wingdings 2" pitchFamily="18" charset="2"/>
              <a:buNone/>
              <a:defRPr/>
            </a:pPr>
            <a:endParaRPr lang="pl-PL" altLang="pl-PL" sz="1800" kern="0" smtClean="0">
              <a:solidFill>
                <a:srgbClr val="000000"/>
              </a:solidFill>
              <a:latin typeface="Arial"/>
              <a:cs typeface="Arial"/>
            </a:endParaRPr>
          </a:p>
          <a:p>
            <a:pPr algn="just" eaLnBrk="1" hangingPunct="1">
              <a:buFont typeface="Wingdings 2" pitchFamily="18" charset="2"/>
              <a:buNone/>
              <a:defRPr/>
            </a:pPr>
            <a:endParaRPr lang="pl-PL" altLang="pl-PL" sz="1800" kern="0" smtClean="0">
              <a:solidFill>
                <a:srgbClr val="000000"/>
              </a:solidFill>
              <a:latin typeface="Arial"/>
              <a:cs typeface="Arial"/>
            </a:endParaRPr>
          </a:p>
          <a:p>
            <a:pPr algn="just" eaLnBrk="1" hangingPunct="1">
              <a:buFont typeface="Wingdings 2" pitchFamily="18" charset="2"/>
              <a:buNone/>
              <a:defRPr/>
            </a:pPr>
            <a:endParaRPr lang="pl-PL" altLang="pl-PL" sz="1800" kern="0" smtClean="0">
              <a:solidFill>
                <a:srgbClr val="000000"/>
              </a:solidFill>
              <a:latin typeface="Arial"/>
              <a:cs typeface="Arial"/>
            </a:endParaRPr>
          </a:p>
          <a:p>
            <a:pPr algn="just" eaLnBrk="1" hangingPunct="1">
              <a:buFont typeface="Wingdings 2" pitchFamily="18" charset="2"/>
              <a:buNone/>
              <a:defRPr/>
            </a:pPr>
            <a:endParaRPr lang="pl-PL" altLang="pl-PL" sz="1800" kern="0" smtClean="0">
              <a:solidFill>
                <a:srgbClr val="000000"/>
              </a:solidFill>
              <a:latin typeface="Arial"/>
              <a:cs typeface="Arial"/>
            </a:endParaRPr>
          </a:p>
          <a:p>
            <a:pPr algn="just" eaLnBrk="1" hangingPunct="1">
              <a:buFont typeface="Wingdings 2" pitchFamily="18" charset="2"/>
              <a:buNone/>
              <a:defRPr/>
            </a:pPr>
            <a:endParaRPr lang="pl-PL" altLang="pl-PL" sz="1800" kern="0" smtClean="0">
              <a:solidFill>
                <a:srgbClr val="000000"/>
              </a:solidFill>
              <a:latin typeface="Arial"/>
              <a:cs typeface="Arial"/>
            </a:endParaRPr>
          </a:p>
          <a:p>
            <a:pPr algn="just" eaLnBrk="1" hangingPunct="1">
              <a:buFont typeface="Wingdings 2" pitchFamily="18" charset="2"/>
              <a:buNone/>
              <a:defRPr/>
            </a:pPr>
            <a:endParaRPr lang="pl-PL" altLang="pl-PL" sz="1800" kern="0" smtClean="0">
              <a:solidFill>
                <a:srgbClr val="000000"/>
              </a:solidFill>
              <a:latin typeface="Arial"/>
              <a:cs typeface="Arial"/>
            </a:endParaRPr>
          </a:p>
          <a:p>
            <a:pPr algn="just" eaLnBrk="1" hangingPunct="1">
              <a:buFont typeface="Wingdings 2" pitchFamily="18" charset="2"/>
              <a:buNone/>
              <a:defRPr/>
            </a:pPr>
            <a:endParaRPr lang="pl-PL" altLang="pl-PL" sz="1800" kern="0" smtClean="0">
              <a:solidFill>
                <a:srgbClr val="000000"/>
              </a:solidFill>
              <a:latin typeface="Arial"/>
              <a:cs typeface="Arial"/>
            </a:endParaRPr>
          </a:p>
          <a:p>
            <a:pPr algn="just" eaLnBrk="1" hangingPunct="1">
              <a:buFont typeface="Wingdings 2" pitchFamily="18" charset="2"/>
              <a:buNone/>
              <a:defRPr/>
            </a:pPr>
            <a:endParaRPr lang="pl-PL" altLang="pl-PL" sz="1800" kern="0" smtClean="0">
              <a:solidFill>
                <a:srgbClr val="000000"/>
              </a:solidFill>
              <a:latin typeface="Arial"/>
              <a:cs typeface="Arial"/>
            </a:endParaRPr>
          </a:p>
          <a:p>
            <a:pPr algn="just" eaLnBrk="1" hangingPunct="1">
              <a:buFont typeface="Wingdings 2" pitchFamily="18" charset="2"/>
              <a:buNone/>
              <a:defRPr/>
            </a:pPr>
            <a:endParaRPr lang="pl-PL" altLang="pl-PL" sz="1800" kern="0" smtClean="0">
              <a:solidFill>
                <a:srgbClr val="000000"/>
              </a:solidFill>
              <a:latin typeface="Arial"/>
              <a:cs typeface="Arial"/>
            </a:endParaRPr>
          </a:p>
          <a:p>
            <a:pPr algn="just" eaLnBrk="1" hangingPunct="1">
              <a:buFont typeface="Wingdings 2" pitchFamily="18" charset="2"/>
              <a:buNone/>
              <a:defRPr/>
            </a:pPr>
            <a:r>
              <a:rPr lang="pl-PL" altLang="pl-PL" sz="1800" kern="0" smtClean="0">
                <a:solidFill>
                  <a:srgbClr val="000000"/>
                </a:solidFill>
                <a:latin typeface="Arial"/>
                <a:cs typeface="Arial"/>
              </a:rPr>
              <a:t>	</a:t>
            </a:r>
          </a:p>
          <a:p>
            <a:pPr algn="just" eaLnBrk="1" hangingPunct="1">
              <a:buFont typeface="Wingdings 2" pitchFamily="18" charset="2"/>
              <a:buNone/>
              <a:defRPr/>
            </a:pPr>
            <a:r>
              <a:rPr lang="pl-PL" altLang="pl-PL" sz="1800" kern="0" smtClean="0">
                <a:solidFill>
                  <a:srgbClr val="000000"/>
                </a:solidFill>
                <a:latin typeface="Arial"/>
                <a:cs typeface="Arial"/>
              </a:rPr>
              <a:t>	Na podstawie przedstawionych danych, należy zidentyfikować potencjalne ograniczenie (wąskie gardło) oraz określić priorytetowość.</a:t>
            </a:r>
            <a:endParaRPr lang="pl-PL" altLang="pl-PL" sz="1800" kern="0" dirty="0" smtClean="0">
              <a:solidFill>
                <a:srgbClr val="000000"/>
              </a:solidFill>
              <a:latin typeface="Arial"/>
              <a:cs typeface="Arial"/>
            </a:endParaRPr>
          </a:p>
        </p:txBody>
      </p:sp>
      <p:graphicFrame>
        <p:nvGraphicFramePr>
          <p:cNvPr id="59" name="Tabela 58"/>
          <p:cNvGraphicFramePr>
            <a:graphicFrameLocks noGrp="1"/>
          </p:cNvGraphicFramePr>
          <p:nvPr/>
        </p:nvGraphicFramePr>
        <p:xfrm>
          <a:off x="762000" y="2057400"/>
          <a:ext cx="7429500" cy="2978150"/>
        </p:xfrm>
        <a:graphic>
          <a:graphicData uri="http://schemas.openxmlformats.org/drawingml/2006/table">
            <a:tbl>
              <a:tblPr firstRow="1" bandRow="1"/>
              <a:tblGrid>
                <a:gridCol w="3143250">
                  <a:extLst>
                    <a:ext uri="{9D8B030D-6E8A-4147-A177-3AD203B41FA5}">
                      <a16:colId xmlns:a16="http://schemas.microsoft.com/office/drawing/2014/main" val="20000"/>
                    </a:ext>
                  </a:extLst>
                </a:gridCol>
                <a:gridCol w="928687">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000125">
                  <a:extLst>
                    <a:ext uri="{9D8B030D-6E8A-4147-A177-3AD203B41FA5}">
                      <a16:colId xmlns:a16="http://schemas.microsoft.com/office/drawing/2014/main" val="20003"/>
                    </a:ext>
                  </a:extLst>
                </a:gridCol>
                <a:gridCol w="1214438">
                  <a:extLst>
                    <a:ext uri="{9D8B030D-6E8A-4147-A177-3AD203B41FA5}">
                      <a16:colId xmlns:a16="http://schemas.microsoft.com/office/drawing/2014/main" val="20004"/>
                    </a:ext>
                  </a:extLst>
                </a:gridCol>
              </a:tblGrid>
              <a:tr h="579208">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endParaRPr lang="pl-PL" sz="1600" dirty="0" smtClean="0"/>
                    </a:p>
                    <a:p>
                      <a:endParaRPr lang="pl-PL" sz="1600" dirty="0"/>
                    </a:p>
                  </a:txBody>
                  <a:tcPr marL="91439" marR="9143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BD Tenis</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BD Jogging</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BM </a:t>
                      </a:r>
                      <a:r>
                        <a:rPr lang="pl-PL" sz="1600" dirty="0" smtClean="0"/>
                        <a:t/>
                      </a:r>
                      <a:br>
                        <a:rPr lang="pl-PL" sz="1600" dirty="0" smtClean="0"/>
                      </a:br>
                      <a:r>
                        <a:rPr lang="pl-PL" sz="1600" dirty="0" smtClean="0"/>
                        <a:t>Tenis</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BM Jogging</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10000"/>
                  </a:ext>
                </a:extLst>
              </a:tr>
              <a:tr h="335324">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Popyt tygodniowy (szt.)</a:t>
                      </a:r>
                      <a:endParaRPr lang="pl-PL" sz="1600" dirty="0"/>
                    </a:p>
                  </a:txBody>
                  <a:tcPr marL="91439" marR="9143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120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100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90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130</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1"/>
                  </a:ext>
                </a:extLst>
              </a:tr>
              <a:tr h="335324">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Cena sprzedaży (zł)</a:t>
                      </a:r>
                      <a:endParaRPr lang="pl-PL" sz="1600" dirty="0"/>
                    </a:p>
                  </a:txBody>
                  <a:tcPr marL="91439" marR="91439">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200</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165</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230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190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2"/>
                  </a:ext>
                </a:extLst>
              </a:tr>
              <a:tr h="335324">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Koszt surowca (zł)</a:t>
                      </a:r>
                      <a:endParaRPr lang="pl-PL" sz="1600" dirty="0"/>
                    </a:p>
                  </a:txBody>
                  <a:tcPr marL="91439" marR="91439">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135</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135</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150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150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3"/>
                  </a:ext>
                </a:extLst>
              </a:tr>
              <a:tr h="335324">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Czas krojenia (min.)</a:t>
                      </a:r>
                      <a:endParaRPr lang="pl-PL" sz="1600" dirty="0"/>
                    </a:p>
                  </a:txBody>
                  <a:tcPr marL="91439" marR="91439">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3</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2</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8</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7</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4"/>
                  </a:ext>
                </a:extLst>
              </a:tr>
              <a:tr h="335324">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Czas szycia (min.)</a:t>
                      </a:r>
                      <a:endParaRPr lang="pl-PL" sz="1600" dirty="0"/>
                    </a:p>
                  </a:txBody>
                  <a:tcPr marL="91439" marR="91439">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5</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8</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8</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6</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5"/>
                  </a:ext>
                </a:extLst>
              </a:tr>
              <a:tr h="36116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Czas</a:t>
                      </a:r>
                      <a:r>
                        <a:rPr lang="pl-PL" sz="1600" baseline="0" dirty="0" smtClean="0"/>
                        <a:t> łączenia (min.)</a:t>
                      </a:r>
                      <a:endParaRPr lang="pl-PL" sz="1600" dirty="0"/>
                    </a:p>
                  </a:txBody>
                  <a:tcPr marL="91439" marR="91439">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6</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3</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3</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4</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6"/>
                  </a:ext>
                </a:extLst>
              </a:tr>
              <a:tr h="36116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Sumaryczny czas obróbki (min.)</a:t>
                      </a:r>
                      <a:endParaRPr lang="pl-PL" sz="1600" dirty="0"/>
                    </a:p>
                  </a:txBody>
                  <a:tcPr marL="91439" marR="91439">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14</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13</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19</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17</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7"/>
                  </a:ext>
                </a:extLst>
              </a:tr>
            </a:tbl>
          </a:graphicData>
        </a:graphic>
      </p:graphicFrame>
      <p:sp>
        <p:nvSpPr>
          <p:cNvPr id="60" name="Prostokąt 59"/>
          <p:cNvSpPr>
            <a:spLocks noChangeArrowheads="1"/>
          </p:cNvSpPr>
          <p:nvPr/>
        </p:nvSpPr>
        <p:spPr bwMode="auto">
          <a:xfrm>
            <a:off x="152400" y="990600"/>
            <a:ext cx="86344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W analizowanym przykładzie maksymalną zdolnością produkcyjną każdej maszyny jest czas pracy w wysokości 2400 minut tygodniowo (5dni*8godz*60min). Pierwszym krokiem analizy, zgodnie z ciągłym doskonaleniem wg TOC, jest identyfikacja ograniczeń. Identyfikując ograniczenie należy określić zapotrzebowanie na czas pracy poszczególnych stanowisk, zakładając zaspokojenie całego prognozowanego popytu. Obciążenie poszczególnych stanowisk przy założeniu całkowitej realizacji popytu na wszystkie produkty zostało oszacowane w poniższej tabeli.</a:t>
            </a:r>
          </a:p>
        </p:txBody>
      </p:sp>
      <p:graphicFrame>
        <p:nvGraphicFramePr>
          <p:cNvPr id="61" name="Tabela 60"/>
          <p:cNvGraphicFramePr>
            <a:graphicFrameLocks noGrp="1"/>
          </p:cNvGraphicFramePr>
          <p:nvPr/>
        </p:nvGraphicFramePr>
        <p:xfrm>
          <a:off x="304800" y="3352800"/>
          <a:ext cx="8305800" cy="1524000"/>
        </p:xfrm>
        <a:graphic>
          <a:graphicData uri="http://schemas.openxmlformats.org/drawingml/2006/table">
            <a:tbl>
              <a:tblPr/>
              <a:tblGrid>
                <a:gridCol w="2538413">
                  <a:extLst>
                    <a:ext uri="{9D8B030D-6E8A-4147-A177-3AD203B41FA5}">
                      <a16:colId xmlns:a16="http://schemas.microsoft.com/office/drawing/2014/main" val="20000"/>
                    </a:ext>
                  </a:extLst>
                </a:gridCol>
                <a:gridCol w="750887">
                  <a:extLst>
                    <a:ext uri="{9D8B030D-6E8A-4147-A177-3AD203B41FA5}">
                      <a16:colId xmlns:a16="http://schemas.microsoft.com/office/drawing/2014/main" val="20001"/>
                    </a:ext>
                  </a:extLst>
                </a:gridCol>
                <a:gridCol w="922338">
                  <a:extLst>
                    <a:ext uri="{9D8B030D-6E8A-4147-A177-3AD203B41FA5}">
                      <a16:colId xmlns:a16="http://schemas.microsoft.com/office/drawing/2014/main" val="20002"/>
                    </a:ext>
                  </a:extLst>
                </a:gridCol>
                <a:gridCol w="808037">
                  <a:extLst>
                    <a:ext uri="{9D8B030D-6E8A-4147-A177-3AD203B41FA5}">
                      <a16:colId xmlns:a16="http://schemas.microsoft.com/office/drawing/2014/main" val="20003"/>
                    </a:ext>
                  </a:extLst>
                </a:gridCol>
                <a:gridCol w="981075">
                  <a:extLst>
                    <a:ext uri="{9D8B030D-6E8A-4147-A177-3AD203B41FA5}">
                      <a16:colId xmlns:a16="http://schemas.microsoft.com/office/drawing/2014/main" val="20004"/>
                    </a:ext>
                  </a:extLst>
                </a:gridCol>
                <a:gridCol w="981075">
                  <a:extLst>
                    <a:ext uri="{9D8B030D-6E8A-4147-A177-3AD203B41FA5}">
                      <a16:colId xmlns:a16="http://schemas.microsoft.com/office/drawing/2014/main" val="20005"/>
                    </a:ext>
                  </a:extLst>
                </a:gridCol>
                <a:gridCol w="1323975">
                  <a:extLst>
                    <a:ext uri="{9D8B030D-6E8A-4147-A177-3AD203B41FA5}">
                      <a16:colId xmlns:a16="http://schemas.microsoft.com/office/drawing/2014/main" val="20006"/>
                    </a:ext>
                  </a:extLst>
                </a:gridCol>
              </a:tblGrid>
              <a:tr h="487890">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600" b="1" i="0" u="none" strike="noStrike" cap="none" normalizeH="0" baseline="0" smtClean="0">
                        <a:ln>
                          <a:noFill/>
                        </a:ln>
                        <a:solidFill>
                          <a:srgbClr val="FFFFFF"/>
                        </a:solidFill>
                        <a:effectLst/>
                        <a:latin typeface="Arial" charset="0"/>
                        <a:cs typeface="Arial" charset="0"/>
                      </a:endParaRPr>
                    </a:p>
                  </a:txBody>
                  <a:tcPr marL="91439" marR="91439" marT="45735" marB="4573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smtClean="0">
                          <a:ln>
                            <a:noFill/>
                          </a:ln>
                          <a:solidFill>
                            <a:srgbClr val="FFFFFF"/>
                          </a:solidFill>
                          <a:effectLst/>
                          <a:latin typeface="Arial" charset="0"/>
                          <a:cs typeface="Arial" charset="0"/>
                        </a:rPr>
                        <a:t>BD Tenis</a:t>
                      </a:r>
                      <a:endParaRPr kumimoji="0" lang="pl-PL" altLang="pl-PL" sz="1600" b="1" i="0" u="none" strike="noStrike" cap="none" normalizeH="0" baseline="0" smtClean="0">
                        <a:ln>
                          <a:noFill/>
                        </a:ln>
                        <a:solidFill>
                          <a:srgbClr val="FFFFFF"/>
                        </a:solidFill>
                        <a:effectLst/>
                        <a:latin typeface="Arial"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smtClean="0">
                          <a:ln>
                            <a:noFill/>
                          </a:ln>
                          <a:solidFill>
                            <a:srgbClr val="FFFFFF"/>
                          </a:solidFill>
                          <a:effectLst/>
                          <a:latin typeface="Arial" charset="0"/>
                          <a:cs typeface="Arial" charset="0"/>
                        </a:rPr>
                        <a:t>BD Jogging</a:t>
                      </a:r>
                      <a:endParaRPr kumimoji="0" lang="pl-PL" altLang="pl-PL" sz="1600" b="1" i="0" u="none" strike="noStrike" cap="none" normalizeH="0" baseline="0" smtClean="0">
                        <a:ln>
                          <a:noFill/>
                        </a:ln>
                        <a:solidFill>
                          <a:srgbClr val="FFFFFF"/>
                        </a:solidFill>
                        <a:effectLst/>
                        <a:latin typeface="Arial"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smtClean="0">
                          <a:ln>
                            <a:noFill/>
                          </a:ln>
                          <a:solidFill>
                            <a:srgbClr val="FFFFFF"/>
                          </a:solidFill>
                          <a:effectLst/>
                          <a:latin typeface="Arial" charset="0"/>
                          <a:cs typeface="Arial" charset="0"/>
                        </a:rPr>
                        <a:t>BM </a:t>
                      </a:r>
                      <a:br>
                        <a:rPr kumimoji="0" lang="pl-PL" altLang="pl-PL" sz="1600" b="1" i="0" u="none" strike="noStrike" cap="none" normalizeH="0" baseline="0" smtClean="0">
                          <a:ln>
                            <a:noFill/>
                          </a:ln>
                          <a:solidFill>
                            <a:srgbClr val="FFFFFF"/>
                          </a:solidFill>
                          <a:effectLst/>
                          <a:latin typeface="Arial" charset="0"/>
                          <a:cs typeface="Arial" charset="0"/>
                        </a:rPr>
                      </a:br>
                      <a:r>
                        <a:rPr kumimoji="0" lang="pl-PL" altLang="pl-PL" sz="1600" b="1" i="0" u="none" strike="noStrike" cap="none" normalizeH="0" baseline="0" smtClean="0">
                          <a:ln>
                            <a:noFill/>
                          </a:ln>
                          <a:solidFill>
                            <a:srgbClr val="FFFFFF"/>
                          </a:solidFill>
                          <a:effectLst/>
                          <a:latin typeface="Arial" charset="0"/>
                          <a:cs typeface="Arial" charset="0"/>
                        </a:rPr>
                        <a:t>Tenis</a:t>
                      </a:r>
                      <a:endParaRPr kumimoji="0" lang="pl-PL" altLang="pl-PL" sz="1600" b="1" i="0" u="none" strike="noStrike" cap="none" normalizeH="0" baseline="0" smtClean="0">
                        <a:ln>
                          <a:noFill/>
                        </a:ln>
                        <a:solidFill>
                          <a:srgbClr val="FFFFFF"/>
                        </a:solidFill>
                        <a:effectLst/>
                        <a:latin typeface="Arial"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smtClean="0">
                          <a:ln>
                            <a:noFill/>
                          </a:ln>
                          <a:solidFill>
                            <a:srgbClr val="FFFFFF"/>
                          </a:solidFill>
                          <a:effectLst/>
                          <a:latin typeface="Arial" charset="0"/>
                          <a:cs typeface="Arial" charset="0"/>
                        </a:rPr>
                        <a:t>BM Jogging</a:t>
                      </a:r>
                      <a:endParaRPr kumimoji="0" lang="pl-PL" altLang="pl-PL" sz="1600" b="1" i="0" u="none" strike="noStrike" cap="none" normalizeH="0" baseline="0" smtClean="0">
                        <a:ln>
                          <a:noFill/>
                        </a:ln>
                        <a:solidFill>
                          <a:srgbClr val="FFFFFF"/>
                        </a:solidFill>
                        <a:effectLst/>
                        <a:latin typeface="Arial"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smtClean="0">
                          <a:ln>
                            <a:noFill/>
                          </a:ln>
                          <a:solidFill>
                            <a:srgbClr val="FFFFFF"/>
                          </a:solidFill>
                          <a:effectLst/>
                          <a:latin typeface="Arial" charset="0"/>
                          <a:cs typeface="Times New Roman" pitchFamily="18" charset="0"/>
                        </a:rPr>
                        <a:t>Razem (min)</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smtClean="0">
                          <a:ln>
                            <a:noFill/>
                          </a:ln>
                          <a:solidFill>
                            <a:srgbClr val="FFFFFF"/>
                          </a:solidFill>
                          <a:effectLst/>
                          <a:latin typeface="Arial" charset="0"/>
                          <a:cs typeface="Times New Roman" pitchFamily="18" charset="0"/>
                        </a:rPr>
                        <a:t>Obciążenie stanowisk</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0"/>
                  </a:ext>
                </a:extLst>
              </a:tr>
              <a:tr h="335414">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Arial" charset="0"/>
                        </a:rPr>
                        <a:t>Czas krojenia (min.)</a:t>
                      </a:r>
                    </a:p>
                  </a:txBody>
                  <a:tcPr marL="91439" marR="91439" marT="45735" marB="4573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Arial" charset="0"/>
                        </a:rPr>
                        <a:t>360</a:t>
                      </a:r>
                      <a:endParaRPr kumimoji="0" lang="pl-PL" altLang="pl-PL" sz="1600" b="0" i="0" u="none" strike="noStrike" cap="none" normalizeH="0" baseline="0" smtClean="0">
                        <a:ln>
                          <a:noFill/>
                        </a:ln>
                        <a:solidFill>
                          <a:srgbClr val="000000"/>
                        </a:solidFill>
                        <a:effectLst/>
                        <a:latin typeface="Arial"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Arial" charset="0"/>
                        </a:rPr>
                        <a:t>200</a:t>
                      </a:r>
                      <a:endParaRPr kumimoji="0" lang="pl-PL" altLang="pl-PL" sz="1600" b="0" i="0" u="none" strike="noStrike" cap="none" normalizeH="0" baseline="0" smtClean="0">
                        <a:ln>
                          <a:noFill/>
                        </a:ln>
                        <a:solidFill>
                          <a:srgbClr val="000000"/>
                        </a:solidFill>
                        <a:effectLst/>
                        <a:latin typeface="Arial"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720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910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2190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91,25%</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1"/>
                  </a:ext>
                </a:extLst>
              </a:tr>
              <a:tr h="335414">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Arial" charset="0"/>
                        </a:rPr>
                        <a:t>Czas szycia (min.)</a:t>
                      </a:r>
                    </a:p>
                  </a:txBody>
                  <a:tcPr marL="91439" marR="91439" marT="45735" marB="4573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600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Arial" charset="0"/>
                        </a:rPr>
                        <a:t>800</a:t>
                      </a:r>
                      <a:endParaRPr kumimoji="0" lang="pl-PL" altLang="pl-PL" sz="1600" b="0" i="0" u="none" strike="noStrike" cap="none" normalizeH="0" baseline="0" smtClean="0">
                        <a:ln>
                          <a:noFill/>
                        </a:ln>
                        <a:solidFill>
                          <a:srgbClr val="000000"/>
                        </a:solidFill>
                        <a:effectLst/>
                        <a:latin typeface="Arial"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720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780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2900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120,83%</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2"/>
                  </a:ext>
                </a:extLst>
              </a:tr>
              <a:tr h="365282">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Czas łączenia (min.)</a:t>
                      </a:r>
                    </a:p>
                  </a:txBody>
                  <a:tcPr marL="91439" marR="91439" marT="45735" marB="4573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720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300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270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520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1810</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smtClean="0">
                          <a:ln>
                            <a:noFill/>
                          </a:ln>
                          <a:solidFill>
                            <a:srgbClr val="000000"/>
                          </a:solidFill>
                          <a:effectLst/>
                          <a:latin typeface="Arial" charset="0"/>
                          <a:cs typeface="Times New Roman" pitchFamily="18" charset="0"/>
                        </a:rPr>
                        <a:t>75,42%</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3"/>
                  </a:ext>
                </a:extLst>
              </a:tr>
            </a:tbl>
          </a:graphicData>
        </a:graphic>
      </p:graphicFrame>
      <p:sp>
        <p:nvSpPr>
          <p:cNvPr id="62" name="Prostokąt 61"/>
          <p:cNvSpPr>
            <a:spLocks noChangeArrowheads="1"/>
          </p:cNvSpPr>
          <p:nvPr/>
        </p:nvSpPr>
        <p:spPr bwMode="auto">
          <a:xfrm>
            <a:off x="204788" y="4895850"/>
            <a:ext cx="8582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Z powyższej tabeli wynika, że obciążenie stanowiska odpowiedzialnego za szycie materiałów przekracza maksymalną zdolność produkcyjną maszyny (2400 min). </a:t>
            </a:r>
          </a:p>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W analizowanym procesie produkcyjnym występuje zatem ograniczenie wewnętrzne, czyli wąskie gardło.</a:t>
            </a:r>
          </a:p>
        </p:txBody>
      </p:sp>
      <p:sp>
        <p:nvSpPr>
          <p:cNvPr id="63" name="Prostokąt 62"/>
          <p:cNvSpPr>
            <a:spLocks noChangeArrowheads="1"/>
          </p:cNvSpPr>
          <p:nvPr/>
        </p:nvSpPr>
        <p:spPr bwMode="auto">
          <a:xfrm>
            <a:off x="152400" y="990600"/>
            <a:ext cx="8634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Kolejną rolą controllingu logistyki jest określenie priorytetów wśród wyrobów przechodzących przez wąskie gardło. W poniższej tabeli przedstawiono wyznaczenie względnej marży pokrycia dla poszczególnych wyrobów.</a:t>
            </a:r>
          </a:p>
        </p:txBody>
      </p:sp>
      <p:graphicFrame>
        <p:nvGraphicFramePr>
          <p:cNvPr id="64" name="Tabela 63"/>
          <p:cNvGraphicFramePr>
            <a:graphicFrameLocks noGrp="1"/>
          </p:cNvGraphicFramePr>
          <p:nvPr/>
        </p:nvGraphicFramePr>
        <p:xfrm>
          <a:off x="762000" y="2057400"/>
          <a:ext cx="7429500" cy="2281249"/>
        </p:xfrm>
        <a:graphic>
          <a:graphicData uri="http://schemas.openxmlformats.org/drawingml/2006/table">
            <a:tbl>
              <a:tblPr firstRow="1" bandRow="1"/>
              <a:tblGrid>
                <a:gridCol w="3143250">
                  <a:extLst>
                    <a:ext uri="{9D8B030D-6E8A-4147-A177-3AD203B41FA5}">
                      <a16:colId xmlns:a16="http://schemas.microsoft.com/office/drawing/2014/main" val="20000"/>
                    </a:ext>
                  </a:extLst>
                </a:gridCol>
                <a:gridCol w="928687">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000125">
                  <a:extLst>
                    <a:ext uri="{9D8B030D-6E8A-4147-A177-3AD203B41FA5}">
                      <a16:colId xmlns:a16="http://schemas.microsoft.com/office/drawing/2014/main" val="20003"/>
                    </a:ext>
                  </a:extLst>
                </a:gridCol>
                <a:gridCol w="1214438">
                  <a:extLst>
                    <a:ext uri="{9D8B030D-6E8A-4147-A177-3AD203B41FA5}">
                      <a16:colId xmlns:a16="http://schemas.microsoft.com/office/drawing/2014/main" val="20004"/>
                    </a:ext>
                  </a:extLst>
                </a:gridCol>
              </a:tblGrid>
              <a:tr h="579101">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endParaRPr lang="pl-PL" sz="1600" dirty="0" smtClean="0"/>
                    </a:p>
                    <a:p>
                      <a:endParaRPr lang="pl-PL" sz="1600" dirty="0"/>
                    </a:p>
                  </a:txBody>
                  <a:tcPr marL="91439" marR="91439" marT="45712" marB="45712">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BD Tenis</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BD Jogging</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BM </a:t>
                      </a:r>
                      <a:r>
                        <a:rPr lang="pl-PL" sz="1600" dirty="0" smtClean="0"/>
                        <a:t/>
                      </a:r>
                      <a:br>
                        <a:rPr lang="pl-PL" sz="1600" dirty="0" smtClean="0"/>
                      </a:br>
                      <a:r>
                        <a:rPr lang="pl-PL" sz="1600" dirty="0" smtClean="0"/>
                        <a:t>Tenis</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a:t>BM Jogging</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10000"/>
                  </a:ext>
                </a:extLst>
              </a:tr>
              <a:tr h="335262">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Cena sprzedaży (zł)</a:t>
                      </a:r>
                      <a:endParaRPr lang="pl-PL" sz="1600" dirty="0"/>
                    </a:p>
                  </a:txBody>
                  <a:tcPr marL="91439" marR="91439" marT="45712" marB="45712">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200</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165</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230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190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1"/>
                  </a:ext>
                </a:extLst>
              </a:tr>
              <a:tr h="335262">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Koszt surowca (zł)</a:t>
                      </a:r>
                      <a:endParaRPr lang="pl-PL" sz="1600" dirty="0"/>
                    </a:p>
                  </a:txBody>
                  <a:tcPr marL="91439" marR="91439"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135</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135</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150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150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2"/>
                  </a:ext>
                </a:extLst>
              </a:tr>
              <a:tr h="335262">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Marża pokrycia (zł)</a:t>
                      </a:r>
                      <a:endParaRPr lang="pl-PL" sz="1600" dirty="0"/>
                    </a:p>
                  </a:txBody>
                  <a:tcPr marL="91439" marR="91439"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65</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30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80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40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3"/>
                  </a:ext>
                </a:extLst>
              </a:tr>
              <a:tr h="335262">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Czas CCR (min.)</a:t>
                      </a:r>
                      <a:endParaRPr lang="pl-PL" sz="1600" dirty="0"/>
                    </a:p>
                  </a:txBody>
                  <a:tcPr marL="91439" marR="91439"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5</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a:t>8</a:t>
                      </a:r>
                      <a:endParaRPr lang="pl-PL" sz="160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8</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a:t>6</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4"/>
                  </a:ext>
                </a:extLst>
              </a:tr>
              <a:tr h="361089">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Względna marża pokrycia</a:t>
                      </a:r>
                      <a:endParaRPr lang="pl-PL" sz="1600" dirty="0"/>
                    </a:p>
                  </a:txBody>
                  <a:tcPr marL="91439" marR="91439"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n-lt"/>
                          <a:ea typeface="+mn-ea"/>
                        </a:rPr>
                        <a:t>13</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t>3,75</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n-lt"/>
                          <a:ea typeface="+mn-ea"/>
                        </a:rPr>
                        <a:t>10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n-lt"/>
                          <a:ea typeface="+mn-ea"/>
                        </a:rPr>
                        <a:t>6,67</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5"/>
                  </a:ext>
                </a:extLst>
              </a:tr>
            </a:tbl>
          </a:graphicData>
        </a:graphic>
      </p:graphicFrame>
      <p:sp>
        <p:nvSpPr>
          <p:cNvPr id="65" name="Prostokąt 64"/>
          <p:cNvSpPr>
            <a:spLocks noChangeArrowheads="1"/>
          </p:cNvSpPr>
          <p:nvPr/>
        </p:nvSpPr>
        <p:spPr bwMode="auto">
          <a:xfrm>
            <a:off x="204788" y="4895850"/>
            <a:ext cx="8582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Na podstawie wyznaczonych względnych marż pokrycia należy opracować listę priorytetową produkcji wyrobów. Najbardziej opłacalnym produktem jest obuwie BD Tenis, natomiast najmniej rentownym BD Jogging.</a:t>
            </a:r>
          </a:p>
        </p:txBody>
      </p:sp>
      <p:sp>
        <p:nvSpPr>
          <p:cNvPr id="66" name="pole tekstowe 65"/>
          <p:cNvSpPr txBox="1"/>
          <p:nvPr/>
        </p:nvSpPr>
        <p:spPr>
          <a:xfrm>
            <a:off x="3962400" y="4343400"/>
            <a:ext cx="838200" cy="369888"/>
          </a:xfrm>
          <a:prstGeom prst="rect">
            <a:avLst/>
          </a:prstGeom>
          <a:noFill/>
        </p:spPr>
        <p:txBody>
          <a:bodyPr>
            <a:spAutoFit/>
          </a:bodyPr>
          <a:lstStyle/>
          <a:p>
            <a:pPr algn="ctr" fontAlgn="base">
              <a:spcBef>
                <a:spcPct val="0"/>
              </a:spcBef>
              <a:spcAft>
                <a:spcPct val="0"/>
              </a:spcAft>
              <a:defRPr/>
            </a:pPr>
            <a:r>
              <a:rPr lang="pl-PL" b="1" dirty="0">
                <a:solidFill>
                  <a:srgbClr val="FF0000"/>
                </a:solidFill>
                <a:effectLst>
                  <a:outerShdw blurRad="38100" dist="38100" dir="2700000" algn="tl">
                    <a:srgbClr val="000000">
                      <a:alpha val="43137"/>
                    </a:srgbClr>
                  </a:outerShdw>
                </a:effectLst>
                <a:latin typeface="Arial" charset="0"/>
                <a:cs typeface="Arial" charset="0"/>
              </a:rPr>
              <a:t>I</a:t>
            </a:r>
          </a:p>
        </p:txBody>
      </p:sp>
      <p:sp>
        <p:nvSpPr>
          <p:cNvPr id="67" name="pole tekstowe 66"/>
          <p:cNvSpPr txBox="1"/>
          <p:nvPr/>
        </p:nvSpPr>
        <p:spPr>
          <a:xfrm>
            <a:off x="4876800" y="4343400"/>
            <a:ext cx="1066800" cy="369888"/>
          </a:xfrm>
          <a:prstGeom prst="rect">
            <a:avLst/>
          </a:prstGeom>
          <a:noFill/>
        </p:spPr>
        <p:txBody>
          <a:bodyPr>
            <a:spAutoFit/>
          </a:bodyPr>
          <a:lstStyle/>
          <a:p>
            <a:pPr algn="ctr" fontAlgn="base">
              <a:spcBef>
                <a:spcPct val="0"/>
              </a:spcBef>
              <a:spcAft>
                <a:spcPct val="0"/>
              </a:spcAft>
              <a:defRPr/>
            </a:pPr>
            <a:r>
              <a:rPr lang="pl-PL" b="1" dirty="0">
                <a:solidFill>
                  <a:srgbClr val="FF0000"/>
                </a:solidFill>
                <a:effectLst>
                  <a:outerShdw blurRad="38100" dist="38100" dir="2700000" algn="tl">
                    <a:srgbClr val="000000">
                      <a:alpha val="43137"/>
                    </a:srgbClr>
                  </a:outerShdw>
                </a:effectLst>
                <a:latin typeface="Arial" charset="0"/>
                <a:cs typeface="Arial" charset="0"/>
              </a:rPr>
              <a:t>IV</a:t>
            </a:r>
          </a:p>
        </p:txBody>
      </p:sp>
      <p:sp>
        <p:nvSpPr>
          <p:cNvPr id="68" name="pole tekstowe 67"/>
          <p:cNvSpPr txBox="1"/>
          <p:nvPr/>
        </p:nvSpPr>
        <p:spPr>
          <a:xfrm>
            <a:off x="6019800" y="4343400"/>
            <a:ext cx="914400" cy="369888"/>
          </a:xfrm>
          <a:prstGeom prst="rect">
            <a:avLst/>
          </a:prstGeom>
          <a:noFill/>
        </p:spPr>
        <p:txBody>
          <a:bodyPr>
            <a:spAutoFit/>
          </a:bodyPr>
          <a:lstStyle/>
          <a:p>
            <a:pPr algn="ctr" fontAlgn="base">
              <a:spcBef>
                <a:spcPct val="0"/>
              </a:spcBef>
              <a:spcAft>
                <a:spcPct val="0"/>
              </a:spcAft>
              <a:defRPr/>
            </a:pPr>
            <a:r>
              <a:rPr lang="pl-PL" b="1" dirty="0">
                <a:solidFill>
                  <a:srgbClr val="FF0000"/>
                </a:solidFill>
                <a:effectLst>
                  <a:outerShdw blurRad="38100" dist="38100" dir="2700000" algn="tl">
                    <a:srgbClr val="000000">
                      <a:alpha val="43137"/>
                    </a:srgbClr>
                  </a:outerShdw>
                </a:effectLst>
                <a:latin typeface="Arial" charset="0"/>
                <a:cs typeface="Arial" charset="0"/>
              </a:rPr>
              <a:t>II</a:t>
            </a:r>
          </a:p>
        </p:txBody>
      </p:sp>
      <p:sp>
        <p:nvSpPr>
          <p:cNvPr id="69" name="pole tekstowe 68"/>
          <p:cNvSpPr txBox="1"/>
          <p:nvPr/>
        </p:nvSpPr>
        <p:spPr>
          <a:xfrm>
            <a:off x="7010400" y="4343400"/>
            <a:ext cx="1143000" cy="369888"/>
          </a:xfrm>
          <a:prstGeom prst="rect">
            <a:avLst/>
          </a:prstGeom>
          <a:noFill/>
        </p:spPr>
        <p:txBody>
          <a:bodyPr>
            <a:spAutoFit/>
          </a:bodyPr>
          <a:lstStyle/>
          <a:p>
            <a:pPr algn="ctr" fontAlgn="base">
              <a:spcBef>
                <a:spcPct val="0"/>
              </a:spcBef>
              <a:spcAft>
                <a:spcPct val="0"/>
              </a:spcAft>
              <a:defRPr/>
            </a:pPr>
            <a:r>
              <a:rPr lang="pl-PL" b="1" dirty="0">
                <a:solidFill>
                  <a:srgbClr val="FF0000"/>
                </a:solidFill>
                <a:effectLst>
                  <a:outerShdw blurRad="38100" dist="38100" dir="2700000" algn="tl">
                    <a:srgbClr val="000000">
                      <a:alpha val="43137"/>
                    </a:srgbClr>
                  </a:outerShdw>
                </a:effectLst>
                <a:latin typeface="Arial" charset="0"/>
                <a:cs typeface="Arial" charset="0"/>
              </a:rPr>
              <a:t>III</a:t>
            </a:r>
          </a:p>
        </p:txBody>
      </p:sp>
      <p:sp>
        <p:nvSpPr>
          <p:cNvPr id="70" name="Prostokąt 69"/>
          <p:cNvSpPr>
            <a:spLocks noChangeArrowheads="1"/>
          </p:cNvSpPr>
          <p:nvPr/>
        </p:nvSpPr>
        <p:spPr bwMode="auto">
          <a:xfrm>
            <a:off x="304800" y="1143000"/>
            <a:ext cx="8634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Uwzględniając listę priorytetową należy zaplanować pełną wielkość produkcji. W poniższej tabeli przedstawiono zapotrzebowanie poszczególnych wyrobów na czas pracy wąskiego gardła (CCR).</a:t>
            </a:r>
          </a:p>
        </p:txBody>
      </p:sp>
      <p:graphicFrame>
        <p:nvGraphicFramePr>
          <p:cNvPr id="71" name="Tabela 70"/>
          <p:cNvGraphicFramePr>
            <a:graphicFrameLocks noGrp="1"/>
          </p:cNvGraphicFramePr>
          <p:nvPr/>
        </p:nvGraphicFramePr>
        <p:xfrm>
          <a:off x="914400" y="2209800"/>
          <a:ext cx="7162800" cy="2514601"/>
        </p:xfrm>
        <a:graphic>
          <a:graphicData uri="http://schemas.openxmlformats.org/drawingml/2006/table">
            <a:tbl>
              <a:tblPr firstRow="1" bandRow="1"/>
              <a:tblGrid>
                <a:gridCol w="3143250">
                  <a:extLst>
                    <a:ext uri="{9D8B030D-6E8A-4147-A177-3AD203B41FA5}">
                      <a16:colId xmlns:a16="http://schemas.microsoft.com/office/drawing/2014/main" val="20000"/>
                    </a:ext>
                  </a:extLst>
                </a:gridCol>
                <a:gridCol w="120015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838226">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endParaRPr lang="pl-PL" sz="1600" dirty="0" smtClean="0"/>
                    </a:p>
                    <a:p>
                      <a:endParaRPr lang="pl-PL" sz="1600" dirty="0"/>
                    </a:p>
                  </a:txBody>
                  <a:tcPr marL="91439" marR="91439" marT="45713" marB="4571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smtClean="0"/>
                        <a:t>Prognozowany popyt (szt.)</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smtClean="0"/>
                        <a:t>Czas pracy</a:t>
                      </a:r>
                      <a:r>
                        <a:rPr lang="pl-PL" sz="1600" baseline="0" dirty="0" smtClean="0"/>
                        <a:t> CCR (min)</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pl-PL" sz="1600" dirty="0" smtClean="0"/>
                        <a:t>Wykorzystanie</a:t>
                      </a:r>
                      <a:r>
                        <a:rPr lang="pl-PL" sz="1600" baseline="0" dirty="0" smtClean="0"/>
                        <a:t> CCR (min)</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10000"/>
                  </a:ext>
                </a:extLst>
              </a:tr>
              <a:tr h="33527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BD Tenis</a:t>
                      </a:r>
                      <a:endParaRPr lang="pl-PL" sz="1600" dirty="0"/>
                    </a:p>
                  </a:txBody>
                  <a:tcPr marL="91439" marR="91439" marT="45713" marB="45713">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t>120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t>5</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t>600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1"/>
                  </a:ext>
                </a:extLst>
              </a:tr>
              <a:tr h="33527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BM Tenis</a:t>
                      </a:r>
                      <a:endParaRPr lang="pl-PL" sz="1600" dirty="0"/>
                    </a:p>
                  </a:txBody>
                  <a:tcPr marL="91439" marR="91439"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t>90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n-lt"/>
                          <a:ea typeface="+mn-ea"/>
                        </a:rPr>
                        <a:t>8</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t>720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2"/>
                  </a:ext>
                </a:extLst>
              </a:tr>
              <a:tr h="33527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dirty="0" smtClean="0"/>
                        <a:t>BM Jogging</a:t>
                      </a:r>
                      <a:endParaRPr lang="pl-PL" sz="1600" dirty="0"/>
                    </a:p>
                  </a:txBody>
                  <a:tcPr marL="91439" marR="91439"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130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6</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780</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3"/>
                  </a:ext>
                </a:extLst>
              </a:tr>
              <a:tr h="33527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pl-PL" sz="1600" smtClean="0"/>
                        <a:t>BD Jogging</a:t>
                      </a:r>
                      <a:endParaRPr lang="pl-PL" sz="1600" dirty="0"/>
                    </a:p>
                  </a:txBody>
                  <a:tcPr marL="91439" marR="91439"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smtClean="0"/>
                        <a:t>37</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t>8</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dirty="0" smtClean="0">
                          <a:latin typeface="+mj-lt"/>
                          <a:ea typeface="Times New Roman"/>
                        </a:rPr>
                        <a:t>296</a:t>
                      </a:r>
                      <a:endParaRPr lang="pl-PL" sz="1600" dirty="0">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4"/>
                  </a:ext>
                </a:extLst>
              </a:tr>
              <a:tr h="335275">
                <a:tc gridSpan="3">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r>
                        <a:rPr lang="pl-PL" sz="1600" b="1" dirty="0" smtClean="0">
                          <a:effectLst>
                            <a:outerShdw blurRad="38100" dist="38100" dir="2700000" algn="tl">
                              <a:srgbClr val="000000">
                                <a:alpha val="43137"/>
                              </a:srgbClr>
                            </a:outerShdw>
                          </a:effectLst>
                        </a:rPr>
                        <a:t>Razem:</a:t>
                      </a:r>
                      <a:endParaRPr lang="pl-PL" sz="1600" b="1" dirty="0">
                        <a:effectLst>
                          <a:outerShdw blurRad="38100" dist="38100" dir="2700000" algn="tl">
                            <a:srgbClr val="000000">
                              <a:alpha val="43137"/>
                            </a:srgbClr>
                          </a:outerShdw>
                        </a:effectLst>
                      </a:endParaRPr>
                    </a:p>
                  </a:txBody>
                  <a:tcPr marL="91439" marR="91439" marT="45713" marB="4571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hMerge="1">
                  <a:txBody>
                    <a:bodyPr/>
                    <a:lstStyle/>
                    <a:p>
                      <a:pPr algn="r">
                        <a:spcAft>
                          <a:spcPts val="0"/>
                        </a:spcAft>
                      </a:pPr>
                      <a:endParaRPr lang="pl-PL" sz="1600" dirty="0">
                        <a:latin typeface="+mj-lt"/>
                        <a:ea typeface="Times New Roman"/>
                      </a:endParaRPr>
                    </a:p>
                  </a:txBody>
                  <a:tcPr marL="44450" marR="44450" marT="0" marB="0" anchor="ctr"/>
                </a:tc>
                <a:tc hMerge="1">
                  <a:txBody>
                    <a:bodyPr/>
                    <a:lstStyle/>
                    <a:p>
                      <a:pPr algn="r">
                        <a:spcAft>
                          <a:spcPts val="0"/>
                        </a:spcAft>
                      </a:pPr>
                      <a:endParaRPr lang="pl-PL" sz="1600" dirty="0">
                        <a:latin typeface="+mj-lt"/>
                        <a:ea typeface="Times New Roman"/>
                      </a:endParaRPr>
                    </a:p>
                  </a:txBody>
                  <a:tcPr marL="44450" marR="44450" marT="0" marB="0" anchor="ct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a:spcAft>
                          <a:spcPts val="0"/>
                        </a:spcAft>
                      </a:pPr>
                      <a:r>
                        <a:rPr lang="pl-PL" sz="1600" b="1" dirty="0" smtClean="0">
                          <a:effectLst>
                            <a:outerShdw blurRad="38100" dist="38100" dir="2700000" algn="tl">
                              <a:srgbClr val="000000">
                                <a:alpha val="43137"/>
                              </a:srgbClr>
                            </a:outerShdw>
                          </a:effectLst>
                          <a:latin typeface="+mj-lt"/>
                          <a:ea typeface="Times New Roman"/>
                        </a:rPr>
                        <a:t>2396</a:t>
                      </a:r>
                      <a:endParaRPr lang="pl-PL" sz="1600" b="1" dirty="0">
                        <a:effectLst>
                          <a:outerShdw blurRad="38100" dist="38100" dir="2700000" algn="tl">
                            <a:srgbClr val="000000">
                              <a:alpha val="43137"/>
                            </a:srgbClr>
                          </a:outerShdw>
                        </a:effectLst>
                        <a:latin typeface="+mj-lt"/>
                        <a:ea typeface="Times New Roman"/>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5"/>
                  </a:ext>
                </a:extLst>
              </a:tr>
            </a:tbl>
          </a:graphicData>
        </a:graphic>
      </p:graphicFrame>
      <p:sp>
        <p:nvSpPr>
          <p:cNvPr id="72" name="Prostokąt 71"/>
          <p:cNvSpPr>
            <a:spLocks noChangeArrowheads="1"/>
          </p:cNvSpPr>
          <p:nvPr/>
        </p:nvSpPr>
        <p:spPr bwMode="auto">
          <a:xfrm>
            <a:off x="357188" y="5048250"/>
            <a:ext cx="8582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W analizowanym przykładzie zdecydowano na pełne zaspokojenie popytu na produkty: BD Tenis, BM Tenis oraz BM Jogging. Pozostały czas pracy ograniczenia przeznaczono na produkcję najmniej rentownego wyrobu – BD Jogging – w ilości 37 sztuk. </a:t>
            </a:r>
          </a:p>
        </p:txBody>
      </p:sp>
      <p:sp>
        <p:nvSpPr>
          <p:cNvPr id="73" name="Prostokąt 72"/>
          <p:cNvSpPr>
            <a:spLocks noChangeArrowheads="1"/>
          </p:cNvSpPr>
          <p:nvPr/>
        </p:nvSpPr>
        <p:spPr bwMode="auto">
          <a:xfrm>
            <a:off x="152400" y="990600"/>
            <a:ext cx="8634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Kolejnym etapem analizy wąskich gardeł w działalności controllingowej jest określenie planowanych zysków na podstawie planu produkcji.</a:t>
            </a:r>
          </a:p>
        </p:txBody>
      </p:sp>
      <p:graphicFrame>
        <p:nvGraphicFramePr>
          <p:cNvPr id="74" name="Tabela 73"/>
          <p:cNvGraphicFramePr>
            <a:graphicFrameLocks noGrp="1"/>
          </p:cNvGraphicFramePr>
          <p:nvPr/>
        </p:nvGraphicFramePr>
        <p:xfrm>
          <a:off x="2325688" y="1905000"/>
          <a:ext cx="4286250" cy="2590800"/>
        </p:xfrm>
        <a:graphic>
          <a:graphicData uri="http://schemas.openxmlformats.org/drawingml/2006/table">
            <a:tbl>
              <a:tblPr/>
              <a:tblGrid>
                <a:gridCol w="1940720">
                  <a:extLst>
                    <a:ext uri="{9D8B030D-6E8A-4147-A177-3AD203B41FA5}">
                      <a16:colId xmlns:a16="http://schemas.microsoft.com/office/drawing/2014/main" val="20000"/>
                    </a:ext>
                  </a:extLst>
                </a:gridCol>
                <a:gridCol w="2345530">
                  <a:extLst>
                    <a:ext uri="{9D8B030D-6E8A-4147-A177-3AD203B41FA5}">
                      <a16:colId xmlns:a16="http://schemas.microsoft.com/office/drawing/2014/main" val="20001"/>
                    </a:ext>
                  </a:extLst>
                </a:gridCol>
              </a:tblGrid>
              <a:tr h="60007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algn="ctr" defTabSz="914400" rtl="0" eaLnBrk="1" fontAlgn="ctr" latinLnBrk="0" hangingPunct="1"/>
                      <a:r>
                        <a:rPr lang="pl-PL" sz="1600" b="1" i="0" u="none" strike="noStrike" kern="1200" dirty="0">
                          <a:solidFill>
                            <a:srgbClr val="FFFFFF"/>
                          </a:solidFill>
                          <a:effectLst/>
                          <a:latin typeface="Arial"/>
                          <a:ea typeface="+mn-ea"/>
                          <a:cs typeface="+mn-cs"/>
                        </a:rPr>
                        <a:t>Przychód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rtl="0" fontAlgn="ctr"/>
                      <a:r>
                        <a:rPr lang="pl-PL" sz="1600" b="1" i="0" u="none" strike="noStrike" dirty="0">
                          <a:solidFill>
                            <a:srgbClr val="FFFFFF"/>
                          </a:solidFill>
                          <a:effectLst/>
                          <a:latin typeface="Arial"/>
                        </a:rPr>
                        <a:t>     75 505,00 zł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10000"/>
                  </a:ext>
                </a:extLst>
              </a:tr>
              <a:tr h="5334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rtl="0" fontAlgn="ctr"/>
                      <a:r>
                        <a:rPr lang="pl-PL" sz="1600" b="0" i="0" u="none" strike="noStrike">
                          <a:solidFill>
                            <a:srgbClr val="000000"/>
                          </a:solidFill>
                          <a:effectLst/>
                          <a:latin typeface="Arial"/>
                        </a:rPr>
                        <a:t>Koszty materiału</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rtl="0" fontAlgn="ctr"/>
                      <a:r>
                        <a:rPr lang="pl-PL" sz="1600" b="0" i="0" u="none" strike="noStrike">
                          <a:solidFill>
                            <a:srgbClr val="000000"/>
                          </a:solidFill>
                          <a:effectLst/>
                          <a:latin typeface="Arial"/>
                        </a:rPr>
                        <a:t>     54 195,00 zł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10001"/>
                  </a:ext>
                </a:extLst>
              </a:tr>
              <a:tr h="52387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rtl="0" fontAlgn="ctr"/>
                      <a:r>
                        <a:rPr lang="pl-PL" sz="1600" b="0" i="0" u="none" strike="noStrike">
                          <a:solidFill>
                            <a:srgbClr val="000000"/>
                          </a:solidFill>
                          <a:effectLst/>
                          <a:latin typeface="Arial"/>
                        </a:rPr>
                        <a:t>Marża brutto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rtl="0" fontAlgn="ctr"/>
                      <a:r>
                        <a:rPr lang="pl-PL" sz="1600" b="0" i="0" u="none" strike="noStrike" dirty="0">
                          <a:solidFill>
                            <a:srgbClr val="000000"/>
                          </a:solidFill>
                          <a:effectLst/>
                          <a:latin typeface="Arial"/>
                        </a:rPr>
                        <a:t>     21 310,00 zł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F"/>
                    </a:solidFill>
                  </a:tcPr>
                </a:tc>
                <a:extLst>
                  <a:ext uri="{0D108BD9-81ED-4DB2-BD59-A6C34878D82A}">
                    <a16:rowId xmlns:a16="http://schemas.microsoft.com/office/drawing/2014/main" val="10002"/>
                  </a:ext>
                </a:extLst>
              </a:tr>
              <a:tr h="52387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rtl="0" fontAlgn="ctr"/>
                      <a:r>
                        <a:rPr lang="pl-PL" sz="1600" b="0" i="0" u="none" strike="noStrike">
                          <a:solidFill>
                            <a:srgbClr val="000000"/>
                          </a:solidFill>
                          <a:effectLst/>
                          <a:latin typeface="Arial"/>
                        </a:rPr>
                        <a:t>Utrzymanie firmy</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rtl="0" fontAlgn="ctr"/>
                      <a:r>
                        <a:rPr lang="pl-PL" sz="1600" b="0" i="0" u="none" strike="noStrike">
                          <a:solidFill>
                            <a:srgbClr val="000000"/>
                          </a:solidFill>
                          <a:effectLst/>
                          <a:latin typeface="Arial"/>
                        </a:rPr>
                        <a:t>     11 500,00 zł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10003"/>
                  </a:ext>
                </a:extLst>
              </a:tr>
              <a:tr h="40957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rtl="0" fontAlgn="ctr"/>
                      <a:r>
                        <a:rPr lang="pl-PL" sz="1600" b="0" i="0" u="none" strike="noStrike" dirty="0">
                          <a:solidFill>
                            <a:srgbClr val="000000"/>
                          </a:solidFill>
                          <a:effectLst/>
                          <a:latin typeface="Arial"/>
                        </a:rPr>
                        <a:t>Zysk</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rtl="0" fontAlgn="ctr"/>
                      <a:r>
                        <a:rPr lang="pl-PL" sz="1600" b="0" i="0" u="none" strike="noStrike" dirty="0">
                          <a:solidFill>
                            <a:srgbClr val="000000"/>
                          </a:solidFill>
                          <a:effectLst/>
                          <a:latin typeface="Arial"/>
                        </a:rPr>
                        <a:t>       9 810,00 zł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3986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linds(horizontal)">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4"/>
                                        </p:tgtEl>
                                      </p:cBhvr>
                                    </p:animEffect>
                                    <p:set>
                                      <p:cBhvr>
                                        <p:cTn id="27" dur="1" fill="hold">
                                          <p:stCondLst>
                                            <p:cond delay="499"/>
                                          </p:stCondLst>
                                        </p:cTn>
                                        <p:tgtEl>
                                          <p:spTgt spid="5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55"/>
                                        </p:tgtEl>
                                      </p:cBhvr>
                                    </p:animEffect>
                                    <p:set>
                                      <p:cBhvr>
                                        <p:cTn id="30" dur="1" fill="hold">
                                          <p:stCondLst>
                                            <p:cond delay="499"/>
                                          </p:stCondLst>
                                        </p:cTn>
                                        <p:tgtEl>
                                          <p:spTgt spid="5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56"/>
                                        </p:tgtEl>
                                      </p:cBhvr>
                                    </p:animEffect>
                                    <p:set>
                                      <p:cBhvr>
                                        <p:cTn id="33" dur="1" fill="hold">
                                          <p:stCondLst>
                                            <p:cond delay="499"/>
                                          </p:stCondLst>
                                        </p:cTn>
                                        <p:tgtEl>
                                          <p:spTgt spid="56"/>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57"/>
                                        </p:tgtEl>
                                      </p:cBhvr>
                                    </p:animEffect>
                                    <p:set>
                                      <p:cBhvr>
                                        <p:cTn id="36" dur="1" fill="hold">
                                          <p:stCondLst>
                                            <p:cond delay="499"/>
                                          </p:stCondLst>
                                        </p:cTn>
                                        <p:tgtEl>
                                          <p:spTgt spid="5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8">
                                            <p:txEl>
                                              <p:pRg st="0" end="0"/>
                                            </p:txEl>
                                          </p:spTgt>
                                        </p:tgtEl>
                                        <p:attrNameLst>
                                          <p:attrName>style.visibility</p:attrName>
                                        </p:attrNameLst>
                                      </p:cBhvr>
                                      <p:to>
                                        <p:strVal val="visible"/>
                                      </p:to>
                                    </p:set>
                                    <p:animEffect transition="in" filter="fade">
                                      <p:cBhvr>
                                        <p:cTn id="41" dur="500"/>
                                        <p:tgtEl>
                                          <p:spTgt spid="5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8">
                                            <p:txEl>
                                              <p:pRg st="11" end="11"/>
                                            </p:txEl>
                                          </p:spTgt>
                                        </p:tgtEl>
                                        <p:attrNameLst>
                                          <p:attrName>style.visibility</p:attrName>
                                        </p:attrNameLst>
                                      </p:cBhvr>
                                      <p:to>
                                        <p:strVal val="visible"/>
                                      </p:to>
                                    </p:set>
                                    <p:animEffect transition="in" filter="fade">
                                      <p:cBhvr>
                                        <p:cTn id="46" dur="500"/>
                                        <p:tgtEl>
                                          <p:spTgt spid="58">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8">
                                            <p:txEl>
                                              <p:pRg st="12" end="12"/>
                                            </p:txEl>
                                          </p:spTgt>
                                        </p:tgtEl>
                                        <p:attrNameLst>
                                          <p:attrName>style.visibility</p:attrName>
                                        </p:attrNameLst>
                                      </p:cBhvr>
                                      <p:to>
                                        <p:strVal val="visible"/>
                                      </p:to>
                                    </p:set>
                                    <p:animEffect transition="in" filter="fade">
                                      <p:cBhvr>
                                        <p:cTn id="51" dur="500"/>
                                        <p:tgtEl>
                                          <p:spTgt spid="58">
                                            <p:txEl>
                                              <p:pRg st="12" end="1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500"/>
                                        <p:tgtEl>
                                          <p:spTgt spid="5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58">
                                            <p:txEl>
                                              <p:pRg st="0" end="0"/>
                                            </p:txEl>
                                          </p:spTgt>
                                        </p:tgtEl>
                                      </p:cBhvr>
                                    </p:animEffect>
                                    <p:set>
                                      <p:cBhvr>
                                        <p:cTn id="59" dur="1" fill="hold">
                                          <p:stCondLst>
                                            <p:cond delay="499"/>
                                          </p:stCondLst>
                                        </p:cTn>
                                        <p:tgtEl>
                                          <p:spTgt spid="58">
                                            <p:txEl>
                                              <p:pRg st="0" end="0"/>
                                            </p:txEl>
                                          </p:spTgt>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58">
                                            <p:txEl>
                                              <p:pRg st="11" end="11"/>
                                            </p:txEl>
                                          </p:spTgt>
                                        </p:tgtEl>
                                      </p:cBhvr>
                                    </p:animEffect>
                                    <p:set>
                                      <p:cBhvr>
                                        <p:cTn id="64" dur="1" fill="hold">
                                          <p:stCondLst>
                                            <p:cond delay="499"/>
                                          </p:stCondLst>
                                        </p:cTn>
                                        <p:tgtEl>
                                          <p:spTgt spid="58">
                                            <p:txEl>
                                              <p:pRg st="11" end="11"/>
                                            </p:txEl>
                                          </p:spTgt>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58">
                                            <p:txEl>
                                              <p:pRg st="12" end="12"/>
                                            </p:txEl>
                                          </p:spTgt>
                                        </p:tgtEl>
                                      </p:cBhvr>
                                    </p:animEffect>
                                    <p:set>
                                      <p:cBhvr>
                                        <p:cTn id="69" dur="1" fill="hold">
                                          <p:stCondLst>
                                            <p:cond delay="499"/>
                                          </p:stCondLst>
                                        </p:cTn>
                                        <p:tgtEl>
                                          <p:spTgt spid="58">
                                            <p:txEl>
                                              <p:pRg st="12" end="12"/>
                                            </p:txEl>
                                          </p:spTgt>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59"/>
                                        </p:tgtEl>
                                      </p:cBhvr>
                                    </p:animEffect>
                                    <p:set>
                                      <p:cBhvr>
                                        <p:cTn id="72" dur="1" fill="hold">
                                          <p:stCondLst>
                                            <p:cond delay="499"/>
                                          </p:stCondLst>
                                        </p:cTn>
                                        <p:tgtEl>
                                          <p:spTgt spid="5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500"/>
                                        <p:tgtEl>
                                          <p:spTgt spid="6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500"/>
                                        <p:tgtEl>
                                          <p:spTgt spid="6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500"/>
                                        <p:tgtEl>
                                          <p:spTgt spid="6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60"/>
                                        </p:tgtEl>
                                      </p:cBhvr>
                                    </p:animEffect>
                                    <p:set>
                                      <p:cBhvr>
                                        <p:cTn id="92" dur="1" fill="hold">
                                          <p:stCondLst>
                                            <p:cond delay="499"/>
                                          </p:stCondLst>
                                        </p:cTn>
                                        <p:tgtEl>
                                          <p:spTgt spid="60"/>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61"/>
                                        </p:tgtEl>
                                      </p:cBhvr>
                                    </p:animEffect>
                                    <p:set>
                                      <p:cBhvr>
                                        <p:cTn id="95" dur="1" fill="hold">
                                          <p:stCondLst>
                                            <p:cond delay="499"/>
                                          </p:stCondLst>
                                        </p:cTn>
                                        <p:tgtEl>
                                          <p:spTgt spid="61"/>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62"/>
                                        </p:tgtEl>
                                      </p:cBhvr>
                                    </p:animEffect>
                                    <p:set>
                                      <p:cBhvr>
                                        <p:cTn id="98" dur="1" fill="hold">
                                          <p:stCondLst>
                                            <p:cond delay="499"/>
                                          </p:stCondLst>
                                        </p:cTn>
                                        <p:tgtEl>
                                          <p:spTgt spid="62"/>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fade">
                                      <p:cBhvr>
                                        <p:cTn id="103" dur="500"/>
                                        <p:tgtEl>
                                          <p:spTgt spid="63"/>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fade">
                                      <p:cBhvr>
                                        <p:cTn id="108" dur="500"/>
                                        <p:tgtEl>
                                          <p:spTgt spid="64"/>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65"/>
                                        </p:tgtEl>
                                        <p:attrNameLst>
                                          <p:attrName>style.visibility</p:attrName>
                                        </p:attrNameLst>
                                      </p:cBhvr>
                                      <p:to>
                                        <p:strVal val="visible"/>
                                      </p:to>
                                    </p:set>
                                    <p:animEffect transition="in" filter="fade">
                                      <p:cBhvr>
                                        <p:cTn id="113" dur="500"/>
                                        <p:tgtEl>
                                          <p:spTgt spid="6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500"/>
                                        <p:tgtEl>
                                          <p:spTgt spid="6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fade">
                                      <p:cBhvr>
                                        <p:cTn id="119" dur="500"/>
                                        <p:tgtEl>
                                          <p:spTgt spid="6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8"/>
                                        </p:tgtEl>
                                        <p:attrNameLst>
                                          <p:attrName>style.visibility</p:attrName>
                                        </p:attrNameLst>
                                      </p:cBhvr>
                                      <p:to>
                                        <p:strVal val="visible"/>
                                      </p:to>
                                    </p:set>
                                    <p:animEffect transition="in" filter="fade">
                                      <p:cBhvr>
                                        <p:cTn id="122" dur="500"/>
                                        <p:tgtEl>
                                          <p:spTgt spid="6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fade">
                                      <p:cBhvr>
                                        <p:cTn id="125" dur="500"/>
                                        <p:tgtEl>
                                          <p:spTgt spid="69"/>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1" nodeType="clickEffect">
                                  <p:stCondLst>
                                    <p:cond delay="0"/>
                                  </p:stCondLst>
                                  <p:childTnLst>
                                    <p:animEffect transition="out" filter="fade">
                                      <p:cBhvr>
                                        <p:cTn id="129" dur="500"/>
                                        <p:tgtEl>
                                          <p:spTgt spid="63"/>
                                        </p:tgtEl>
                                      </p:cBhvr>
                                    </p:animEffect>
                                    <p:set>
                                      <p:cBhvr>
                                        <p:cTn id="130" dur="1" fill="hold">
                                          <p:stCondLst>
                                            <p:cond delay="499"/>
                                          </p:stCondLst>
                                        </p:cTn>
                                        <p:tgtEl>
                                          <p:spTgt spid="63"/>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64"/>
                                        </p:tgtEl>
                                      </p:cBhvr>
                                    </p:animEffect>
                                    <p:set>
                                      <p:cBhvr>
                                        <p:cTn id="133" dur="1" fill="hold">
                                          <p:stCondLst>
                                            <p:cond delay="499"/>
                                          </p:stCondLst>
                                        </p:cTn>
                                        <p:tgtEl>
                                          <p:spTgt spid="64"/>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65"/>
                                        </p:tgtEl>
                                      </p:cBhvr>
                                    </p:animEffect>
                                    <p:set>
                                      <p:cBhvr>
                                        <p:cTn id="136" dur="1" fill="hold">
                                          <p:stCondLst>
                                            <p:cond delay="499"/>
                                          </p:stCondLst>
                                        </p:cTn>
                                        <p:tgtEl>
                                          <p:spTgt spid="65"/>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66"/>
                                        </p:tgtEl>
                                      </p:cBhvr>
                                    </p:animEffect>
                                    <p:set>
                                      <p:cBhvr>
                                        <p:cTn id="139" dur="1" fill="hold">
                                          <p:stCondLst>
                                            <p:cond delay="499"/>
                                          </p:stCondLst>
                                        </p:cTn>
                                        <p:tgtEl>
                                          <p:spTgt spid="66"/>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67"/>
                                        </p:tgtEl>
                                      </p:cBhvr>
                                    </p:animEffect>
                                    <p:set>
                                      <p:cBhvr>
                                        <p:cTn id="142" dur="1" fill="hold">
                                          <p:stCondLst>
                                            <p:cond delay="499"/>
                                          </p:stCondLst>
                                        </p:cTn>
                                        <p:tgtEl>
                                          <p:spTgt spid="67"/>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68"/>
                                        </p:tgtEl>
                                      </p:cBhvr>
                                    </p:animEffect>
                                    <p:set>
                                      <p:cBhvr>
                                        <p:cTn id="145" dur="1" fill="hold">
                                          <p:stCondLst>
                                            <p:cond delay="499"/>
                                          </p:stCondLst>
                                        </p:cTn>
                                        <p:tgtEl>
                                          <p:spTgt spid="68"/>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69"/>
                                        </p:tgtEl>
                                      </p:cBhvr>
                                    </p:animEffect>
                                    <p:set>
                                      <p:cBhvr>
                                        <p:cTn id="148" dur="1" fill="hold">
                                          <p:stCondLst>
                                            <p:cond delay="499"/>
                                          </p:stCondLst>
                                        </p:cTn>
                                        <p:tgtEl>
                                          <p:spTgt spid="69"/>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70"/>
                                        </p:tgtEl>
                                        <p:attrNameLst>
                                          <p:attrName>style.visibility</p:attrName>
                                        </p:attrNameLst>
                                      </p:cBhvr>
                                      <p:to>
                                        <p:strVal val="visible"/>
                                      </p:to>
                                    </p:set>
                                    <p:animEffect transition="in" filter="fade">
                                      <p:cBhvr>
                                        <p:cTn id="153" dur="500"/>
                                        <p:tgtEl>
                                          <p:spTgt spid="70"/>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71"/>
                                        </p:tgtEl>
                                        <p:attrNameLst>
                                          <p:attrName>style.visibility</p:attrName>
                                        </p:attrNameLst>
                                      </p:cBhvr>
                                      <p:to>
                                        <p:strVal val="visible"/>
                                      </p:to>
                                    </p:set>
                                    <p:animEffect transition="in" filter="fade">
                                      <p:cBhvr>
                                        <p:cTn id="158" dur="500"/>
                                        <p:tgtEl>
                                          <p:spTgt spid="71"/>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72"/>
                                        </p:tgtEl>
                                        <p:attrNameLst>
                                          <p:attrName>style.visibility</p:attrName>
                                        </p:attrNameLst>
                                      </p:cBhvr>
                                      <p:to>
                                        <p:strVal val="visible"/>
                                      </p:to>
                                    </p:set>
                                    <p:animEffect transition="in" filter="fade">
                                      <p:cBhvr>
                                        <p:cTn id="163" dur="500"/>
                                        <p:tgtEl>
                                          <p:spTgt spid="72"/>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grpId="1" nodeType="clickEffect">
                                  <p:stCondLst>
                                    <p:cond delay="0"/>
                                  </p:stCondLst>
                                  <p:childTnLst>
                                    <p:animEffect transition="out" filter="fade">
                                      <p:cBhvr>
                                        <p:cTn id="167" dur="500"/>
                                        <p:tgtEl>
                                          <p:spTgt spid="70"/>
                                        </p:tgtEl>
                                      </p:cBhvr>
                                    </p:animEffect>
                                    <p:set>
                                      <p:cBhvr>
                                        <p:cTn id="168" dur="1" fill="hold">
                                          <p:stCondLst>
                                            <p:cond delay="499"/>
                                          </p:stCondLst>
                                        </p:cTn>
                                        <p:tgtEl>
                                          <p:spTgt spid="70"/>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71"/>
                                        </p:tgtEl>
                                      </p:cBhvr>
                                    </p:animEffect>
                                    <p:set>
                                      <p:cBhvr>
                                        <p:cTn id="171" dur="1" fill="hold">
                                          <p:stCondLst>
                                            <p:cond delay="499"/>
                                          </p:stCondLst>
                                        </p:cTn>
                                        <p:tgtEl>
                                          <p:spTgt spid="71"/>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72"/>
                                        </p:tgtEl>
                                      </p:cBhvr>
                                    </p:animEffect>
                                    <p:set>
                                      <p:cBhvr>
                                        <p:cTn id="174" dur="1" fill="hold">
                                          <p:stCondLst>
                                            <p:cond delay="499"/>
                                          </p:stCondLst>
                                        </p:cTn>
                                        <p:tgtEl>
                                          <p:spTgt spid="72"/>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73"/>
                                        </p:tgtEl>
                                        <p:attrNameLst>
                                          <p:attrName>style.visibility</p:attrName>
                                        </p:attrNameLst>
                                      </p:cBhvr>
                                      <p:to>
                                        <p:strVal val="visible"/>
                                      </p:to>
                                    </p:set>
                                    <p:animEffect transition="in" filter="fade">
                                      <p:cBhvr>
                                        <p:cTn id="179" dur="500"/>
                                        <p:tgtEl>
                                          <p:spTgt spid="73"/>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74"/>
                                        </p:tgtEl>
                                        <p:attrNameLst>
                                          <p:attrName>style.visibility</p:attrName>
                                        </p:attrNameLst>
                                      </p:cBhvr>
                                      <p:to>
                                        <p:strVal val="visible"/>
                                      </p:to>
                                    </p:set>
                                    <p:animEffect transition="in" filter="fade">
                                      <p:cBhvr>
                                        <p:cTn id="18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4" grpId="1"/>
      <p:bldP spid="55" grpId="0" animBg="1"/>
      <p:bldP spid="55" grpId="1" animBg="1"/>
      <p:bldGraphic spid="56" grpId="0">
        <p:bldAsOne/>
      </p:bldGraphic>
      <p:bldGraphic spid="56" grpId="1">
        <p:bldAsOne/>
      </p:bldGraphic>
      <p:bldP spid="57" grpId="0"/>
      <p:bldP spid="57" grpId="1"/>
      <p:bldP spid="58" grpId="0" build="p"/>
      <p:bldP spid="58" grpId="1" build="p"/>
      <p:bldP spid="60" grpId="0"/>
      <p:bldP spid="60" grpId="1"/>
      <p:bldP spid="62" grpId="0"/>
      <p:bldP spid="62" grpId="1"/>
      <p:bldP spid="63" grpId="0"/>
      <p:bldP spid="63" grpId="1"/>
      <p:bldP spid="65" grpId="0"/>
      <p:bldP spid="65" grpId="1"/>
      <p:bldP spid="66" grpId="0"/>
      <p:bldP spid="66" grpId="1"/>
      <p:bldP spid="67" grpId="0"/>
      <p:bldP spid="67" grpId="1"/>
      <p:bldP spid="68" grpId="0"/>
      <p:bldP spid="68" grpId="1"/>
      <p:bldP spid="69" grpId="0"/>
      <p:bldP spid="69" grpId="1"/>
      <p:bldP spid="70" grpId="0"/>
      <p:bldP spid="70" grpId="1"/>
      <p:bldP spid="72" grpId="0"/>
      <p:bldP spid="72" grpId="1"/>
      <p:bldP spid="73" grpId="0"/>
    </p:bldLst>
  </p:timing>
</p:sld>
</file>

<file path=ppt/theme/theme1.xml><?xml version="1.0" encoding="utf-8"?>
<a:theme xmlns:a="http://schemas.openxmlformats.org/drawingml/2006/main" name="5_WSL_prezentacja_szablon (4)">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WSL_prezentacja_szablon (4)">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803</TotalTime>
  <Words>2798</Words>
  <Application>Microsoft Office PowerPoint</Application>
  <PresentationFormat>Pokaz na ekranie (4:3)</PresentationFormat>
  <Paragraphs>536</Paragraphs>
  <Slides>18</Slides>
  <Notes>16</Notes>
  <HiddenSlides>0</HiddenSlides>
  <MMClips>0</MMClips>
  <ScaleCrop>false</ScaleCrop>
  <HeadingPairs>
    <vt:vector size="8" baseType="variant">
      <vt:variant>
        <vt:lpstr>Używane czcionki</vt:lpstr>
      </vt:variant>
      <vt:variant>
        <vt:i4>8</vt:i4>
      </vt:variant>
      <vt:variant>
        <vt:lpstr>Motyw</vt:lpstr>
      </vt:variant>
      <vt:variant>
        <vt:i4>2</vt:i4>
      </vt:variant>
      <vt:variant>
        <vt:lpstr>Osadzone serwery OLE</vt:lpstr>
      </vt:variant>
      <vt:variant>
        <vt:i4>2</vt:i4>
      </vt:variant>
      <vt:variant>
        <vt:lpstr>Tytuły slajdów</vt:lpstr>
      </vt:variant>
      <vt:variant>
        <vt:i4>18</vt:i4>
      </vt:variant>
    </vt:vector>
  </HeadingPairs>
  <TitlesOfParts>
    <vt:vector size="30" baseType="lpstr">
      <vt:lpstr>Arial</vt:lpstr>
      <vt:lpstr>Arial</vt:lpstr>
      <vt:lpstr>Calibri</vt:lpstr>
      <vt:lpstr>Times New Roman</vt:lpstr>
      <vt:lpstr>Trebuchet MS</vt:lpstr>
      <vt:lpstr>Wingdings</vt:lpstr>
      <vt:lpstr>Wingdings 2</vt:lpstr>
      <vt:lpstr>Wingdings 3</vt:lpstr>
      <vt:lpstr>5_WSL_prezentacja_szablon (4)</vt:lpstr>
      <vt:lpstr>6_WSL_prezentacja_szablon (4)</vt:lpstr>
      <vt:lpstr>Microsoft Visio Drawing</vt:lpstr>
      <vt:lpstr>Microsoft Equation 3.0</vt:lpstr>
      <vt:lpstr>Projekt: „LOGISTYKA STAWIA NA TECHNIKA – podnoszenie kwalifikacji zawodowych uczniów zawodu technik logistyk poprawiające ich zdolności  do zdobycia zatrudnienia”   NUMER PROJEKTU: RPWP.08.03.01-30-0052/16</vt:lpstr>
      <vt:lpstr>ANALIZA WĄSKICH GARDEŁ  W PROCESACH LOGISTYCZNYCH</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dc:creator>
  <cp:lastModifiedBy>Adam Koliński</cp:lastModifiedBy>
  <cp:revision>25</cp:revision>
  <dcterms:created xsi:type="dcterms:W3CDTF">2017-03-23T20:52:47Z</dcterms:created>
  <dcterms:modified xsi:type="dcterms:W3CDTF">2018-08-23T13:44:28Z</dcterms:modified>
</cp:coreProperties>
</file>